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91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6" r:id="rId11"/>
    <p:sldId id="338" r:id="rId12"/>
    <p:sldId id="301" r:id="rId13"/>
    <p:sldId id="302" r:id="rId14"/>
    <p:sldId id="303" r:id="rId15"/>
    <p:sldId id="309" r:id="rId16"/>
    <p:sldId id="310" r:id="rId17"/>
    <p:sldId id="311" r:id="rId18"/>
    <p:sldId id="335" r:id="rId19"/>
    <p:sldId id="312" r:id="rId20"/>
    <p:sldId id="313" r:id="rId21"/>
    <p:sldId id="261" r:id="rId22"/>
    <p:sldId id="267" r:id="rId23"/>
    <p:sldId id="319" r:id="rId24"/>
    <p:sldId id="269" r:id="rId25"/>
    <p:sldId id="263" r:id="rId26"/>
    <p:sldId id="265" r:id="rId27"/>
    <p:sldId id="326" r:id="rId28"/>
    <p:sldId id="266" r:id="rId29"/>
    <p:sldId id="259" r:id="rId30"/>
    <p:sldId id="270" r:id="rId31"/>
    <p:sldId id="271" r:id="rId32"/>
    <p:sldId id="282" r:id="rId33"/>
    <p:sldId id="340" r:id="rId34"/>
    <p:sldId id="339" r:id="rId35"/>
    <p:sldId id="316" r:id="rId36"/>
    <p:sldId id="274" r:id="rId37"/>
    <p:sldId id="275" r:id="rId38"/>
    <p:sldId id="342" r:id="rId39"/>
    <p:sldId id="341" r:id="rId40"/>
    <p:sldId id="276" r:id="rId41"/>
    <p:sldId id="277" r:id="rId42"/>
    <p:sldId id="256" r:id="rId43"/>
    <p:sldId id="283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94660"/>
  </p:normalViewPr>
  <p:slideViewPr>
    <p:cSldViewPr>
      <p:cViewPr varScale="1">
        <p:scale>
          <a:sx n="103" d="100"/>
          <a:sy n="103" d="100"/>
        </p:scale>
        <p:origin x="10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54E8C-A995-4971-A4BA-AB7942957C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8E105-F47C-4500-AA8A-D7A6E624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D3EF-AE1E-4131-9F52-868ADD0348C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37E5C-CEF9-4696-B967-59BA4E84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4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CBC59-3BFF-490F-ADFC-A8E76E00264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7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14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32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5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1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95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2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36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5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7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42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42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09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98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2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79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8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6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5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37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6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4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6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60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9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158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8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18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771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1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2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89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03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2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0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6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37E5C-CEF9-4696-B967-59BA4E84ED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440136-6160-4FD0-9219-B5426063B0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4DB71F-2A59-4000-96A8-66AC5D30D3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1129" y="4714126"/>
            <a:ext cx="502573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</a:p>
          <a:p>
            <a:pPr algn="ctr">
              <a:defRPr/>
            </a:pPr>
            <a:r>
              <a:rPr lang="en-US" sz="2200" b="1" i="1" dirty="0">
                <a:latin typeface="Book Antiqua" panose="02040602050305030304" pitchFamily="18" charset="0"/>
              </a:rPr>
              <a:t>Presented by</a:t>
            </a:r>
          </a:p>
          <a:p>
            <a:pPr algn="ctr">
              <a:defRPr/>
            </a:pPr>
            <a:r>
              <a:rPr lang="en-US" sz="2200" b="1" i="1" dirty="0">
                <a:latin typeface="Book Antiqua" panose="02040602050305030304" pitchFamily="18" charset="0"/>
              </a:rPr>
              <a:t>Campbell High School</a:t>
            </a:r>
          </a:p>
          <a:p>
            <a:pPr algn="ctr">
              <a:defRPr/>
            </a:pPr>
            <a:r>
              <a:rPr lang="en-US" sz="2200" b="1" i="1" dirty="0" smtClean="0">
                <a:latin typeface="Book Antiqua" panose="02040602050305030304" pitchFamily="18" charset="0"/>
              </a:rPr>
              <a:t> </a:t>
            </a:r>
            <a:r>
              <a:rPr lang="en-US" sz="2200" b="1" i="1" dirty="0">
                <a:latin typeface="Book Antiqua" panose="02040602050305030304" pitchFamily="18" charset="0"/>
              </a:rPr>
              <a:t>School Counseling Department </a:t>
            </a:r>
          </a:p>
          <a:p>
            <a:pPr algn="ctr"/>
            <a:endParaRPr lang="en-US" sz="1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alpha val="3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SENIOR PARENT INFORMATION MEETING</a:t>
            </a:r>
            <a:endParaRPr lang="en-US" sz="40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00800" cy="17158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latin typeface="Book Antiqua" panose="02040602050305030304" pitchFamily="18" charset="0"/>
              </a:rPr>
              <a:t>Helping your seniors take the next step into their future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3" y="118110"/>
            <a:ext cx="83820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7" name="TextBox 2"/>
          <p:cNvSpPr txBox="1">
            <a:spLocks noChangeArrowheads="1"/>
          </p:cNvSpPr>
          <p:nvPr/>
        </p:nvSpPr>
        <p:spPr bwMode="auto">
          <a:xfrm>
            <a:off x="1447800" y="152400"/>
            <a:ext cx="601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GRADUATION </a:t>
            </a:r>
            <a:r>
              <a:rPr lang="en-US" sz="2800" b="1" dirty="0" smtClean="0"/>
              <a:t>REQUIREMENTS</a:t>
            </a: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0" y="1371600"/>
          <a:ext cx="8420101" cy="4919696"/>
        </p:xfrm>
        <a:graphic>
          <a:graphicData uri="http://schemas.openxmlformats.org/drawingml/2006/table">
            <a:tbl>
              <a:tblPr firstRow="1" firstCol="1" bandRow="1"/>
              <a:tblGrid>
                <a:gridCol w="281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7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Subject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Required Courses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English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Lit., World Lit., American Literature, 4</a:t>
                      </a:r>
                      <a:r>
                        <a:rPr lang="en-US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English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Algebra,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Geometry, Algebra II &amp; 4</a:t>
                      </a:r>
                      <a:r>
                        <a:rPr lang="en-US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Math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1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Biology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unit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Environmental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Science or Chemistry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 AP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Science or Earth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Systems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unit of Physics or Physical Science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Science may be used to meet both elective and science requirements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Social Studies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unit  World History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unit U.S. History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½ unit Economics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½ unit American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Government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CTAE, Foreign Language,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This area can be a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combination: 3 units are required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Health/Personal Fitness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.5 unit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Health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.5 unit of Personal Fitness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Electives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Course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Specific Credits are required for graduation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879963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The requirements below represent minimal courses needed for high school graduation.  </a:t>
            </a:r>
            <a:r>
              <a:rPr lang="en-US" sz="1200" b="1" dirty="0" smtClean="0"/>
              <a:t>A GPA of  3.5 or higher is required to be an honor graduate.</a:t>
            </a:r>
            <a:endParaRPr lang="en-US" sz="12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71574" y="-205519"/>
            <a:ext cx="5276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Is My </a:t>
            </a:r>
            <a:r>
              <a:rPr lang="en-US" sz="3200" b="1" dirty="0"/>
              <a:t>S</a:t>
            </a:r>
            <a:r>
              <a:rPr lang="en-US" sz="3200" b="1" dirty="0" smtClean="0"/>
              <a:t>tudent on </a:t>
            </a:r>
            <a:r>
              <a:rPr lang="en-US" sz="3200" b="1" dirty="0"/>
              <a:t>Track?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87420" y="838200"/>
            <a:ext cx="75438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S</a:t>
            </a:r>
            <a:r>
              <a:rPr lang="en-US" sz="2200" dirty="0" smtClean="0"/>
              <a:t>tatus reports and transcripts were mailed home in July &amp; given to students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week in homeroom </a:t>
            </a:r>
          </a:p>
          <a:p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If your student is failing required classes in the spring, you will receive written notification</a:t>
            </a:r>
          </a:p>
          <a:p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828800" y="5638800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8382000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2841450"/>
            <a:ext cx="2590800" cy="20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sz="quarter" idx="4294967295"/>
          </p:nvPr>
        </p:nvSpPr>
        <p:spPr>
          <a:xfrm>
            <a:off x="2201118" y="1371600"/>
            <a:ext cx="4224528" cy="3886200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endParaRPr lang="en-US" sz="3600" b="1" dirty="0" smtClean="0"/>
          </a:p>
          <a:p>
            <a:pPr algn="ctr">
              <a:buFont typeface="Arial" charset="0"/>
              <a:buNone/>
            </a:pPr>
            <a:r>
              <a:rPr lang="en-US" sz="3600" b="1" dirty="0" smtClean="0"/>
              <a:t>HEADED </a:t>
            </a:r>
          </a:p>
          <a:p>
            <a:pPr algn="ctr">
              <a:buFont typeface="Arial" charset="0"/>
              <a:buNone/>
            </a:pPr>
            <a:r>
              <a:rPr lang="en-US" sz="3600" b="1" dirty="0" smtClean="0"/>
              <a:t>IN THE </a:t>
            </a:r>
          </a:p>
          <a:p>
            <a:pPr algn="ctr">
              <a:buFont typeface="Arial" charset="0"/>
              <a:buNone/>
            </a:pPr>
            <a:r>
              <a:rPr lang="en-US" sz="3600" b="1" dirty="0" smtClean="0"/>
              <a:t>RIGHT DIRECTION??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33600" y="457574"/>
            <a:ext cx="4941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Post Secondary Options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19200" y="1082277"/>
            <a:ext cx="7315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Can Include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/>
              <a:t>Traditional </a:t>
            </a:r>
            <a:r>
              <a:rPr lang="en-US" sz="2200" dirty="0" smtClean="0"/>
              <a:t>4-year colleges/universities</a:t>
            </a:r>
            <a:endParaRPr lang="en-US" sz="2200" dirty="0"/>
          </a:p>
          <a:p>
            <a:pPr lvl="1"/>
            <a:endParaRPr lang="en-US" sz="2200" dirty="0"/>
          </a:p>
          <a:p>
            <a:pPr lvl="1">
              <a:buFont typeface="Wingdings" pitchFamily="2" charset="2"/>
              <a:buChar char="ü"/>
            </a:pPr>
            <a:r>
              <a:rPr lang="en-US" sz="2200" dirty="0"/>
              <a:t>2 year colleges for associates degree or to transfer to a </a:t>
            </a:r>
            <a:r>
              <a:rPr lang="en-US" sz="2200" dirty="0" smtClean="0"/>
              <a:t>4-year college/university</a:t>
            </a:r>
            <a:endParaRPr lang="en-US" sz="2200" dirty="0"/>
          </a:p>
          <a:p>
            <a:pPr lvl="1"/>
            <a:endParaRPr lang="en-US" sz="2200" dirty="0"/>
          </a:p>
          <a:p>
            <a:pPr lvl="1">
              <a:buFont typeface="Wingdings" pitchFamily="2" charset="2"/>
              <a:buChar char="ü"/>
            </a:pPr>
            <a:r>
              <a:rPr lang="en-US" sz="2200" dirty="0"/>
              <a:t>Technical Colleges</a:t>
            </a:r>
          </a:p>
          <a:p>
            <a:pPr lvl="1"/>
            <a:endParaRPr lang="en-US" sz="2200" dirty="0"/>
          </a:p>
          <a:p>
            <a:pPr lvl="1">
              <a:buFont typeface="Wingdings" pitchFamily="2" charset="2"/>
              <a:buChar char="ü"/>
            </a:pPr>
            <a:r>
              <a:rPr lang="en-US" sz="2200" dirty="0"/>
              <a:t>Professional Training Programs</a:t>
            </a:r>
          </a:p>
          <a:p>
            <a:pPr lvl="1"/>
            <a:r>
              <a:rPr lang="en-US" sz="2200" dirty="0"/>
              <a:t>          Military</a:t>
            </a:r>
          </a:p>
          <a:p>
            <a:pPr lvl="1"/>
            <a:r>
              <a:rPr lang="en-US" sz="2200" dirty="0"/>
              <a:t>          Work</a:t>
            </a:r>
          </a:p>
          <a:p>
            <a:pPr lvl="1"/>
            <a:endParaRPr lang="en-US" sz="2200" dirty="0"/>
          </a:p>
          <a:p>
            <a:pPr lvl="1" algn="ctr"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</a:rPr>
              <a:t>Which is appropriate for </a:t>
            </a:r>
            <a:r>
              <a:rPr lang="en-US" sz="2400" b="1" dirty="0" smtClean="0">
                <a:solidFill>
                  <a:srgbClr val="FFFF00"/>
                </a:solidFill>
              </a:rPr>
              <a:t>your </a:t>
            </a:r>
            <a:r>
              <a:rPr lang="en-US" sz="2400" b="1" dirty="0">
                <a:solidFill>
                  <a:srgbClr val="FFFF00"/>
                </a:solidFill>
              </a:rPr>
              <a:t>student?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" y="9906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Factors to Consider When </a:t>
            </a:r>
            <a:r>
              <a:rPr lang="en-US" sz="3200" b="1" dirty="0" smtClean="0"/>
              <a:t>Choosing </a:t>
            </a:r>
            <a:r>
              <a:rPr lang="en-US" sz="3200" b="1" dirty="0"/>
              <a:t>a College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38200" y="1752600"/>
            <a:ext cx="7543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200" dirty="0"/>
              <a:t>Major or Program of study</a:t>
            </a:r>
          </a:p>
          <a:p>
            <a:pPr lvl="1"/>
            <a:endParaRPr lang="en-US" sz="2200" dirty="0"/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Location and Environment</a:t>
            </a:r>
          </a:p>
          <a:p>
            <a:pPr lvl="2"/>
            <a:endParaRPr lang="en-US" sz="2200" dirty="0"/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In-state vs. Out-of-state</a:t>
            </a:r>
          </a:p>
          <a:p>
            <a:pPr lvl="1"/>
            <a:endParaRPr lang="en-US" sz="2200" dirty="0"/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Public vs. Private</a:t>
            </a:r>
          </a:p>
          <a:p>
            <a:pPr lvl="1"/>
            <a:endParaRPr lang="en-US" sz="2200" dirty="0"/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Size of School 	</a:t>
            </a:r>
          </a:p>
          <a:p>
            <a:pPr lvl="1">
              <a:buFont typeface="Wingdings" pitchFamily="2" charset="2"/>
              <a:buChar char="Ø"/>
            </a:pPr>
            <a:endParaRPr lang="en-US" sz="2200" dirty="0"/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Extracurricular </a:t>
            </a:r>
            <a:r>
              <a:rPr lang="en-US" sz="2200" dirty="0"/>
              <a:t>A</a:t>
            </a:r>
            <a:r>
              <a:rPr lang="en-US" sz="2200" dirty="0" smtClean="0"/>
              <a:t>ctivities </a:t>
            </a:r>
            <a:r>
              <a:rPr lang="en-US" sz="2200" dirty="0"/>
              <a:t>O</a:t>
            </a:r>
            <a:r>
              <a:rPr lang="en-US" sz="2200" dirty="0" smtClean="0"/>
              <a:t>ffered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31870" y="863600"/>
            <a:ext cx="7499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How Do I Learn More About Schools?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738" y="1447800"/>
            <a:ext cx="7826375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200" dirty="0" smtClean="0"/>
              <a:t>Research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	- careercruising.com, gafutures.org, collegeboard.org</a:t>
            </a:r>
            <a:endParaRPr lang="en-US" sz="2200" dirty="0"/>
          </a:p>
          <a:p>
            <a:pPr>
              <a:lnSpc>
                <a:spcPct val="90000"/>
              </a:lnSpc>
              <a:defRPr/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200" dirty="0" smtClean="0"/>
              <a:t>Meet </a:t>
            </a:r>
            <a:r>
              <a:rPr lang="en-US" sz="2200" dirty="0"/>
              <a:t>with College Reps when they visit</a:t>
            </a:r>
          </a:p>
          <a:p>
            <a:pPr>
              <a:lnSpc>
                <a:spcPct val="90000"/>
              </a:lnSpc>
              <a:defRPr/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200" dirty="0"/>
              <a:t>On-site campus visits</a:t>
            </a:r>
          </a:p>
          <a:p>
            <a:pPr>
              <a:lnSpc>
                <a:spcPct val="90000"/>
              </a:lnSpc>
              <a:defRPr/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200" dirty="0"/>
              <a:t>Open houses sponsored by colleges</a:t>
            </a:r>
          </a:p>
          <a:p>
            <a:pPr>
              <a:lnSpc>
                <a:spcPct val="90000"/>
              </a:lnSpc>
              <a:defRPr/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200" dirty="0" smtClean="0"/>
              <a:t>Internet</a:t>
            </a:r>
            <a:endParaRPr lang="en-US" sz="2200" u="sng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200" dirty="0" smtClean="0"/>
              <a:t>Attend college fairs in the area</a:t>
            </a:r>
            <a:endParaRPr lang="en-US" sz="2200" dirty="0"/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833495" y="5979475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55690" y="381000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How Do Colleges Choose Who Will Be Accepted?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09600" y="1530680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High school academic record and course </a:t>
            </a:r>
            <a:r>
              <a:rPr lang="en-US" sz="2000" dirty="0" smtClean="0"/>
              <a:t>rigor (GPA/Class Rank)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/>
              <a:t>SAT/ACT/ACCUPLACER scores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/>
              <a:t>Essays </a:t>
            </a:r>
            <a:r>
              <a:rPr lang="en-US" sz="2000" dirty="0" smtClean="0">
                <a:solidFill>
                  <a:srgbClr val="FFFF00"/>
                </a:solidFill>
              </a:rPr>
              <a:t>**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/>
              <a:t>Recommendations </a:t>
            </a:r>
            <a:r>
              <a:rPr lang="en-US" sz="2000" dirty="0" smtClean="0">
                <a:solidFill>
                  <a:srgbClr val="FFFF00"/>
                </a:solidFill>
              </a:rPr>
              <a:t>**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Special </a:t>
            </a:r>
            <a:r>
              <a:rPr lang="en-US" sz="2000" dirty="0" smtClean="0"/>
              <a:t>Abilities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Service to school or </a:t>
            </a:r>
            <a:r>
              <a:rPr lang="en-US" sz="2000" dirty="0" smtClean="0"/>
              <a:t>community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Extracurricular </a:t>
            </a:r>
            <a:r>
              <a:rPr lang="en-US" sz="2000" dirty="0" smtClean="0"/>
              <a:t>activities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/>
              <a:t>Interview </a:t>
            </a:r>
            <a:r>
              <a:rPr lang="en-US" sz="2000" dirty="0" smtClean="0">
                <a:solidFill>
                  <a:srgbClr val="FFFF00"/>
                </a:solidFill>
              </a:rPr>
              <a:t>**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**  Not required by all colleges/universities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8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38200" y="914400"/>
            <a:ext cx="7550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Don’t </a:t>
            </a:r>
            <a:r>
              <a:rPr lang="en-US" sz="3200" b="1" dirty="0" smtClean="0"/>
              <a:t>Put </a:t>
            </a:r>
            <a:r>
              <a:rPr lang="en-US" sz="3200" b="1" dirty="0"/>
              <a:t>A</a:t>
            </a:r>
            <a:r>
              <a:rPr lang="en-US" sz="3200" b="1" dirty="0" smtClean="0"/>
              <a:t>ll </a:t>
            </a:r>
            <a:r>
              <a:rPr lang="en-US" sz="3200" b="1" dirty="0"/>
              <a:t>Y</a:t>
            </a:r>
            <a:r>
              <a:rPr lang="en-US" sz="3200" b="1" dirty="0" smtClean="0"/>
              <a:t>our </a:t>
            </a:r>
            <a:r>
              <a:rPr lang="en-US" sz="3200" b="1" dirty="0"/>
              <a:t>E</a:t>
            </a:r>
            <a:r>
              <a:rPr lang="en-US" sz="3200" b="1" dirty="0" smtClean="0"/>
              <a:t>ggs </a:t>
            </a:r>
            <a:r>
              <a:rPr lang="en-US" sz="3200" b="1" dirty="0"/>
              <a:t>I</a:t>
            </a:r>
            <a:r>
              <a:rPr lang="en-US" sz="3200" b="1" dirty="0" smtClean="0"/>
              <a:t>n </a:t>
            </a:r>
            <a:r>
              <a:rPr lang="en-US" sz="3200" b="1" dirty="0"/>
              <a:t>O</a:t>
            </a:r>
            <a:r>
              <a:rPr lang="en-US" sz="3200" b="1" dirty="0" smtClean="0"/>
              <a:t>ne </a:t>
            </a:r>
            <a:r>
              <a:rPr lang="en-US" sz="3200" b="1" dirty="0"/>
              <a:t>B</a:t>
            </a:r>
            <a:r>
              <a:rPr lang="en-US" sz="3200" b="1" dirty="0" smtClean="0"/>
              <a:t>asket</a:t>
            </a:r>
            <a:r>
              <a:rPr lang="en-US" sz="3200" b="1" dirty="0"/>
              <a:t>!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9600" y="1676400"/>
            <a:ext cx="81102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Students need to apply to more than one </a:t>
            </a:r>
            <a:r>
              <a:rPr lang="en-US" sz="2400" dirty="0" smtClean="0"/>
              <a:t>college/university. </a:t>
            </a:r>
            <a:r>
              <a:rPr lang="en-US" sz="2400" dirty="0"/>
              <a:t>T</a:t>
            </a:r>
            <a:r>
              <a:rPr lang="en-US" sz="2400" dirty="0" smtClean="0"/>
              <a:t>ypically </a:t>
            </a:r>
            <a:r>
              <a:rPr lang="en-US" sz="2400" dirty="0"/>
              <a:t>students apply to </a:t>
            </a:r>
            <a:r>
              <a:rPr lang="en-US" sz="2400" dirty="0" smtClean="0"/>
              <a:t>3-5.</a:t>
            </a:r>
            <a:endParaRPr lang="en-US" sz="2400" dirty="0"/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Reach Schools </a:t>
            </a:r>
            <a:r>
              <a:rPr lang="en-US" sz="2400" dirty="0"/>
              <a:t>– your core GPA and test scores are </a:t>
            </a:r>
            <a:r>
              <a:rPr lang="en-US" sz="2400" b="1" dirty="0"/>
              <a:t>BELOW</a:t>
            </a:r>
            <a:r>
              <a:rPr lang="en-US" sz="2400" dirty="0"/>
              <a:t> the college freshmen </a:t>
            </a:r>
            <a:r>
              <a:rPr lang="en-US" sz="2400" dirty="0" smtClean="0"/>
              <a:t>profile</a:t>
            </a:r>
          </a:p>
          <a:p>
            <a:pPr lvl="1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Target Schools</a:t>
            </a:r>
            <a:r>
              <a:rPr lang="en-US" sz="2400" dirty="0"/>
              <a:t>—your core GPA and test scores </a:t>
            </a:r>
            <a:r>
              <a:rPr lang="en-US" sz="2400" b="1" dirty="0"/>
              <a:t>MATCH </a:t>
            </a:r>
            <a:r>
              <a:rPr lang="en-US" sz="2400" dirty="0"/>
              <a:t>the college </a:t>
            </a:r>
            <a:r>
              <a:rPr lang="en-US" sz="2400" dirty="0" smtClean="0"/>
              <a:t>freshmen profile.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Safety School </a:t>
            </a:r>
            <a:r>
              <a:rPr lang="en-US" sz="2400" dirty="0"/>
              <a:t>– your core GPA and test scores are </a:t>
            </a:r>
            <a:r>
              <a:rPr lang="en-US" sz="2400" b="1" dirty="0"/>
              <a:t>ABOVE</a:t>
            </a:r>
            <a:r>
              <a:rPr lang="en-US" sz="2400" dirty="0"/>
              <a:t> the college freshmen profile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515" y="5907088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7700" y="1698765"/>
            <a:ext cx="8229600" cy="401736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u="sng" dirty="0" smtClean="0"/>
              <a:t>Two Governing Bodies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b="1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NAIA – National Association of Intercollegiate Athletics – no national clearinghouse, simple requirements </a:t>
            </a:r>
            <a:r>
              <a:rPr lang="en-US" sz="2400" u="sng" dirty="0" smtClean="0">
                <a:solidFill>
                  <a:schemeClr val="tx2"/>
                </a:solidFill>
              </a:rPr>
              <a:t>www.naia.org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NCAA – National Collegiate Athletic Association – requires potential Division 1 and 2 student athletes to register at </a:t>
            </a:r>
            <a:r>
              <a:rPr lang="en-US" sz="2400" u="sng" dirty="0" smtClean="0">
                <a:solidFill>
                  <a:schemeClr val="tx2"/>
                </a:solidFill>
              </a:rPr>
              <a:t>ncaaclearinghouse.com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endParaRPr lang="en-US" sz="2400" u="sng" dirty="0" smtClean="0">
              <a:solidFill>
                <a:schemeClr val="tx2"/>
              </a:solidFill>
            </a:endParaRP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- </a:t>
            </a:r>
            <a:r>
              <a:rPr lang="en-US" sz="2400" dirty="0" smtClean="0"/>
              <a:t>Process for both requires:  Transcript, SAT/ACT &amp; $80 	registration fee (unless waiver for testing was used)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u="sng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Please note that it is the parent’s or student’s responsibility to register</a:t>
            </a:r>
          </a:p>
          <a:p>
            <a:pPr lvl="1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b="1" dirty="0" smtClean="0"/>
              <a:t>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678003"/>
            <a:ext cx="89916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Interested in College Athletics?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52600" y="609600"/>
            <a:ext cx="603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Parental Stumbling Blocks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2141093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Dictating exactly where your student must apply and attend</a:t>
            </a:r>
          </a:p>
          <a:p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Completing your student’s </a:t>
            </a:r>
            <a:r>
              <a:rPr lang="en-US" sz="2400" dirty="0" smtClean="0"/>
              <a:t>applications!!!  Give them ownership of their future.</a:t>
            </a:r>
            <a:endParaRPr lang="en-US" sz="2400" dirty="0"/>
          </a:p>
          <a:p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Doing all the work for your student doesn’t teach him/her the coping skills needed for college or in life!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52500" y="1069910"/>
            <a:ext cx="7543800" cy="47468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fr-FR" sz="2400" dirty="0" smtClean="0"/>
              <a:t>Dr. Walker – Principal</a:t>
            </a:r>
          </a:p>
          <a:p>
            <a:pPr marL="137160" indent="0" algn="ctr" eaLnBrk="1" hangingPunct="1">
              <a:buNone/>
            </a:pPr>
            <a:endParaRPr lang="fr-FR" sz="2400" dirty="0" smtClean="0"/>
          </a:p>
          <a:p>
            <a:pPr eaLnBrk="1" hangingPunct="1"/>
            <a:r>
              <a:rPr lang="fr-FR" sz="2400" dirty="0" smtClean="0"/>
              <a:t>A				Mr. Penick</a:t>
            </a:r>
          </a:p>
          <a:p>
            <a:pPr eaLnBrk="1" hangingPunct="1"/>
            <a:r>
              <a:rPr lang="fr-FR" sz="2400" dirty="0" smtClean="0"/>
              <a:t>B-C			Mrs. Moore-Williams</a:t>
            </a:r>
          </a:p>
          <a:p>
            <a:pPr eaLnBrk="1" hangingPunct="1"/>
            <a:r>
              <a:rPr lang="fr-FR" sz="2400" dirty="0" smtClean="0"/>
              <a:t>D-G			Mr. Ford	</a:t>
            </a:r>
          </a:p>
          <a:p>
            <a:pPr eaLnBrk="1" hangingPunct="1"/>
            <a:r>
              <a:rPr lang="fr-FR" sz="2400" dirty="0" smtClean="0"/>
              <a:t>H-K			Dr. Lockhart</a:t>
            </a:r>
          </a:p>
          <a:p>
            <a:pPr eaLnBrk="1" hangingPunct="1"/>
            <a:r>
              <a:rPr lang="fr-FR" sz="2400" dirty="0" smtClean="0"/>
              <a:t>L-N			Dr. Hutson</a:t>
            </a:r>
          </a:p>
          <a:p>
            <a:pPr eaLnBrk="1" hangingPunct="1"/>
            <a:r>
              <a:rPr lang="fr-FR" sz="2400" dirty="0" smtClean="0"/>
              <a:t>O-R			Ms. Hayden</a:t>
            </a:r>
          </a:p>
          <a:p>
            <a:pPr eaLnBrk="1" hangingPunct="1"/>
            <a:r>
              <a:rPr lang="fr-FR" sz="2400" dirty="0" smtClean="0"/>
              <a:t>S-Z			Mr. Defreezer</a:t>
            </a:r>
          </a:p>
          <a:p>
            <a:pPr eaLnBrk="1" hangingPunct="1"/>
            <a:r>
              <a:rPr lang="fr-FR" sz="2400" dirty="0" smtClean="0"/>
              <a:t>9th A-L			Ms. Andrews</a:t>
            </a:r>
          </a:p>
          <a:p>
            <a:pPr eaLnBrk="1" hangingPunct="1"/>
            <a:r>
              <a:rPr lang="fr-FR" sz="2400" dirty="0" smtClean="0"/>
              <a:t>9th M-Z			Ms. Sharp</a:t>
            </a:r>
          </a:p>
          <a:p>
            <a:pPr eaLnBrk="1" hangingPunct="1"/>
            <a:r>
              <a:rPr lang="fr-FR" sz="2400" dirty="0" smtClean="0"/>
              <a:t>No Discipline		Ms. Willis</a:t>
            </a:r>
          </a:p>
          <a:p>
            <a:pPr eaLnBrk="1" hangingPunct="1"/>
            <a:endParaRPr lang="fr-FR" sz="2400" dirty="0" smtClean="0"/>
          </a:p>
          <a:p>
            <a:pPr eaLnBrk="1" hangingPunct="1">
              <a:buFont typeface="Arial" charset="0"/>
              <a:buNone/>
            </a:pPr>
            <a:endParaRPr lang="fr-FR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05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Administrator Assignments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0515" y="5782270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219200"/>
            <a:ext cx="6705600" cy="34290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417782" y="1905000"/>
            <a:ext cx="57912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College  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+mn-lt"/>
              </a:rPr>
              <a:t>College Application Process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Apply to colleges either online or by traditional method (on-line is preferred)</a:t>
            </a:r>
          </a:p>
          <a:p>
            <a:pPr marL="137160" indent="0">
              <a:buNone/>
            </a:pPr>
            <a:r>
              <a:rPr lang="en-US" sz="2400" dirty="0" smtClean="0"/>
              <a:t>	*  For in-state colleges, students can apply by 	going to www.gafutures.org.  You must 	create an 	account, before using this site.</a:t>
            </a:r>
          </a:p>
          <a:p>
            <a:r>
              <a:rPr lang="en-US" sz="2400" dirty="0" smtClean="0"/>
              <a:t>Apply early and organize your deadlines</a:t>
            </a:r>
          </a:p>
          <a:p>
            <a:r>
              <a:rPr lang="en-US" sz="2400" dirty="0" smtClean="0"/>
              <a:t>Professional email addresses are a MUST!  Include some form of your name and </a:t>
            </a:r>
            <a:r>
              <a:rPr lang="en-US" sz="2400" b="1" dirty="0" smtClean="0"/>
              <a:t>exclude</a:t>
            </a:r>
            <a:r>
              <a:rPr lang="en-US" sz="2400" dirty="0" smtClean="0"/>
              <a:t> nicknames, slang, etc.</a:t>
            </a:r>
          </a:p>
          <a:p>
            <a:r>
              <a:rPr lang="en-US" sz="2400" dirty="0" smtClean="0"/>
              <a:t>Request letters of recommendations at least 2 weeks in advance of due date.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5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51" y="619054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College Application Process, cont.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51" y="14478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Create a résumé</a:t>
            </a:r>
          </a:p>
          <a:p>
            <a:r>
              <a:rPr lang="en-US" sz="2400" dirty="0" smtClean="0"/>
              <a:t>Compose essays</a:t>
            </a:r>
          </a:p>
          <a:p>
            <a:r>
              <a:rPr lang="en-US" sz="2400" dirty="0" smtClean="0"/>
              <a:t>Make copies of everything you send out</a:t>
            </a:r>
          </a:p>
          <a:p>
            <a:r>
              <a:rPr lang="en-US" sz="2400" dirty="0"/>
              <a:t>Transcripts for in-state colleges </a:t>
            </a:r>
            <a:r>
              <a:rPr lang="en-US" sz="2400" dirty="0" smtClean="0"/>
              <a:t>can be requested </a:t>
            </a:r>
            <a:r>
              <a:rPr lang="en-US" sz="2400" dirty="0"/>
              <a:t>on </a:t>
            </a:r>
            <a:r>
              <a:rPr lang="en-US" sz="2400" dirty="0" smtClean="0"/>
              <a:t>gafutures.org </a:t>
            </a:r>
            <a:r>
              <a:rPr lang="en-US" sz="2400" dirty="0"/>
              <a:t>for </a:t>
            </a:r>
            <a:r>
              <a:rPr lang="en-US" sz="2400" b="1" dirty="0"/>
              <a:t>FREE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There is a $2 charge per transcript for out-of-state colleges and if you request them in person </a:t>
            </a:r>
          </a:p>
          <a:p>
            <a:r>
              <a:rPr lang="en-US" sz="2400" dirty="0" smtClean="0"/>
              <a:t>See your counselor if your college requires a counselor/school evaluation form – 2 week notice</a:t>
            </a:r>
          </a:p>
          <a:p>
            <a:r>
              <a:rPr lang="en-US" sz="2400" dirty="0" smtClean="0"/>
              <a:t>The counseling department </a:t>
            </a:r>
            <a:r>
              <a:rPr lang="en-US" sz="2400" b="1" dirty="0" smtClean="0"/>
              <a:t>does not </a:t>
            </a:r>
            <a:r>
              <a:rPr lang="en-US" sz="2400" dirty="0" smtClean="0"/>
              <a:t>mail out applications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Apply to College Day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1752600"/>
            <a:ext cx="8229600" cy="4709160"/>
          </a:xfrm>
        </p:spPr>
        <p:txBody>
          <a:bodyPr/>
          <a:lstStyle/>
          <a:p>
            <a:r>
              <a:rPr lang="en-US" dirty="0" smtClean="0"/>
              <a:t>This event will be held on January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Opportunity to apply to colleges with the assistance of all counselors and  some college admissions representatives</a:t>
            </a:r>
          </a:p>
          <a:p>
            <a:r>
              <a:rPr lang="en-US" dirty="0" smtClean="0"/>
              <a:t>Details forthcoming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1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066800" y="457200"/>
            <a:ext cx="7239000" cy="4800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2286000"/>
            <a:ext cx="396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Remember…</a:t>
            </a:r>
          </a:p>
          <a:p>
            <a:pPr algn="ctr"/>
            <a:r>
              <a:rPr lang="en-US" dirty="0" smtClean="0"/>
              <a:t>Colleges/Universities require SAT/ACT scores to come directly from the testing agency!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5562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SAT - $13.00/additional score report requested</a:t>
            </a:r>
          </a:p>
          <a:p>
            <a:pPr algn="ctr"/>
            <a:r>
              <a:rPr lang="en-US" b="1" dirty="0" smtClean="0"/>
              <a:t>ACT - $13.00/additional score report requested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96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Letters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of Recommendation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Request letter of recommendation from – teachers, counselors, coaches, and/or employers</a:t>
            </a:r>
          </a:p>
          <a:p>
            <a:r>
              <a:rPr lang="en-US" sz="2400" dirty="0" smtClean="0"/>
              <a:t>For counselors – fill out survey link on our website</a:t>
            </a:r>
          </a:p>
          <a:p>
            <a:r>
              <a:rPr lang="en-US" sz="2400" dirty="0" smtClean="0"/>
              <a:t>Double check application instructions.  If the school does not ask for letters, then do not send them!  (Could show that you do not follow instructions)</a:t>
            </a:r>
          </a:p>
          <a:p>
            <a:r>
              <a:rPr lang="en-US" sz="2400" dirty="0" smtClean="0"/>
              <a:t>Request letters </a:t>
            </a:r>
            <a:r>
              <a:rPr lang="en-US" sz="2400" b="1" dirty="0" smtClean="0"/>
              <a:t>at least two full weeks </a:t>
            </a:r>
            <a:r>
              <a:rPr lang="en-US" sz="2400" dirty="0" smtClean="0"/>
              <a:t>in advance of deadline date. </a:t>
            </a:r>
          </a:p>
          <a:p>
            <a:r>
              <a:rPr lang="en-US" sz="2400" dirty="0" smtClean="0"/>
              <a:t>Give a hand-written thank you card/letter to the person(s) for writing these letters for you.  This goes a long way </a:t>
            </a:r>
            <a:r>
              <a:rPr lang="en-US" sz="2400" dirty="0" smtClean="0">
                <a:sym typeface="Wingdings" panose="05000000000000000000" pitchFamily="2" charset="2"/>
              </a:rPr>
              <a:t>!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47" y="685800"/>
            <a:ext cx="8229600" cy="8842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After Applying – What’s Next?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49" y="1576336"/>
            <a:ext cx="8229600" cy="5334000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Accepted (Hooray!!)</a:t>
            </a:r>
          </a:p>
          <a:p>
            <a:pPr>
              <a:buFontTx/>
              <a:buChar char="-"/>
            </a:pPr>
            <a:r>
              <a:rPr lang="en-US" sz="3800" dirty="0" smtClean="0"/>
              <a:t>Celebrate</a:t>
            </a:r>
          </a:p>
          <a:p>
            <a:pPr>
              <a:buFontTx/>
              <a:buChar char="-"/>
            </a:pPr>
            <a:r>
              <a:rPr lang="en-US" sz="3800" dirty="0" smtClean="0"/>
              <a:t>Send Deposits</a:t>
            </a:r>
          </a:p>
          <a:p>
            <a:pPr marL="137160" indent="0">
              <a:buNone/>
            </a:pPr>
            <a:endParaRPr lang="en-US" sz="3800" dirty="0" smtClean="0"/>
          </a:p>
          <a:p>
            <a:r>
              <a:rPr lang="en-US" sz="3800" dirty="0" smtClean="0"/>
              <a:t>Deferred</a:t>
            </a:r>
          </a:p>
          <a:p>
            <a:pPr>
              <a:buFontTx/>
              <a:buChar char="-"/>
            </a:pPr>
            <a:r>
              <a:rPr lang="en-US" sz="3800" dirty="0" smtClean="0"/>
              <a:t>Still in the game.  Send mid-year grades and additional required components!</a:t>
            </a:r>
          </a:p>
          <a:p>
            <a:pPr>
              <a:buFontTx/>
              <a:buChar char="-"/>
            </a:pPr>
            <a:r>
              <a:rPr lang="en-US" sz="3800" dirty="0" smtClean="0"/>
              <a:t>Evaluate back-up plan</a:t>
            </a:r>
          </a:p>
          <a:p>
            <a:pPr marL="137160" indent="0">
              <a:buNone/>
            </a:pPr>
            <a:endParaRPr lang="en-US" sz="3800" dirty="0" smtClean="0"/>
          </a:p>
          <a:p>
            <a:r>
              <a:rPr lang="en-US" sz="3800" dirty="0" smtClean="0"/>
              <a:t>Denied (Reasons)</a:t>
            </a:r>
          </a:p>
          <a:p>
            <a:pPr>
              <a:buFontTx/>
              <a:buChar char="-"/>
            </a:pPr>
            <a:r>
              <a:rPr lang="en-US" sz="3800" dirty="0" smtClean="0"/>
              <a:t>Poor academic performance</a:t>
            </a:r>
          </a:p>
          <a:p>
            <a:pPr>
              <a:buFontTx/>
              <a:buChar char="-"/>
            </a:pPr>
            <a:r>
              <a:rPr lang="en-US" sz="3800" dirty="0" smtClean="0"/>
              <a:t>Dual Enrollment GPA below 2.0</a:t>
            </a:r>
          </a:p>
          <a:p>
            <a:pPr>
              <a:buFontTx/>
              <a:buChar char="-"/>
            </a:pPr>
            <a:r>
              <a:rPr lang="en-US" sz="3800" dirty="0" smtClean="0"/>
              <a:t>Dropped classes you said you were taking when you applied</a:t>
            </a:r>
          </a:p>
          <a:p>
            <a:pPr>
              <a:buFontTx/>
              <a:buChar char="-"/>
            </a:pPr>
            <a:r>
              <a:rPr lang="en-US" sz="3800" dirty="0" smtClean="0"/>
              <a:t>Not checking email (please check regularly to receive updated information from the admissions office.  This is their method of connecting with you</a:t>
            </a:r>
          </a:p>
          <a:p>
            <a:pPr>
              <a:buFontTx/>
              <a:buChar char="-"/>
            </a:pPr>
            <a:endParaRPr lang="en-US" sz="3800" dirty="0"/>
          </a:p>
          <a:p>
            <a:pPr marL="137160" indent="0">
              <a:buNone/>
            </a:pPr>
            <a:r>
              <a:rPr lang="en-US" sz="3800" dirty="0" smtClean="0"/>
              <a:t>*  ALL colleges/universities request that students let them know if they do not plan to attend their institution.  An email is appreciated and may allow an opportunity for a student on the deferred list.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61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tx1"/>
                </a:solidFill>
                <a:latin typeface="+mn-lt"/>
              </a:rPr>
              <a:t>Off-Campus College Visit Procedures</a:t>
            </a:r>
            <a:endParaRPr lang="en-US" sz="3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dirty="0" smtClean="0">
                <a:latin typeface="Book Antiqua" panose="02040602050305030304" pitchFamily="18" charset="0"/>
              </a:rPr>
              <a:t>Please be aware of the following guidelines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 smtClean="0">
                <a:latin typeface="Book Antiqua" panose="02040602050305030304" pitchFamily="18" charset="0"/>
              </a:rPr>
              <a:t>with regard to absences as a result of these visits:</a:t>
            </a:r>
          </a:p>
          <a:p>
            <a:pPr>
              <a:spcBef>
                <a:spcPct val="0"/>
              </a:spcBef>
              <a:buNone/>
            </a:pPr>
            <a:endParaRPr lang="en-US" altLang="en-US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Book Antiqua" panose="02040602050305030304" pitchFamily="18" charset="0"/>
              </a:rPr>
              <a:t>Parent note outlining destination &amp; dates student will be absent needs to be submitted to the attendance office </a:t>
            </a:r>
            <a:r>
              <a:rPr lang="en-US" altLang="en-US" b="1" u="sng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AT LEAST 5 school days prior to absence</a:t>
            </a:r>
            <a:r>
              <a:rPr lang="en-US" altLang="en-US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.</a:t>
            </a:r>
          </a:p>
          <a:p>
            <a:pPr marL="137160" indent="0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Book Antiqua" panose="02040602050305030304" pitchFamily="18" charset="0"/>
              </a:rPr>
              <a:t>Absence(s) will be excused </a:t>
            </a:r>
            <a:r>
              <a:rPr lang="en-US" altLang="en-US" u="sng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if</a:t>
            </a:r>
            <a:r>
              <a:rPr lang="en-US" altLang="en-US" dirty="0" smtClean="0">
                <a:latin typeface="Book Antiqua" panose="02040602050305030304" pitchFamily="18" charset="0"/>
              </a:rPr>
              <a:t> official documentation from the institution, including dates </a:t>
            </a:r>
            <a:r>
              <a:rPr lang="en-US" altLang="en-US" dirty="0">
                <a:latin typeface="Book Antiqua" panose="02040602050305030304" pitchFamily="18" charset="0"/>
              </a:rPr>
              <a:t>&amp;</a:t>
            </a:r>
            <a:r>
              <a:rPr lang="en-US" altLang="en-US" dirty="0" smtClean="0">
                <a:latin typeface="Book Antiqua" panose="02040602050305030304" pitchFamily="18" charset="0"/>
              </a:rPr>
              <a:t> times of tours, appointments with admissions counselors, etc. is submitted to attendance office upon return to school.  Brochures </a:t>
            </a:r>
            <a:r>
              <a:rPr lang="en-US" altLang="en-US" dirty="0">
                <a:latin typeface="Book Antiqua" panose="02040602050305030304" pitchFamily="18" charset="0"/>
              </a:rPr>
              <a:t>&amp;</a:t>
            </a:r>
            <a:r>
              <a:rPr lang="en-US" altLang="en-US" dirty="0" smtClean="0">
                <a:latin typeface="Book Antiqua" panose="02040602050305030304" pitchFamily="18" charset="0"/>
              </a:rPr>
              <a:t> campus maps will not qualify as appropriate/sufficient documentation of a college visit.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4572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+mn-lt"/>
              </a:rPr>
              <a:t>Financial Aid </a:t>
            </a:r>
            <a:br>
              <a:rPr lang="en-US" sz="4800" dirty="0" smtClean="0">
                <a:solidFill>
                  <a:schemeClr val="tx1"/>
                </a:solidFill>
                <a:latin typeface="+mn-lt"/>
              </a:rPr>
            </a:br>
            <a:r>
              <a:rPr lang="en-US" sz="4800" dirty="0" smtClean="0">
                <a:solidFill>
                  <a:schemeClr val="tx1"/>
                </a:solidFill>
                <a:latin typeface="+mn-lt"/>
              </a:rPr>
              <a:t>and </a:t>
            </a:r>
            <a:br>
              <a:rPr lang="en-US" sz="4800" dirty="0" smtClean="0">
                <a:solidFill>
                  <a:schemeClr val="tx1"/>
                </a:solidFill>
                <a:latin typeface="+mn-lt"/>
              </a:rPr>
            </a:br>
            <a:r>
              <a:rPr lang="en-US" sz="4800" dirty="0" smtClean="0">
                <a:solidFill>
                  <a:schemeClr val="tx1"/>
                </a:solidFill>
                <a:latin typeface="+mn-lt"/>
              </a:rPr>
              <a:t>Scholarship Information</a:t>
            </a:r>
            <a:endParaRPr lang="en-US" sz="4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Scholarship Information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02" y="1860096"/>
            <a:ext cx="8229600" cy="3276600"/>
          </a:xfrm>
        </p:spPr>
        <p:txBody>
          <a:bodyPr/>
          <a:lstStyle/>
          <a:p>
            <a:r>
              <a:rPr lang="en-US" dirty="0" smtClean="0"/>
              <a:t>A monthly newsletter containing updated scholarship information is emailed &amp; posted on our website </a:t>
            </a:r>
          </a:p>
          <a:p>
            <a:r>
              <a:rPr lang="en-US" dirty="0" smtClean="0"/>
              <a:t>If you have any questions about scholarships, please contact Mrs. Wright at:  yolanda.wright@cobbk12.org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3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1451" y="1371600"/>
            <a:ext cx="7625898" cy="323290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fr-FR" sz="2400" dirty="0" err="1" smtClean="0"/>
              <a:t>A-Bo</a:t>
            </a:r>
            <a:r>
              <a:rPr lang="fr-FR" sz="2400" dirty="0" smtClean="0"/>
              <a:t>		</a:t>
            </a:r>
            <a:r>
              <a:rPr lang="fr-FR" sz="2400" dirty="0"/>
              <a:t>	</a:t>
            </a:r>
            <a:r>
              <a:rPr lang="fr-FR" sz="2400" dirty="0" smtClean="0"/>
              <a:t>Mrs. Burke-Collins</a:t>
            </a:r>
          </a:p>
          <a:p>
            <a:pPr eaLnBrk="1" hangingPunct="1"/>
            <a:r>
              <a:rPr lang="fr-FR" sz="2400" dirty="0" smtClean="0"/>
              <a:t>Br-F			Mrs. Ellison-Brown</a:t>
            </a:r>
          </a:p>
          <a:p>
            <a:pPr eaLnBrk="1" hangingPunct="1"/>
            <a:r>
              <a:rPr lang="fr-FR" sz="2400" dirty="0" smtClean="0"/>
              <a:t>G-K			Dr. Amand</a:t>
            </a:r>
          </a:p>
          <a:p>
            <a:pPr eaLnBrk="1" hangingPunct="1"/>
            <a:r>
              <a:rPr lang="fr-FR" sz="2400" dirty="0" smtClean="0"/>
              <a:t>L-Pa			Mrs. Wright	</a:t>
            </a:r>
          </a:p>
          <a:p>
            <a:pPr eaLnBrk="1" hangingPunct="1"/>
            <a:r>
              <a:rPr lang="fr-FR" sz="2300" dirty="0" err="1" smtClean="0"/>
              <a:t>Pe</a:t>
            </a:r>
            <a:r>
              <a:rPr lang="fr-FR" sz="2300" dirty="0" smtClean="0"/>
              <a:t>-Sam/ESOL/AVID</a:t>
            </a:r>
            <a:r>
              <a:rPr lang="fr-FR" sz="2400" dirty="0" smtClean="0"/>
              <a:t>	Mrs. Schloemer-Bryant</a:t>
            </a:r>
          </a:p>
          <a:p>
            <a:pPr eaLnBrk="1" hangingPunct="1"/>
            <a:r>
              <a:rPr lang="fr-FR" sz="2400" dirty="0" err="1" smtClean="0"/>
              <a:t>San-Z</a:t>
            </a:r>
            <a:r>
              <a:rPr lang="fr-FR" sz="2400" dirty="0" smtClean="0"/>
              <a:t>			Mrs. Jackson</a:t>
            </a:r>
          </a:p>
          <a:p>
            <a:pPr eaLnBrk="1" hangingPunct="1"/>
            <a:r>
              <a:rPr lang="fr-FR" sz="1900" dirty="0" err="1" smtClean="0"/>
              <a:t>Registrar</a:t>
            </a:r>
            <a:r>
              <a:rPr lang="fr-FR" sz="1900" dirty="0" smtClean="0"/>
              <a:t>/Dual </a:t>
            </a:r>
            <a:r>
              <a:rPr lang="fr-FR" sz="1900" dirty="0" err="1" smtClean="0"/>
              <a:t>Enrollment</a:t>
            </a:r>
            <a:r>
              <a:rPr lang="fr-FR" sz="2400" dirty="0" smtClean="0"/>
              <a:t>	Mrs. Loftin</a:t>
            </a:r>
          </a:p>
          <a:p>
            <a:pPr eaLnBrk="1" hangingPunct="1">
              <a:buFont typeface="Arial" charset="0"/>
              <a:buNone/>
            </a:pPr>
            <a:endParaRPr lang="fr-FR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05242" y="190315"/>
            <a:ext cx="6705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Professional Counselor Assignments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5174" y="6019800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149" y="4557861"/>
            <a:ext cx="81142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Maiandra GD" pitchFamily="34" charset="0"/>
              </a:rPr>
              <a:t>Follow us</a:t>
            </a:r>
          </a:p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Maiandra GD" pitchFamily="34" charset="0"/>
              </a:rPr>
              <a:t>            </a:t>
            </a:r>
            <a:r>
              <a:rPr lang="en-US" b="1" dirty="0"/>
              <a:t>@</a:t>
            </a:r>
            <a:r>
              <a:rPr lang="en-US" b="1" dirty="0" err="1"/>
              <a:t>CounselorSparta</a:t>
            </a:r>
            <a:r>
              <a:rPr lang="en-US" b="1" dirty="0"/>
              <a:t>               </a:t>
            </a:r>
            <a:r>
              <a:rPr lang="en-US" b="1" dirty="0" smtClean="0"/>
              <a:t>       </a:t>
            </a:r>
            <a:r>
              <a:rPr lang="en-US" b="1" dirty="0" smtClean="0">
                <a:latin typeface="Book Antiqua" panose="02040602050305030304" pitchFamily="18" charset="0"/>
              </a:rPr>
              <a:t>“</a:t>
            </a:r>
            <a:r>
              <a:rPr lang="en-US" b="1" dirty="0">
                <a:latin typeface="Book Antiqua" panose="02040602050305030304" pitchFamily="18" charset="0"/>
              </a:rPr>
              <a:t>Campbell HS Counseling” </a:t>
            </a:r>
            <a:r>
              <a:rPr lang="en-US" b="1" dirty="0" smtClean="0">
                <a:latin typeface="Book Antiqua" panose="02040602050305030304" pitchFamily="18" charset="0"/>
              </a:rPr>
              <a:t>page</a:t>
            </a:r>
          </a:p>
          <a:p>
            <a:pPr algn="ctr">
              <a:defRPr/>
            </a:pPr>
            <a:endParaRPr lang="en-US" b="1" dirty="0" smtClean="0"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latin typeface="Book Antiqua" panose="02040602050305030304" pitchFamily="18" charset="0"/>
              </a:rPr>
              <a:t>Remind 101 – text @gafa78 to 81010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3" y="5108466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274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45" y="765725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How do I Find $$$ for College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45" y="1717826"/>
            <a:ext cx="8229600" cy="4038600"/>
          </a:xfrm>
        </p:spPr>
        <p:txBody>
          <a:bodyPr/>
          <a:lstStyle/>
          <a:p>
            <a:r>
              <a:rPr lang="en-US" dirty="0" smtClean="0"/>
              <a:t>Scholarship listing on our website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Colleges and Financial Aid offices</a:t>
            </a:r>
          </a:p>
          <a:p>
            <a:r>
              <a:rPr lang="en-US" dirty="0" smtClean="0"/>
              <a:t>FAFSA and CSS Profile</a:t>
            </a:r>
          </a:p>
          <a:p>
            <a:r>
              <a:rPr lang="en-US" dirty="0" smtClean="0"/>
              <a:t>Websites: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  fastweb.com</a:t>
            </a:r>
          </a:p>
          <a:p>
            <a:pPr marL="137160" indent="0">
              <a:buNone/>
            </a:pPr>
            <a:r>
              <a:rPr lang="en-US" dirty="0" smtClean="0"/>
              <a:t>	-  gafutures.org for special state and federal 	grants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9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611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Scholarship Search Services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124200"/>
          </a:xfrm>
        </p:spPr>
        <p:txBody>
          <a:bodyPr/>
          <a:lstStyle/>
          <a:p>
            <a:r>
              <a:rPr lang="en-US" dirty="0" smtClean="0"/>
              <a:t>We follow the guidelines set forth by the Georgia Student Finance Commission (GSFC) and recommend that you </a:t>
            </a:r>
            <a:r>
              <a:rPr lang="en-US" b="1" u="sng" dirty="0" smtClean="0"/>
              <a:t>DO NOT </a:t>
            </a:r>
            <a:r>
              <a:rPr lang="en-US" dirty="0" smtClean="0"/>
              <a:t>use a scholarship search service.</a:t>
            </a:r>
          </a:p>
          <a:p>
            <a:r>
              <a:rPr lang="en-US" dirty="0" smtClean="0"/>
              <a:t>The same resources that you will be charged in excess of $500 are available for FREE!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8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Georgia’s  HOPE Program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950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All </a:t>
            </a:r>
            <a:r>
              <a:rPr lang="en-US" dirty="0" smtClean="0"/>
              <a:t>HOPE </a:t>
            </a:r>
            <a:r>
              <a:rPr lang="en-US" dirty="0"/>
              <a:t>programs </a:t>
            </a:r>
            <a:r>
              <a:rPr lang="en-US" dirty="0" smtClean="0"/>
              <a:t>require </a:t>
            </a:r>
            <a:r>
              <a:rPr lang="en-US" dirty="0"/>
              <a:t>students to: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/>
              <a:t>Be a legal resident of Georgia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/>
              <a:t>Be registered with Selective Service, if male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/>
              <a:t>Be in compliance with the Georgia Drug-Free Post-secondary Education Act of 1990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/>
              <a:t>Meet HOPE’s US citizenship or eligible non-citizen requirements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/>
              <a:t>Attend an eligible Georgia school</a:t>
            </a:r>
          </a:p>
          <a:p>
            <a:pPr lvl="2">
              <a:lnSpc>
                <a:spcPct val="90000"/>
              </a:lnSpc>
              <a:buNone/>
            </a:pPr>
            <a:endParaRPr lang="en-US" sz="2800" dirty="0"/>
          </a:p>
          <a:p>
            <a:pPr lvl="2">
              <a:lnSpc>
                <a:spcPct val="90000"/>
              </a:lnSpc>
              <a:buNone/>
            </a:pPr>
            <a:r>
              <a:rPr lang="en-US" sz="2800" dirty="0"/>
              <a:t>To see the full list of program requirements, visit </a:t>
            </a:r>
            <a:r>
              <a:rPr lang="en-US" sz="2800" dirty="0" smtClean="0"/>
              <a:t>www.gafutures.org</a:t>
            </a:r>
            <a:endParaRPr lang="en-US" sz="2800" dirty="0"/>
          </a:p>
          <a:p>
            <a:pPr marL="137160" indent="0">
              <a:buNone/>
            </a:pP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GPA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en-US" sz="2900" b="1" u="sng" dirty="0">
                <a:latin typeface="Maiandra GD" panose="020E0502030308020204" pitchFamily="34" charset="0"/>
              </a:rPr>
              <a:t>HOPE Scholarship</a:t>
            </a:r>
          </a:p>
          <a:p>
            <a:pPr>
              <a:defRPr/>
            </a:pPr>
            <a:r>
              <a:rPr lang="en-US" sz="2800" dirty="0">
                <a:latin typeface="Maiandra GD" panose="020E0502030308020204" pitchFamily="34" charset="0"/>
              </a:rPr>
              <a:t>Earn a 3.0 GPA in high school (calculated by GA Student Finance Commission)</a:t>
            </a:r>
          </a:p>
          <a:p>
            <a:pPr>
              <a:defRPr/>
            </a:pPr>
            <a:r>
              <a:rPr lang="en-US" sz="2800" dirty="0">
                <a:latin typeface="Maiandra GD" panose="020E0502030308020204" pitchFamily="34" charset="0"/>
              </a:rPr>
              <a:t>Recipients must have 3.0 GPA at checkpoints to maintain </a:t>
            </a:r>
            <a:r>
              <a:rPr lang="en-US" sz="2800" dirty="0" smtClean="0">
                <a:latin typeface="Maiandra GD" panose="020E0502030308020204" pitchFamily="34" charset="0"/>
              </a:rPr>
              <a:t>scholarship</a:t>
            </a:r>
          </a:p>
          <a:p>
            <a:pPr marL="137160" indent="0" algn="ctr">
              <a:buNone/>
              <a:defRPr/>
            </a:pPr>
            <a:endParaRPr lang="en-US" sz="2800" b="1" u="sng" dirty="0" smtClean="0">
              <a:latin typeface="Maiandra GD" panose="020E0502030308020204" pitchFamily="34" charset="0"/>
            </a:endParaRPr>
          </a:p>
          <a:p>
            <a:pPr marL="137160" indent="0" algn="ctr">
              <a:buNone/>
              <a:defRPr/>
            </a:pPr>
            <a:r>
              <a:rPr lang="en-US" sz="2800" b="1" u="sng" dirty="0" smtClean="0">
                <a:latin typeface="Maiandra GD" panose="020E0502030308020204" pitchFamily="34" charset="0"/>
              </a:rPr>
              <a:t>HOPE Grant</a:t>
            </a:r>
            <a:endParaRPr lang="en-US" sz="2800" b="1" u="sng" dirty="0">
              <a:latin typeface="Maiandra GD" panose="020E0502030308020204" pitchFamily="34" charset="0"/>
            </a:endParaRPr>
          </a:p>
          <a:p>
            <a:r>
              <a:rPr lang="en-US" sz="2900" dirty="0">
                <a:latin typeface="Maiandra GD" panose="020E0502030308020204" pitchFamily="34" charset="0"/>
              </a:rPr>
              <a:t>Grant—available to students who are seeking a technical certificate or diploma, regardless of student’s high school grade point average or gradation date. 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en-US" sz="2900" b="1" u="sng" dirty="0">
                <a:latin typeface="Maiandra GD" panose="020E0502030308020204" pitchFamily="34" charset="0"/>
              </a:rPr>
              <a:t>Zell Miller Scholarship</a:t>
            </a:r>
          </a:p>
          <a:p>
            <a:pPr>
              <a:defRPr/>
            </a:pPr>
            <a:r>
              <a:rPr lang="en-US" sz="2800" dirty="0">
                <a:latin typeface="Maiandra GD" panose="020E0502030308020204" pitchFamily="34" charset="0"/>
              </a:rPr>
              <a:t>Graduate valedictorian or salutatorian</a:t>
            </a:r>
          </a:p>
          <a:p>
            <a:pPr>
              <a:defRPr/>
            </a:pPr>
            <a:r>
              <a:rPr lang="en-US" sz="2800" dirty="0">
                <a:latin typeface="Maiandra GD" panose="020E0502030308020204" pitchFamily="34" charset="0"/>
              </a:rPr>
              <a:t>Earn a 3.7 GPA in high school AND earn a 1200 combined score or reading and math on a single administration of the SAT or a 26 composite score on a single administration of ACT by your graduation date.</a:t>
            </a:r>
          </a:p>
          <a:p>
            <a:pPr>
              <a:defRPr/>
            </a:pPr>
            <a:r>
              <a:rPr lang="en-US" sz="2800" dirty="0">
                <a:latin typeface="Maiandra GD" panose="020E0502030308020204" pitchFamily="34" charset="0"/>
              </a:rPr>
              <a:t>Recipient must have a 3.3 GPA at checkpoints to maintain scholarship.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 algn="ctr">
              <a:buNone/>
            </a:pPr>
            <a:r>
              <a:rPr lang="en-U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Please make sure that we have </a:t>
            </a:r>
            <a:r>
              <a:rPr lang="en-US" b="1" u="sng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the correct </a:t>
            </a:r>
            <a:r>
              <a:rPr lang="en-U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social security number on file.  You will not receive HOPE funds without </a:t>
            </a:r>
            <a:r>
              <a:rPr lang="en-US" b="1" u="sng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it</a:t>
            </a:r>
            <a:endParaRPr lang="en-US" b="1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92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8229600" cy="87249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HOPE Rigor Courses </a:t>
            </a:r>
            <a:br>
              <a:rPr lang="en-US" sz="3600" dirty="0" smtClean="0">
                <a:solidFill>
                  <a:schemeClr val="tx1"/>
                </a:solidFill>
                <a:latin typeface="+mn-lt"/>
              </a:rPr>
            </a:b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648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altLang="en-US" sz="2800" b="1" u="sng" dirty="0">
                <a:latin typeface="Maiandra GD" panose="020E0502030308020204" pitchFamily="34" charset="0"/>
              </a:rPr>
              <a:t>English/ELA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AP Language, AP Literature</a:t>
            </a:r>
          </a:p>
          <a:p>
            <a:pPr marL="0" indent="0">
              <a:buNone/>
              <a:defRPr/>
            </a:pPr>
            <a:r>
              <a:rPr lang="en-US" altLang="en-US" sz="2800" b="1" u="sng" dirty="0">
                <a:latin typeface="Maiandra GD" panose="020E0502030308020204" pitchFamily="34" charset="0"/>
              </a:rPr>
              <a:t>Mathematics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AMDM, </a:t>
            </a:r>
            <a:r>
              <a:rPr lang="en-US" altLang="en-US" sz="2800" dirty="0" err="1">
                <a:latin typeface="Maiandra GD" panose="020E0502030308020204" pitchFamily="34" charset="0"/>
              </a:rPr>
              <a:t>Adv</a:t>
            </a:r>
            <a:r>
              <a:rPr lang="en-US" altLang="en-US" sz="2800" dirty="0">
                <a:latin typeface="Maiandra GD" panose="020E0502030308020204" pitchFamily="34" charset="0"/>
              </a:rPr>
              <a:t> </a:t>
            </a:r>
            <a:r>
              <a:rPr lang="en-US" altLang="en-US" sz="2800" dirty="0" err="1">
                <a:latin typeface="Maiandra GD" panose="020E0502030308020204" pitchFamily="34" charset="0"/>
              </a:rPr>
              <a:t>Alg</a:t>
            </a:r>
            <a:r>
              <a:rPr lang="en-US" altLang="en-US" sz="2800" dirty="0">
                <a:latin typeface="Maiandra GD" panose="020E0502030308020204" pitchFamily="34" charset="0"/>
              </a:rPr>
              <a:t>/</a:t>
            </a:r>
            <a:r>
              <a:rPr lang="en-US" altLang="en-US" sz="2800" dirty="0" err="1">
                <a:latin typeface="Maiandra GD" panose="020E0502030308020204" pitchFamily="34" charset="0"/>
              </a:rPr>
              <a:t>Alg</a:t>
            </a:r>
            <a:r>
              <a:rPr lang="en-US" altLang="en-US" sz="2800" dirty="0">
                <a:latin typeface="Maiandra GD" panose="020E0502030308020204" pitchFamily="34" charset="0"/>
              </a:rPr>
              <a:t> 2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</a:t>
            </a:r>
            <a:r>
              <a:rPr lang="en-US" altLang="en-US" sz="2800" dirty="0" err="1">
                <a:latin typeface="Maiandra GD" panose="020E0502030308020204" pitchFamily="34" charset="0"/>
              </a:rPr>
              <a:t>Acc</a:t>
            </a:r>
            <a:r>
              <a:rPr lang="en-US" altLang="en-US" sz="2800" dirty="0">
                <a:latin typeface="Maiandra GD" panose="020E0502030308020204" pitchFamily="34" charset="0"/>
              </a:rPr>
              <a:t> Pre-Calculus, Pre Calculus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AP Calculus AB/BC, AP Stats</a:t>
            </a:r>
          </a:p>
          <a:p>
            <a:pPr marL="0" indent="0">
              <a:buNone/>
              <a:defRPr/>
            </a:pPr>
            <a:r>
              <a:rPr lang="en-US" altLang="en-US" sz="2800" b="1" u="sng" dirty="0">
                <a:latin typeface="Maiandra GD" panose="020E0502030308020204" pitchFamily="34" charset="0"/>
              </a:rPr>
              <a:t>Social Studies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AP Psychology, AP </a:t>
            </a:r>
            <a:r>
              <a:rPr lang="en-US" altLang="en-US" sz="2800" dirty="0" err="1">
                <a:latin typeface="Maiandra GD" panose="020E0502030308020204" pitchFamily="34" charset="0"/>
              </a:rPr>
              <a:t>Gov</a:t>
            </a:r>
            <a:r>
              <a:rPr lang="en-US" altLang="en-US" sz="2800" dirty="0">
                <a:latin typeface="Maiandra GD" panose="020E0502030308020204" pitchFamily="34" charset="0"/>
              </a:rPr>
              <a:t>/Econ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AP Human Geography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AP World History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AP U.S. History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European History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045" y="120648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altLang="en-US" sz="2800" b="1" u="sng" dirty="0">
                <a:latin typeface="Maiandra GD" panose="020E0502030308020204" pitchFamily="34" charset="0"/>
              </a:rPr>
              <a:t>Science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AP Computer Science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AP Biology, AP </a:t>
            </a:r>
            <a:r>
              <a:rPr lang="en-US" altLang="en-US" sz="2800" dirty="0" err="1">
                <a:latin typeface="Maiandra GD" panose="020E0502030308020204" pitchFamily="34" charset="0"/>
              </a:rPr>
              <a:t>Env</a:t>
            </a:r>
            <a:r>
              <a:rPr lang="en-US" altLang="en-US" sz="2800" dirty="0">
                <a:latin typeface="Maiandra GD" panose="020E0502030308020204" pitchFamily="34" charset="0"/>
              </a:rPr>
              <a:t>. Science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Human Anatomy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Chemistry, AP Chemistry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Physics, AP Physics</a:t>
            </a:r>
          </a:p>
          <a:p>
            <a:pPr marL="0" indent="0">
              <a:buNone/>
              <a:defRPr/>
            </a:pPr>
            <a:r>
              <a:rPr lang="en-US" altLang="en-US" sz="2800" b="1" u="sng" dirty="0">
                <a:latin typeface="Maiandra GD" panose="020E0502030308020204" pitchFamily="34" charset="0"/>
              </a:rPr>
              <a:t>World Language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French II, II, IV, V, AP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Spanish II, III, IV, V, AP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Latin II, III, IV, AP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Japanese II, III, IV, V, AP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Maiandra GD" panose="020E0502030308020204" pitchFamily="34" charset="0"/>
              </a:rPr>
              <a:t>     Amer. Sign Language II, III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5847060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761" y="5231089"/>
            <a:ext cx="729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Class of 2018 must earn at least four (4) credits from this list </a:t>
            </a:r>
            <a:r>
              <a:rPr lang="en-US" b="1" dirty="0" smtClean="0"/>
              <a:t>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0931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Hope Grant &amp; Governor’s Strategic Funding Grant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8238226" cy="4709160"/>
          </a:xfrm>
        </p:spPr>
        <p:txBody>
          <a:bodyPr>
            <a:normAutofit fontScale="70000" lnSpcReduction="20000"/>
          </a:bodyPr>
          <a:lstStyle/>
          <a:p>
            <a:pPr marL="585216" lvl="1" indent="0">
              <a:buNone/>
            </a:pPr>
            <a:r>
              <a:rPr lang="en-US" sz="2600" b="1" dirty="0" smtClean="0"/>
              <a:t>HOPE Grant</a:t>
            </a:r>
          </a:p>
          <a:p>
            <a:pPr marL="585216" lvl="1" indent="0">
              <a:buNone/>
            </a:pPr>
            <a:endParaRPr lang="en-US" sz="2600" b="1" dirty="0" smtClean="0"/>
          </a:p>
          <a:p>
            <a:pPr marL="585216" lvl="1" indent="0">
              <a:buNone/>
            </a:pPr>
            <a:r>
              <a:rPr lang="en-US" sz="2600" dirty="0" smtClean="0"/>
              <a:t>Hope Grant - </a:t>
            </a:r>
            <a:r>
              <a:rPr lang="en-US" sz="2600" dirty="0"/>
              <a:t>Funding from the State for </a:t>
            </a:r>
            <a:r>
              <a:rPr lang="en-US" sz="2600" b="1" u="sng" dirty="0"/>
              <a:t>ANY</a:t>
            </a:r>
            <a:r>
              <a:rPr lang="en-US" sz="2600" dirty="0"/>
              <a:t> certificate program at a Georgia Technical College</a:t>
            </a:r>
          </a:p>
          <a:p>
            <a:pPr lvl="1"/>
            <a:r>
              <a:rPr lang="en-US" sz="2600" dirty="0"/>
              <a:t>No GPA admission requirement</a:t>
            </a:r>
          </a:p>
          <a:p>
            <a:pPr lvl="1"/>
            <a:r>
              <a:rPr lang="en-US" sz="2600" dirty="0"/>
              <a:t>Apply via </a:t>
            </a:r>
            <a:r>
              <a:rPr lang="en-US" sz="2600" dirty="0" smtClean="0"/>
              <a:t>FAFSA</a:t>
            </a:r>
          </a:p>
          <a:p>
            <a:pPr lvl="1"/>
            <a:endParaRPr lang="en-US" sz="2600" dirty="0"/>
          </a:p>
          <a:p>
            <a:pPr marL="585216" lvl="1" indent="0">
              <a:buNone/>
            </a:pPr>
            <a:endParaRPr lang="en-US" sz="2600" dirty="0"/>
          </a:p>
          <a:p>
            <a:r>
              <a:rPr lang="en-US" sz="2600" b="1" dirty="0" smtClean="0"/>
              <a:t>Governor’s Strategic Funding Grant</a:t>
            </a:r>
          </a:p>
          <a:p>
            <a:endParaRPr lang="en-US" sz="2600" b="1" dirty="0" smtClean="0"/>
          </a:p>
          <a:p>
            <a:pPr lvl="1"/>
            <a:r>
              <a:rPr lang="en-US" sz="2600" dirty="0"/>
              <a:t>Covers majority of all fees for the following programs (students pay &lt; $100)</a:t>
            </a:r>
          </a:p>
          <a:p>
            <a:pPr marL="530352" lvl="2" indent="0">
              <a:buNone/>
            </a:pPr>
            <a:r>
              <a:rPr lang="en-US" sz="2600" dirty="0"/>
              <a:t>Diesel Mechanic		Early Childhood	</a:t>
            </a:r>
          </a:p>
          <a:p>
            <a:pPr marL="530352" lvl="2" indent="0">
              <a:buNone/>
            </a:pPr>
            <a:r>
              <a:rPr lang="en-US" sz="2600" dirty="0"/>
              <a:t>Welding			Commercial Truck Driving</a:t>
            </a:r>
          </a:p>
          <a:p>
            <a:pPr marL="530352" lvl="2" indent="0">
              <a:buNone/>
            </a:pPr>
            <a:r>
              <a:rPr lang="en-US" sz="2600" dirty="0"/>
              <a:t>Practical Nursing		Computer Info Systems</a:t>
            </a:r>
          </a:p>
          <a:p>
            <a:pPr marL="530352" lvl="2" indent="0">
              <a:buNone/>
            </a:pPr>
            <a:endParaRPr lang="en-US" sz="2600" dirty="0"/>
          </a:p>
          <a:p>
            <a:pPr marL="530352" lvl="2" indent="0">
              <a:buNone/>
            </a:pPr>
            <a:r>
              <a:rPr lang="en-US" sz="2600" dirty="0"/>
              <a:t>      (lack of employers in these industries)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799"/>
            <a:ext cx="8229600" cy="9906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How to Check your current HOPE GPA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2895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Go to </a:t>
            </a:r>
            <a:r>
              <a:rPr lang="en-US" dirty="0" smtClean="0"/>
              <a:t>www.gafutures.org</a:t>
            </a:r>
            <a:endParaRPr lang="en-US" dirty="0"/>
          </a:p>
          <a:p>
            <a:pPr>
              <a:defRPr/>
            </a:pPr>
            <a:r>
              <a:rPr lang="en-US" dirty="0" smtClean="0"/>
              <a:t>Under “News You Can Use,” click on </a:t>
            </a:r>
            <a:r>
              <a:rPr lang="en-US" dirty="0" smtClean="0"/>
              <a:t>Shortcuts</a:t>
            </a:r>
          </a:p>
          <a:p>
            <a:pPr>
              <a:defRPr/>
            </a:pPr>
            <a:r>
              <a:rPr lang="en-US" dirty="0" smtClean="0"/>
              <a:t>Click Your HOPE GPA</a:t>
            </a:r>
            <a:endParaRPr lang="en-US" dirty="0"/>
          </a:p>
          <a:p>
            <a:pPr>
              <a:defRPr/>
            </a:pPr>
            <a:r>
              <a:rPr lang="en-US" dirty="0" smtClean="0"/>
              <a:t>Sign in or create </a:t>
            </a:r>
            <a:r>
              <a:rPr lang="en-US" dirty="0"/>
              <a:t>your account</a:t>
            </a:r>
          </a:p>
          <a:p>
            <a:pPr>
              <a:defRPr/>
            </a:pPr>
            <a:r>
              <a:rPr lang="en-US" dirty="0"/>
              <a:t>Follow directions to get your HOPE GPA.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2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Career Center After Dark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dirty="0" smtClean="0">
                <a:latin typeface="Maiandra GD" panose="020E0502030308020204" pitchFamily="34" charset="0"/>
              </a:rPr>
              <a:t>November </a:t>
            </a:r>
            <a:r>
              <a:rPr lang="en-US" dirty="0">
                <a:latin typeface="Maiandra GD" panose="020E0502030308020204" pitchFamily="34" charset="0"/>
              </a:rPr>
              <a:t>6</a:t>
            </a:r>
            <a:r>
              <a:rPr lang="en-US" baseline="30000" dirty="0" smtClean="0">
                <a:latin typeface="Maiandra GD" panose="020E0502030308020204" pitchFamily="34" charset="0"/>
              </a:rPr>
              <a:t>th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February 5</a:t>
            </a:r>
            <a:r>
              <a:rPr lang="en-US" baseline="30000" dirty="0" smtClean="0">
                <a:latin typeface="Maiandra GD" panose="020E0502030308020204" pitchFamily="34" charset="0"/>
              </a:rPr>
              <a:t>th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March 5</a:t>
            </a:r>
            <a:r>
              <a:rPr lang="en-US" baseline="30000" dirty="0" smtClean="0">
                <a:latin typeface="Maiandra GD" panose="020E0502030308020204" pitchFamily="34" charset="0"/>
              </a:rPr>
              <a:t>th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April 9</a:t>
            </a:r>
            <a:r>
              <a:rPr lang="en-US" baseline="30000" dirty="0" smtClean="0">
                <a:latin typeface="Maiandra GD" panose="020E0502030308020204" pitchFamily="34" charset="0"/>
              </a:rPr>
              <a:t>th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sz="26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The Career Center will be open from 3:30 – 5:00 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3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Lunch &amp; Learn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dirty="0" smtClean="0">
                <a:latin typeface="Maiandra GD" panose="020E0502030308020204" pitchFamily="34" charset="0"/>
              </a:rPr>
              <a:t>November 15</a:t>
            </a:r>
            <a:r>
              <a:rPr lang="en-US" baseline="30000" dirty="0" smtClean="0">
                <a:latin typeface="Maiandra GD" panose="020E0502030308020204" pitchFamily="34" charset="0"/>
              </a:rPr>
              <a:t>th</a:t>
            </a:r>
            <a:r>
              <a:rPr lang="en-US" dirty="0" smtClean="0">
                <a:latin typeface="Maiandra GD" panose="020E0502030308020204" pitchFamily="34" charset="0"/>
              </a:rPr>
              <a:t> – College Applications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January 31</a:t>
            </a:r>
            <a:r>
              <a:rPr lang="en-US" baseline="30000" dirty="0" smtClean="0">
                <a:latin typeface="Maiandra GD" panose="020E0502030308020204" pitchFamily="34" charset="0"/>
              </a:rPr>
              <a:t>st</a:t>
            </a:r>
            <a:r>
              <a:rPr lang="en-US" dirty="0" smtClean="0">
                <a:latin typeface="Maiandra GD" panose="020E0502030308020204" pitchFamily="34" charset="0"/>
              </a:rPr>
              <a:t> – Scholarships &amp; Financial Aid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April 25</a:t>
            </a:r>
            <a:r>
              <a:rPr lang="en-US" baseline="30000" dirty="0" smtClean="0">
                <a:latin typeface="Maiandra GD" panose="020E0502030308020204" pitchFamily="34" charset="0"/>
              </a:rPr>
              <a:t>th</a:t>
            </a:r>
            <a:r>
              <a:rPr lang="en-US" dirty="0" smtClean="0">
                <a:latin typeface="Maiandra GD" panose="020E0502030308020204" pitchFamily="34" charset="0"/>
              </a:rPr>
              <a:t> – FAFSA &amp; How to Understand Your Student Aid Report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 </a:t>
            </a:r>
            <a:r>
              <a:rPr lang="en-US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Sessions take place on Wednesdays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* Students need to sign up in the counseling office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5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Future Fridays</a:t>
            </a:r>
            <a:endParaRPr lang="en-US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smtClean="0">
                <a:latin typeface="Maiandra GD" panose="020E0502030308020204" pitchFamily="34" charset="0"/>
              </a:rPr>
              <a:t>Presentations of various careers by the professionals themselves</a:t>
            </a:r>
          </a:p>
          <a:p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November 3</a:t>
            </a:r>
            <a:r>
              <a:rPr lang="en-US" baseline="30000" dirty="0" smtClean="0">
                <a:latin typeface="Maiandra GD" panose="020E0502030308020204" pitchFamily="34" charset="0"/>
              </a:rPr>
              <a:t>rd</a:t>
            </a:r>
            <a:r>
              <a:rPr lang="en-US" dirty="0" smtClean="0">
                <a:latin typeface="Maiandra GD" panose="020E0502030308020204" pitchFamily="34" charset="0"/>
              </a:rPr>
              <a:t> – Entrepreneur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November 10</a:t>
            </a:r>
            <a:r>
              <a:rPr lang="en-US" baseline="30000" dirty="0" smtClean="0">
                <a:latin typeface="Maiandra GD" panose="020E0502030308020204" pitchFamily="34" charset="0"/>
              </a:rPr>
              <a:t>th</a:t>
            </a:r>
            <a:r>
              <a:rPr lang="en-US" dirty="0" smtClean="0">
                <a:latin typeface="Maiandra GD" panose="020E0502030308020204" pitchFamily="34" charset="0"/>
              </a:rPr>
              <a:t> – Medical Doctor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January 12</a:t>
            </a:r>
            <a:r>
              <a:rPr lang="en-US" baseline="30000" dirty="0" smtClean="0">
                <a:latin typeface="Maiandra GD" panose="020E0502030308020204" pitchFamily="34" charset="0"/>
              </a:rPr>
              <a:t>th</a:t>
            </a:r>
            <a:r>
              <a:rPr lang="en-US" dirty="0" smtClean="0">
                <a:latin typeface="Maiandra GD" panose="020E0502030308020204" pitchFamily="34" charset="0"/>
              </a:rPr>
              <a:t> – Lawyer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February 2</a:t>
            </a:r>
            <a:r>
              <a:rPr lang="en-US" baseline="30000" dirty="0" smtClean="0">
                <a:latin typeface="Maiandra GD" panose="020E0502030308020204" pitchFamily="34" charset="0"/>
              </a:rPr>
              <a:t>nd</a:t>
            </a:r>
            <a:r>
              <a:rPr lang="en-US" dirty="0" smtClean="0">
                <a:latin typeface="Maiandra GD" panose="020E0502030308020204" pitchFamily="34" charset="0"/>
              </a:rPr>
              <a:t> – Graphic Designer</a:t>
            </a:r>
          </a:p>
          <a:p>
            <a:endParaRPr lang="en-US" dirty="0">
              <a:latin typeface="Maiandra GD" panose="020E0502030308020204" pitchFamily="34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*  Space is limited to 20 spots!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*  Sign up in the school counseling office</a:t>
            </a:r>
            <a:endParaRPr lang="en-US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1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19200" y="990600"/>
            <a:ext cx="6705600" cy="46631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 smtClean="0"/>
              <a:t>Senior </a:t>
            </a:r>
            <a:r>
              <a:rPr lang="fr-FR" sz="2000" dirty="0" err="1" smtClean="0"/>
              <a:t>Seminar</a:t>
            </a:r>
            <a:r>
              <a:rPr lang="fr-FR" sz="2000" dirty="0" smtClean="0"/>
              <a:t> Sessions</a:t>
            </a:r>
          </a:p>
          <a:p>
            <a:r>
              <a:rPr lang="fr-FR" sz="2000" dirty="0" err="1" smtClean="0"/>
              <a:t>Opportunities</a:t>
            </a:r>
            <a:r>
              <a:rPr lang="fr-FR" sz="2000" dirty="0" smtClean="0"/>
              <a:t> &amp; </a:t>
            </a:r>
            <a:r>
              <a:rPr lang="fr-FR" sz="2000" dirty="0" err="1" smtClean="0"/>
              <a:t>Costs</a:t>
            </a:r>
            <a:endParaRPr lang="fr-FR" sz="2000" dirty="0" smtClean="0"/>
          </a:p>
          <a:p>
            <a:r>
              <a:rPr lang="fr-FR" sz="2000" dirty="0" smtClean="0"/>
              <a:t>Graduation </a:t>
            </a:r>
            <a:r>
              <a:rPr lang="fr-FR" sz="2000" dirty="0" err="1" smtClean="0"/>
              <a:t>Requirements</a:t>
            </a:r>
            <a:endParaRPr lang="fr-FR" sz="2000" dirty="0" smtClean="0"/>
          </a:p>
          <a:p>
            <a:r>
              <a:rPr lang="fr-FR" sz="2000" dirty="0" smtClean="0"/>
              <a:t>Post-</a:t>
            </a:r>
            <a:r>
              <a:rPr lang="fr-FR" sz="2000" dirty="0" err="1" smtClean="0"/>
              <a:t>Secondary</a:t>
            </a:r>
            <a:r>
              <a:rPr lang="fr-FR" sz="2000" dirty="0" smtClean="0"/>
              <a:t> Options</a:t>
            </a:r>
          </a:p>
          <a:p>
            <a:r>
              <a:rPr lang="fr-FR" sz="2000" dirty="0" smtClean="0"/>
              <a:t>NCAA/NAIA </a:t>
            </a:r>
            <a:r>
              <a:rPr lang="fr-FR" sz="2000" dirty="0" err="1" smtClean="0"/>
              <a:t>Athletics</a:t>
            </a:r>
            <a:endParaRPr lang="fr-FR" sz="2000" dirty="0" smtClean="0"/>
          </a:p>
          <a:p>
            <a:r>
              <a:rPr lang="fr-FR" sz="2000" dirty="0" smtClean="0"/>
              <a:t>Parental </a:t>
            </a:r>
            <a:r>
              <a:rPr lang="fr-FR" sz="2000" dirty="0" err="1" smtClean="0"/>
              <a:t>Stumbling</a:t>
            </a:r>
            <a:r>
              <a:rPr lang="fr-FR" sz="2000" dirty="0" smtClean="0"/>
              <a:t> Blocks</a:t>
            </a:r>
          </a:p>
          <a:p>
            <a:r>
              <a:rPr lang="fr-FR" sz="2000" dirty="0" err="1" smtClean="0"/>
              <a:t>College</a:t>
            </a:r>
            <a:r>
              <a:rPr lang="fr-FR" sz="2000" dirty="0" smtClean="0"/>
              <a:t> Application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/</a:t>
            </a:r>
            <a:r>
              <a:rPr lang="fr-FR" sz="2000" dirty="0" err="1" smtClean="0"/>
              <a:t>Visits</a:t>
            </a:r>
            <a:endParaRPr lang="fr-FR" sz="2000" dirty="0" smtClean="0"/>
          </a:p>
          <a:p>
            <a:r>
              <a:rPr lang="fr-FR" sz="2000" dirty="0" smtClean="0"/>
              <a:t>Financial </a:t>
            </a:r>
            <a:r>
              <a:rPr lang="fr-FR" sz="2000" dirty="0" err="1" smtClean="0"/>
              <a:t>Aid</a:t>
            </a:r>
            <a:r>
              <a:rPr lang="fr-FR" sz="2000" dirty="0" smtClean="0"/>
              <a:t> &amp; </a:t>
            </a:r>
            <a:r>
              <a:rPr lang="fr-FR" sz="2000" dirty="0" err="1" smtClean="0"/>
              <a:t>Scholarships</a:t>
            </a:r>
            <a:endParaRPr lang="fr-FR" sz="2000" dirty="0" smtClean="0"/>
          </a:p>
          <a:p>
            <a:r>
              <a:rPr lang="fr-FR" sz="2000" dirty="0" err="1" smtClean="0"/>
              <a:t>Upcoming</a:t>
            </a:r>
            <a:r>
              <a:rPr lang="fr-FR" sz="2000" dirty="0" smtClean="0"/>
              <a:t> Events</a:t>
            </a:r>
          </a:p>
          <a:p>
            <a:r>
              <a:rPr lang="fr-FR" sz="2000" dirty="0" smtClean="0"/>
              <a:t>Test </a:t>
            </a:r>
            <a:r>
              <a:rPr lang="fr-FR" sz="2000" dirty="0" err="1" smtClean="0"/>
              <a:t>Reminders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pPr eaLnBrk="1" hangingPunct="1">
              <a:buFont typeface="Arial" charset="0"/>
              <a:buNone/>
            </a:pPr>
            <a:endParaRPr lang="fr-FR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05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Topics to be discussed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0515" y="5782270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Test Reminders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76" y="12192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SAT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    </a:t>
            </a:r>
            <a:r>
              <a:rPr lang="en-US" sz="2600" u="sng" dirty="0" smtClean="0"/>
              <a:t>Collegeboard.org</a:t>
            </a:r>
            <a:endParaRPr lang="en-US" sz="2600" u="sng" dirty="0">
              <a:solidFill>
                <a:srgbClr val="558ED5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ACT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   </a:t>
            </a:r>
            <a:r>
              <a:rPr lang="en-US" sz="2600" u="sng" dirty="0" smtClean="0"/>
              <a:t>actstudent.org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/>
              <a:t>(Can use waivers for ACT &amp; SAT if you are on free or reduced lunch)</a:t>
            </a:r>
            <a:endParaRPr lang="en-US" sz="2600" b="1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2600" u="sng" dirty="0">
              <a:solidFill>
                <a:srgbClr val="558ED5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600" dirty="0" smtClean="0"/>
              <a:t>ACCUPLACER Exam (must contact institutions directly for scheduling)</a:t>
            </a:r>
            <a:endParaRPr lang="en-US" sz="26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2600" dirty="0"/>
          </a:p>
          <a:p>
            <a:pPr marL="457200" indent="-457200">
              <a:lnSpc>
                <a:spcPct val="90000"/>
              </a:lnSpc>
            </a:pPr>
            <a:r>
              <a:rPr lang="en-US" sz="2600" dirty="0" smtClean="0"/>
              <a:t>ASVAB (Feb or March, 2018) at CHS</a:t>
            </a:r>
            <a:endParaRPr lang="en-US" sz="26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0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Final Thoughts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2954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Watch all deadlines!!!</a:t>
            </a:r>
            <a:endParaRPr lang="en-US" dirty="0"/>
          </a:p>
          <a:p>
            <a:r>
              <a:rPr lang="en-US" dirty="0"/>
              <a:t>Finish Strong</a:t>
            </a:r>
          </a:p>
          <a:p>
            <a:r>
              <a:rPr lang="en-US" dirty="0"/>
              <a:t>Use your senior year as a start to your freshman </a:t>
            </a:r>
            <a:r>
              <a:rPr lang="en-US" dirty="0" smtClean="0"/>
              <a:t>year of college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	- Academic </a:t>
            </a:r>
            <a:r>
              <a:rPr lang="en-US" dirty="0"/>
              <a:t>rigor should be increased, not </a:t>
            </a:r>
            <a:r>
              <a:rPr lang="en-US" dirty="0" smtClean="0"/>
              <a:t>	decreased</a:t>
            </a:r>
            <a:endParaRPr lang="en-US" dirty="0"/>
          </a:p>
          <a:p>
            <a:r>
              <a:rPr lang="en-US" dirty="0"/>
              <a:t>Scholarships are </a:t>
            </a:r>
            <a:r>
              <a:rPr lang="en-US" dirty="0" smtClean="0"/>
              <a:t>hard work, but it is FREE money!!!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1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915400" cy="3200400"/>
          </a:xfrm>
        </p:spPr>
        <p:txBody>
          <a:bodyPr anchorCtr="1"/>
          <a:lstStyle/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Maiandra G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4724400"/>
            <a:ext cx="6553200" cy="204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0621"/>
            <a:ext cx="3276600" cy="1824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73462"/>
            <a:ext cx="4800600" cy="22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143000"/>
            <a:ext cx="7239000" cy="45731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7160" indent="0">
              <a:lnSpc>
                <a:spcPct val="80000"/>
              </a:lnSpc>
              <a:buNone/>
            </a:pPr>
            <a:endParaRPr lang="en-US" dirty="0" smtClean="0"/>
          </a:p>
          <a:p>
            <a:pPr marL="137160" indent="0">
              <a:lnSpc>
                <a:spcPct val="80000"/>
              </a:lnSpc>
              <a:buNone/>
            </a:pPr>
            <a:r>
              <a:rPr lang="en-US" dirty="0" smtClean="0"/>
              <a:t>In early September, counselors met with  seniors in large groups and discussed the following: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dirty="0"/>
              <a:t>	</a:t>
            </a:r>
            <a:r>
              <a:rPr lang="en-US" sz="2200" dirty="0" smtClean="0"/>
              <a:t>Post-secondary options 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sz="2200" dirty="0" smtClean="0"/>
              <a:t>(Employment, Military and College)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sz="2200" dirty="0"/>
              <a:t>	</a:t>
            </a:r>
            <a:r>
              <a:rPr lang="en-US" sz="2200" dirty="0" smtClean="0"/>
              <a:t>College Application Process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sz="2200" dirty="0"/>
              <a:t>	</a:t>
            </a:r>
            <a:r>
              <a:rPr lang="en-US" sz="2200" dirty="0" smtClean="0"/>
              <a:t>Requesting Transcript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sz="2200" dirty="0"/>
              <a:t>	</a:t>
            </a:r>
            <a:r>
              <a:rPr lang="en-US" sz="2200" dirty="0" smtClean="0"/>
              <a:t>Testing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sz="2200" dirty="0"/>
              <a:t>	</a:t>
            </a:r>
            <a:r>
              <a:rPr lang="en-US" sz="2200" dirty="0" smtClean="0"/>
              <a:t>Financial Aid 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sz="2200" dirty="0"/>
              <a:t>	</a:t>
            </a:r>
            <a:r>
              <a:rPr lang="en-US" sz="2200" dirty="0" smtClean="0"/>
              <a:t>College Visits (On/Off Campus)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sz="2200" dirty="0"/>
              <a:t>	</a:t>
            </a:r>
            <a:r>
              <a:rPr lang="en-US" sz="2200" dirty="0" smtClean="0"/>
              <a:t>Career Center After Dark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66800" y="235405"/>
            <a:ext cx="6934200" cy="1020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Senior Seminar Sessions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60403" y="1524000"/>
            <a:ext cx="6537960" cy="38500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37160" indent="0"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Cap and Gown rental fee is $74.20 by December 15</a:t>
            </a:r>
            <a:r>
              <a:rPr lang="en-US" b="1" baseline="30000" dirty="0" smtClean="0"/>
              <a:t>th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Late fee added after December 15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Contact Information:  770-795-1626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The longer you wait, the more expensive it becomes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Website:  </a:t>
            </a:r>
            <a:r>
              <a:rPr lang="en-US" b="1" u="sng" dirty="0" smtClean="0">
                <a:solidFill>
                  <a:schemeClr val="tx2"/>
                </a:solidFill>
              </a:rPr>
              <a:t>www.herffatlanta.com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6934200" cy="1020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Herff Jones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914428"/>
            <a:ext cx="8305800" cy="39529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endParaRPr lang="en-US" dirty="0"/>
          </a:p>
          <a:p>
            <a:r>
              <a:rPr lang="en-US" sz="8000" dirty="0" smtClean="0"/>
              <a:t>To be included in yearbook:</a:t>
            </a:r>
          </a:p>
          <a:p>
            <a:pPr marL="137160" indent="0">
              <a:buNone/>
            </a:pPr>
            <a:r>
              <a:rPr lang="en-US" sz="6200" dirty="0"/>
              <a:t>	</a:t>
            </a:r>
            <a:r>
              <a:rPr lang="en-US" sz="8000" dirty="0" smtClean="0"/>
              <a:t>-  </a:t>
            </a:r>
            <a:r>
              <a:rPr lang="en-US" sz="8000" dirty="0"/>
              <a:t>S</a:t>
            </a:r>
            <a:r>
              <a:rPr lang="en-US" sz="8000" dirty="0" smtClean="0"/>
              <a:t>enior </a:t>
            </a:r>
            <a:r>
              <a:rPr lang="en-US" sz="8000" dirty="0"/>
              <a:t>p</a:t>
            </a:r>
            <a:r>
              <a:rPr lang="en-US" sz="8000" dirty="0" smtClean="0"/>
              <a:t>ortraits must be taken by December 1</a:t>
            </a:r>
            <a:r>
              <a:rPr lang="en-US" sz="8000" baseline="30000" dirty="0" smtClean="0"/>
              <a:t>st</a:t>
            </a:r>
            <a:endParaRPr lang="en-US" sz="8000" dirty="0"/>
          </a:p>
          <a:p>
            <a:pPr marL="137160" indent="0">
              <a:buNone/>
            </a:pPr>
            <a:r>
              <a:rPr lang="en-US" sz="8000" dirty="0" smtClean="0"/>
              <a:t>	- Appointments can be booked online at 	cadystudios.com</a:t>
            </a:r>
          </a:p>
          <a:p>
            <a:pPr marL="137160" indent="0">
              <a:buNone/>
            </a:pPr>
            <a:r>
              <a:rPr lang="en-US" sz="8000" dirty="0" smtClean="0"/>
              <a:t>	- There will be a $30 sitting fee – due at the time pictures are 	taken</a:t>
            </a:r>
          </a:p>
          <a:p>
            <a:r>
              <a:rPr lang="en-US" sz="8000" dirty="0"/>
              <a:t>Yearbooks are </a:t>
            </a:r>
            <a:r>
              <a:rPr lang="en-US" sz="8000" dirty="0" smtClean="0"/>
              <a:t>$60 until January 22</a:t>
            </a:r>
            <a:r>
              <a:rPr lang="en-US" sz="8000" baseline="30000" dirty="0" smtClean="0"/>
              <a:t>nd</a:t>
            </a:r>
            <a:endParaRPr lang="en-US" sz="8000" dirty="0"/>
          </a:p>
          <a:p>
            <a:pPr marL="137160" indent="0">
              <a:buNone/>
            </a:pPr>
            <a:r>
              <a:rPr lang="en-US" sz="8000" dirty="0" smtClean="0"/>
              <a:t>	- After that date, the price goes up to $70</a:t>
            </a:r>
          </a:p>
          <a:p>
            <a:pPr marL="137160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- Add </a:t>
            </a:r>
            <a:r>
              <a:rPr lang="en-US" sz="8000" dirty="0"/>
              <a:t>$5 for a </a:t>
            </a:r>
            <a:r>
              <a:rPr lang="en-US" sz="8000" dirty="0" smtClean="0"/>
              <a:t>nameplate</a:t>
            </a:r>
          </a:p>
          <a:p>
            <a:pPr marL="137160" indent="0">
              <a:buNone/>
            </a:pPr>
            <a:r>
              <a:rPr lang="en-US" sz="6200" dirty="0"/>
              <a:t>	</a:t>
            </a:r>
            <a:r>
              <a:rPr lang="en-US" sz="8000" dirty="0" smtClean="0"/>
              <a:t>- Deadline to purchase will be March 20, 2018</a:t>
            </a:r>
          </a:p>
          <a:p>
            <a:pPr marL="137160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-  You can place your order online at:  yearbookordercenter.com 	(order # 14074) or pay by cash or check in room 936 after-	school. </a:t>
            </a:r>
            <a:endParaRPr lang="en-US" sz="8000" dirty="0"/>
          </a:p>
          <a:p>
            <a:pPr marL="137160" indent="0">
              <a:buNone/>
            </a:pPr>
            <a:endParaRPr lang="en-US" sz="6200" dirty="0" smtClean="0"/>
          </a:p>
          <a:p>
            <a:endParaRPr lang="en-US" sz="6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467600" cy="1020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SENIOR PICTURE/YEARBOOK INFORMATION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5867400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Senior Dues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Senior dues are $50.00 (Can be paid to Mr. Smith in room 917 or Ms. Campbell in 404)</a:t>
            </a:r>
          </a:p>
          <a:p>
            <a:r>
              <a:rPr lang="en-US" dirty="0" smtClean="0"/>
              <a:t>Includes class t-shirt, long-sleeved hoodie, fall &amp; spring events and all activities/food during senior week</a:t>
            </a:r>
          </a:p>
          <a:p>
            <a:r>
              <a:rPr lang="en-US" dirty="0" smtClean="0"/>
              <a:t>Must be paid in order to participate in senior activities</a:t>
            </a:r>
          </a:p>
          <a:p>
            <a:endParaRPr lang="en-US" dirty="0"/>
          </a:p>
          <a:p>
            <a:pPr marL="13716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0515" y="5716134"/>
            <a:ext cx="502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>
                    <a:alpha val="3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CLASS OF 2018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>
                  <a:alpha val="35000"/>
                </a:srgb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Senior Activities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166"/>
            <a:ext cx="8229600" cy="51663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November 13</a:t>
            </a:r>
            <a:r>
              <a:rPr lang="en-US" baseline="30000" dirty="0" smtClean="0"/>
              <a:t>th</a:t>
            </a:r>
            <a:r>
              <a:rPr lang="en-US" dirty="0" smtClean="0"/>
              <a:t> – Skate Night</a:t>
            </a:r>
          </a:p>
          <a:p>
            <a:r>
              <a:rPr lang="en-US" dirty="0" smtClean="0"/>
              <a:t>November 17</a:t>
            </a:r>
            <a:r>
              <a:rPr lang="en-US" baseline="30000" dirty="0" smtClean="0"/>
              <a:t>th</a:t>
            </a:r>
            <a:r>
              <a:rPr lang="en-US" dirty="0" smtClean="0"/>
              <a:t> – Senior class group picture (Wills Gym)</a:t>
            </a:r>
          </a:p>
          <a:p>
            <a:r>
              <a:rPr lang="en-US" dirty="0" smtClean="0"/>
              <a:t>March 12-16</a:t>
            </a:r>
            <a:r>
              <a:rPr lang="en-US" baseline="30000" dirty="0" smtClean="0"/>
              <a:t>th</a:t>
            </a:r>
            <a:r>
              <a:rPr lang="en-US" dirty="0" smtClean="0"/>
              <a:t> – Senior Week</a:t>
            </a:r>
          </a:p>
          <a:p>
            <a:r>
              <a:rPr lang="en-US" dirty="0" smtClean="0"/>
              <a:t>March 17</a:t>
            </a:r>
            <a:r>
              <a:rPr lang="en-US" baseline="30000" dirty="0" smtClean="0"/>
              <a:t>th</a:t>
            </a:r>
            <a:r>
              <a:rPr lang="en-US" dirty="0" smtClean="0"/>
              <a:t> - Prom</a:t>
            </a:r>
          </a:p>
          <a:p>
            <a:r>
              <a:rPr lang="en-US" dirty="0" smtClean="0"/>
              <a:t>Senior Trip - April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baseline="30000" dirty="0" smtClean="0"/>
              <a:t>  </a:t>
            </a: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($295 – includes transportation, lodging, tickets to 	</a:t>
            </a:r>
            <a:r>
              <a:rPr lang="en-US" dirty="0" err="1" smtClean="0">
                <a:solidFill>
                  <a:srgbClr val="FFFF00"/>
                </a:solidFill>
              </a:rPr>
              <a:t>Aquatica</a:t>
            </a:r>
            <a:r>
              <a:rPr lang="en-US" dirty="0" smtClean="0">
                <a:solidFill>
                  <a:srgbClr val="FFFF00"/>
                </a:solidFill>
              </a:rPr>
              <a:t> with one meal and Universal Studios)  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More information can be found at:  	www.campbellseniortrip.weebly.com</a:t>
            </a:r>
          </a:p>
          <a:p>
            <a:r>
              <a:rPr lang="en-US" dirty="0" smtClean="0"/>
              <a:t>Senior Trip deposit of $110 is due by November 16</a:t>
            </a:r>
            <a:r>
              <a:rPr lang="en-US" baseline="30000" dirty="0" smtClean="0"/>
              <a:t>th</a:t>
            </a:r>
            <a:r>
              <a:rPr lang="en-US" dirty="0" smtClean="0"/>
              <a:t> to Ms. Campbell in room 404</a:t>
            </a:r>
          </a:p>
          <a:p>
            <a:r>
              <a:rPr lang="en-US" dirty="0" smtClean="0"/>
              <a:t>May - Senior Picnic after Graduation Practice</a:t>
            </a:r>
            <a:endParaRPr lang="en-US" dirty="0"/>
          </a:p>
          <a:p>
            <a:endParaRPr lang="en-US" baseline="30000" dirty="0" smtClean="0"/>
          </a:p>
          <a:p>
            <a:endParaRPr lang="en-US" baseline="30000" dirty="0"/>
          </a:p>
          <a:p>
            <a:pPr marL="137160" indent="0">
              <a:buNone/>
            </a:pPr>
            <a:r>
              <a:rPr lang="en-US" dirty="0" smtClean="0"/>
              <a:t>Please sign up for Remind @kca9k2 to 81010 for information on upcoming events/activities</a:t>
            </a: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110"/>
            <a:ext cx="8382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0" y="118110"/>
            <a:ext cx="93026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2443</TotalTime>
  <Words>1987</Words>
  <Application>Microsoft Office PowerPoint</Application>
  <PresentationFormat>On-screen Show (4:3)</PresentationFormat>
  <Paragraphs>492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Book Antiqua</vt:lpstr>
      <vt:lpstr>Calibri</vt:lpstr>
      <vt:lpstr>Lucida Sans</vt:lpstr>
      <vt:lpstr>Maiandra GD</vt:lpstr>
      <vt:lpstr>Times New Roman</vt:lpstr>
      <vt:lpstr>Wingdings</vt:lpstr>
      <vt:lpstr>Wingdings 2</vt:lpstr>
      <vt:lpstr>Wingdings 3</vt:lpstr>
      <vt:lpstr>Apex</vt:lpstr>
      <vt:lpstr>SENIOR PARENT INFORMATION MEETING</vt:lpstr>
      <vt:lpstr>Administrator Assignments </vt:lpstr>
      <vt:lpstr>Professional Counselor Assignments </vt:lpstr>
      <vt:lpstr>Topics to be discussed </vt:lpstr>
      <vt:lpstr>Senior Seminar Sessions</vt:lpstr>
      <vt:lpstr>Herff Jones</vt:lpstr>
      <vt:lpstr>SENIOR PICTURE/YEARBOOK INFORMATION</vt:lpstr>
      <vt:lpstr>Senior Dues</vt:lpstr>
      <vt:lpstr>Senior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Interested in College Athletics?</vt:lpstr>
      <vt:lpstr>PowerPoint Presentation</vt:lpstr>
      <vt:lpstr>PowerPoint Presentation</vt:lpstr>
      <vt:lpstr>College Application Process</vt:lpstr>
      <vt:lpstr>College Application Process, cont.</vt:lpstr>
      <vt:lpstr>Apply to College Day</vt:lpstr>
      <vt:lpstr>PowerPoint Presentation</vt:lpstr>
      <vt:lpstr>Letters of Recommendation</vt:lpstr>
      <vt:lpstr>After Applying – What’s Next?</vt:lpstr>
      <vt:lpstr>Off-Campus College Visit Procedures</vt:lpstr>
      <vt:lpstr>Financial Aid  and  Scholarship Information</vt:lpstr>
      <vt:lpstr>Scholarship Information</vt:lpstr>
      <vt:lpstr>How do I Find $$$ for College</vt:lpstr>
      <vt:lpstr>Scholarship Search Services</vt:lpstr>
      <vt:lpstr>Georgia’s  HOPE Program</vt:lpstr>
      <vt:lpstr>HOPE GPA Requirements</vt:lpstr>
      <vt:lpstr> HOPE Rigor Courses  </vt:lpstr>
      <vt:lpstr>Hope Grant &amp; Governor’s Strategic Funding Grant </vt:lpstr>
      <vt:lpstr>How to Check your current HOPE GPA</vt:lpstr>
      <vt:lpstr>Career Center After Dark</vt:lpstr>
      <vt:lpstr>Lunch &amp; Learn</vt:lpstr>
      <vt:lpstr>Future Fridays</vt:lpstr>
      <vt:lpstr>Test Reminders</vt:lpstr>
      <vt:lpstr>Final Thoughts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 Wright</dc:creator>
  <cp:lastModifiedBy>Yolanda Wright</cp:lastModifiedBy>
  <cp:revision>153</cp:revision>
  <cp:lastPrinted>2017-10-27T14:32:28Z</cp:lastPrinted>
  <dcterms:created xsi:type="dcterms:W3CDTF">2015-09-11T14:50:47Z</dcterms:created>
  <dcterms:modified xsi:type="dcterms:W3CDTF">2017-10-30T20:36:37Z</dcterms:modified>
</cp:coreProperties>
</file>