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91" r:id="rId2"/>
    <p:sldId id="327" r:id="rId3"/>
    <p:sldId id="328" r:id="rId4"/>
    <p:sldId id="329" r:id="rId5"/>
    <p:sldId id="336" r:id="rId6"/>
    <p:sldId id="338" r:id="rId7"/>
    <p:sldId id="357" r:id="rId8"/>
    <p:sldId id="343" r:id="rId9"/>
    <p:sldId id="344" r:id="rId10"/>
    <p:sldId id="302" r:id="rId11"/>
    <p:sldId id="346" r:id="rId12"/>
    <p:sldId id="348" r:id="rId13"/>
    <p:sldId id="353" r:id="rId14"/>
    <p:sldId id="354" r:id="rId15"/>
    <p:sldId id="351" r:id="rId16"/>
    <p:sldId id="366" r:id="rId17"/>
    <p:sldId id="303" r:id="rId18"/>
    <p:sldId id="309" r:id="rId19"/>
    <p:sldId id="311" r:id="rId20"/>
    <p:sldId id="368" r:id="rId21"/>
    <p:sldId id="369" r:id="rId22"/>
    <p:sldId id="360" r:id="rId23"/>
    <p:sldId id="364" r:id="rId24"/>
    <p:sldId id="261" r:id="rId25"/>
    <p:sldId id="267" r:id="rId26"/>
    <p:sldId id="263" r:id="rId27"/>
    <p:sldId id="310" r:id="rId28"/>
    <p:sldId id="265" r:id="rId29"/>
    <p:sldId id="370" r:id="rId30"/>
    <p:sldId id="362" r:id="rId31"/>
    <p:sldId id="363" r:id="rId32"/>
    <p:sldId id="367" r:id="rId33"/>
    <p:sldId id="326" r:id="rId34"/>
    <p:sldId id="372" r:id="rId35"/>
    <p:sldId id="270" r:id="rId36"/>
    <p:sldId id="371" r:id="rId37"/>
    <p:sldId id="282" r:id="rId38"/>
    <p:sldId id="340" r:id="rId39"/>
    <p:sldId id="339" r:id="rId40"/>
    <p:sldId id="373" r:id="rId41"/>
    <p:sldId id="345" r:id="rId42"/>
    <p:sldId id="274" r:id="rId43"/>
    <p:sldId id="361" r:id="rId44"/>
    <p:sldId id="342" r:id="rId45"/>
    <p:sldId id="312" r:id="rId46"/>
    <p:sldId id="277" r:id="rId47"/>
    <p:sldId id="374" r:id="rId4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p:cViewPr varScale="1">
        <p:scale>
          <a:sx n="81" d="100"/>
          <a:sy n="81"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0EA54E8C-A995-4971-A4BA-AB7942957CB2}" type="datetimeFigureOut">
              <a:rPr lang="en-US" smtClean="0"/>
              <a:t>9/20/2018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FF8E105-F47C-4500-AA8A-D7A6E62448DE}" type="slidenum">
              <a:rPr lang="en-US" smtClean="0"/>
              <a:t>‹#›</a:t>
            </a:fld>
            <a:endParaRPr lang="en-US"/>
          </a:p>
        </p:txBody>
      </p:sp>
    </p:spTree>
    <p:extLst>
      <p:ext uri="{BB962C8B-B14F-4D97-AF65-F5344CB8AC3E}">
        <p14:creationId xmlns:p14="http://schemas.microsoft.com/office/powerpoint/2010/main" val="2018900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1C5D3EF-AE1E-4131-9F52-868ADD0348CB}" type="datetimeFigureOut">
              <a:rPr lang="en-US" smtClean="0"/>
              <a:t>9/20/2018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A937E5C-CEF9-4696-B967-59BA4E84ED2B}" type="slidenum">
              <a:rPr lang="en-US" smtClean="0"/>
              <a:t>‹#›</a:t>
            </a:fld>
            <a:endParaRPr lang="en-US"/>
          </a:p>
        </p:txBody>
      </p:sp>
    </p:spTree>
    <p:extLst>
      <p:ext uri="{BB962C8B-B14F-4D97-AF65-F5344CB8AC3E}">
        <p14:creationId xmlns:p14="http://schemas.microsoft.com/office/powerpoint/2010/main" val="327544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56CBC59-3BFF-490F-ADFC-A8E76E002642}" type="slidenum">
              <a:rPr lang="en-US" smtClean="0"/>
              <a:pPr>
                <a:defRPr/>
              </a:pPr>
              <a:t>1</a:t>
            </a:fld>
            <a:endParaRPr lang="en-US"/>
          </a:p>
        </p:txBody>
      </p:sp>
    </p:spTree>
    <p:extLst>
      <p:ext uri="{BB962C8B-B14F-4D97-AF65-F5344CB8AC3E}">
        <p14:creationId xmlns:p14="http://schemas.microsoft.com/office/powerpoint/2010/main" val="1044963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04EB1-1570-4075-ABEA-06222F3FC5A3}" type="slidenum">
              <a:rPr lang="en-US" smtClean="0"/>
              <a:pPr/>
              <a:t>13</a:t>
            </a:fld>
            <a:endParaRPr lang="en-US"/>
          </a:p>
        </p:txBody>
      </p:sp>
    </p:spTree>
    <p:extLst>
      <p:ext uri="{BB962C8B-B14F-4D97-AF65-F5344CB8AC3E}">
        <p14:creationId xmlns:p14="http://schemas.microsoft.com/office/powerpoint/2010/main" val="41108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04EB1-1570-4075-ABEA-06222F3FC5A3}" type="slidenum">
              <a:rPr lang="en-US" smtClean="0"/>
              <a:pPr/>
              <a:t>14</a:t>
            </a:fld>
            <a:endParaRPr lang="en-US"/>
          </a:p>
        </p:txBody>
      </p:sp>
    </p:spTree>
    <p:extLst>
      <p:ext uri="{BB962C8B-B14F-4D97-AF65-F5344CB8AC3E}">
        <p14:creationId xmlns:p14="http://schemas.microsoft.com/office/powerpoint/2010/main" val="252143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06488" y="698500"/>
            <a:ext cx="4645025" cy="3484563"/>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1544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dirty="0" smtClean="0"/>
          </a:p>
          <a:p>
            <a:endParaRPr lang="en-US" dirty="0" smtClean="0"/>
          </a:p>
          <a:p>
            <a:r>
              <a:rPr lang="en-US" sz="1200" b="0" kern="1200" dirty="0" smtClean="0">
                <a:solidFill>
                  <a:schemeClr val="tx1"/>
                </a:solidFill>
                <a:effectLst/>
                <a:latin typeface="+mn-lt"/>
                <a:ea typeface="+mn-ea"/>
                <a:cs typeface="+mn-cs"/>
              </a:rPr>
              <a:t>In its most recent survey, the National Association of Colleges and Employers found that for 10 broad degree categories ranging from engineering to communications, 2016 graduates are projected to have an average salary of </a:t>
            </a:r>
            <a:r>
              <a:rPr lang="en-US" sz="1200" b="1" kern="1200" dirty="0" smtClean="0">
                <a:solidFill>
                  <a:schemeClr val="tx1"/>
                </a:solidFill>
                <a:effectLst/>
                <a:latin typeface="+mn-lt"/>
                <a:ea typeface="+mn-ea"/>
                <a:cs typeface="+mn-cs"/>
              </a:rPr>
              <a:t>$50,556</a:t>
            </a:r>
            <a:r>
              <a:rPr lang="en-US" sz="1200" b="0" kern="1200" dirty="0" smtClean="0">
                <a:solidFill>
                  <a:schemeClr val="tx1"/>
                </a:solidFill>
                <a:effectLst/>
                <a:latin typeface="+mn-lt"/>
                <a:ea typeface="+mn-ea"/>
                <a:cs typeface="+mn-cs"/>
              </a:rPr>
              <a:t>. That's up 5% from 2014, when new grads earned an average of </a:t>
            </a:r>
            <a:r>
              <a:rPr lang="en-US" sz="1200" b="1" kern="1200" dirty="0" smtClean="0">
                <a:solidFill>
                  <a:schemeClr val="tx1"/>
                </a:solidFill>
                <a:effectLst/>
                <a:latin typeface="+mn-lt"/>
                <a:ea typeface="+mn-ea"/>
                <a:cs typeface="+mn-cs"/>
              </a:rPr>
              <a:t>$48,127</a:t>
            </a:r>
            <a:endParaRPr lang="en-US" dirty="0" smtClean="0"/>
          </a:p>
          <a:p>
            <a:endParaRPr lang="en-US" dirty="0" smtClean="0"/>
          </a:p>
          <a:p>
            <a:r>
              <a:rPr lang="en-US" dirty="0" smtClean="0"/>
              <a:t>The median earnings for young adults with a bachelor’s degree is $48, 500 compared</a:t>
            </a:r>
            <a:r>
              <a:rPr lang="en-US" baseline="0" dirty="0" smtClean="0"/>
              <a:t> to: </a:t>
            </a:r>
          </a:p>
          <a:p>
            <a:endParaRPr lang="en-US" baseline="0" dirty="0" smtClean="0"/>
          </a:p>
          <a:p>
            <a:pPr marL="173525" indent="-173525">
              <a:buFont typeface="Arial" panose="020B0604020202020204" pitchFamily="34" charset="0"/>
              <a:buChar char="•"/>
            </a:pPr>
            <a:r>
              <a:rPr lang="en-US" baseline="0" dirty="0" smtClean="0"/>
              <a:t>$23, 900 for those without a high school diploma </a:t>
            </a:r>
          </a:p>
          <a:p>
            <a:pPr marL="173525" indent="-173525">
              <a:buFont typeface="Arial" panose="020B0604020202020204" pitchFamily="34" charset="0"/>
              <a:buChar char="•"/>
            </a:pPr>
            <a:r>
              <a:rPr lang="en-US" baseline="0" dirty="0" smtClean="0"/>
              <a:t>$30,000 for those with a high school diploma</a:t>
            </a:r>
          </a:p>
          <a:p>
            <a:pPr marL="173525" indent="-173525">
              <a:buFont typeface="Arial" panose="020B0604020202020204" pitchFamily="34" charset="0"/>
              <a:buChar char="•"/>
            </a:pPr>
            <a:r>
              <a:rPr lang="en-US" dirty="0" smtClean="0"/>
              <a:t>37,500</a:t>
            </a:r>
            <a:r>
              <a:rPr lang="en-US" baseline="0" dirty="0" smtClean="0"/>
              <a:t> for those with an associate’s degree</a:t>
            </a:r>
            <a:endParaRPr lang="en-US" dirty="0" smtClean="0"/>
          </a:p>
          <a:p>
            <a:endParaRPr lang="en-US" dirty="0"/>
          </a:p>
        </p:txBody>
      </p:sp>
      <p:sp>
        <p:nvSpPr>
          <p:cNvPr id="4" name="Slide Number Placeholder 3"/>
          <p:cNvSpPr>
            <a:spLocks noGrp="1"/>
          </p:cNvSpPr>
          <p:nvPr>
            <p:ph type="sldNum" sz="quarter" idx="10"/>
          </p:nvPr>
        </p:nvSpPr>
        <p:spPr/>
        <p:txBody>
          <a:bodyPr/>
          <a:lstStyle/>
          <a:p>
            <a:fld id="{52104EB1-1570-4075-ABEA-06222F3FC5A3}" type="slidenum">
              <a:rPr lang="en-US" smtClean="0"/>
              <a:pPr/>
              <a:t>16</a:t>
            </a:fld>
            <a:endParaRPr lang="en-US"/>
          </a:p>
        </p:txBody>
      </p:sp>
    </p:spTree>
    <p:extLst>
      <p:ext uri="{BB962C8B-B14F-4D97-AF65-F5344CB8AC3E}">
        <p14:creationId xmlns:p14="http://schemas.microsoft.com/office/powerpoint/2010/main" val="362069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17</a:t>
            </a:fld>
            <a:endParaRPr lang="en-US"/>
          </a:p>
        </p:txBody>
      </p:sp>
    </p:spTree>
    <p:extLst>
      <p:ext uri="{BB962C8B-B14F-4D97-AF65-F5344CB8AC3E}">
        <p14:creationId xmlns:p14="http://schemas.microsoft.com/office/powerpoint/2010/main" val="371812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18</a:t>
            </a:fld>
            <a:endParaRPr lang="en-US"/>
          </a:p>
        </p:txBody>
      </p:sp>
    </p:spTree>
    <p:extLst>
      <p:ext uri="{BB962C8B-B14F-4D97-AF65-F5344CB8AC3E}">
        <p14:creationId xmlns:p14="http://schemas.microsoft.com/office/powerpoint/2010/main" val="1828595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19</a:t>
            </a:fld>
            <a:endParaRPr lang="en-US"/>
          </a:p>
        </p:txBody>
      </p:sp>
    </p:spTree>
    <p:extLst>
      <p:ext uri="{BB962C8B-B14F-4D97-AF65-F5344CB8AC3E}">
        <p14:creationId xmlns:p14="http://schemas.microsoft.com/office/powerpoint/2010/main" val="245363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22</a:t>
            </a:fld>
            <a:endParaRPr lang="en-US"/>
          </a:p>
        </p:txBody>
      </p:sp>
    </p:spTree>
    <p:extLst>
      <p:ext uri="{BB962C8B-B14F-4D97-AF65-F5344CB8AC3E}">
        <p14:creationId xmlns:p14="http://schemas.microsoft.com/office/powerpoint/2010/main" val="2534988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4DB66-E225-4498-8ACD-CB3B6D2CFB31}" type="slidenum">
              <a:rPr lang="en-US" smtClean="0"/>
              <a:pPr>
                <a:defRPr/>
              </a:pPr>
              <a:t>23</a:t>
            </a:fld>
            <a:endParaRPr lang="en-US"/>
          </a:p>
        </p:txBody>
      </p:sp>
    </p:spTree>
    <p:extLst>
      <p:ext uri="{BB962C8B-B14F-4D97-AF65-F5344CB8AC3E}">
        <p14:creationId xmlns:p14="http://schemas.microsoft.com/office/powerpoint/2010/main" val="73640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24</a:t>
            </a:fld>
            <a:endParaRPr lang="en-US"/>
          </a:p>
        </p:txBody>
      </p:sp>
    </p:spTree>
    <p:extLst>
      <p:ext uri="{BB962C8B-B14F-4D97-AF65-F5344CB8AC3E}">
        <p14:creationId xmlns:p14="http://schemas.microsoft.com/office/powerpoint/2010/main" val="387610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2</a:t>
            </a:fld>
            <a:endParaRPr lang="en-US"/>
          </a:p>
        </p:txBody>
      </p:sp>
    </p:spTree>
    <p:extLst>
      <p:ext uri="{BB962C8B-B14F-4D97-AF65-F5344CB8AC3E}">
        <p14:creationId xmlns:p14="http://schemas.microsoft.com/office/powerpoint/2010/main" val="421344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25</a:t>
            </a:fld>
            <a:endParaRPr lang="en-US"/>
          </a:p>
        </p:txBody>
      </p:sp>
    </p:spTree>
    <p:extLst>
      <p:ext uri="{BB962C8B-B14F-4D97-AF65-F5344CB8AC3E}">
        <p14:creationId xmlns:p14="http://schemas.microsoft.com/office/powerpoint/2010/main" val="372929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26</a:t>
            </a:fld>
            <a:endParaRPr lang="en-US"/>
          </a:p>
        </p:txBody>
      </p:sp>
    </p:spTree>
    <p:extLst>
      <p:ext uri="{BB962C8B-B14F-4D97-AF65-F5344CB8AC3E}">
        <p14:creationId xmlns:p14="http://schemas.microsoft.com/office/powerpoint/2010/main" val="3971898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27</a:t>
            </a:fld>
            <a:endParaRPr lang="en-US"/>
          </a:p>
        </p:txBody>
      </p:sp>
    </p:spTree>
    <p:extLst>
      <p:ext uri="{BB962C8B-B14F-4D97-AF65-F5344CB8AC3E}">
        <p14:creationId xmlns:p14="http://schemas.microsoft.com/office/powerpoint/2010/main" val="618092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28</a:t>
            </a:fld>
            <a:endParaRPr lang="en-US"/>
          </a:p>
        </p:txBody>
      </p:sp>
    </p:spTree>
    <p:extLst>
      <p:ext uri="{BB962C8B-B14F-4D97-AF65-F5344CB8AC3E}">
        <p14:creationId xmlns:p14="http://schemas.microsoft.com/office/powerpoint/2010/main" val="318456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4DB66-E225-4498-8ACD-CB3B6D2CFB31}" type="slidenum">
              <a:rPr lang="en-US" smtClean="0"/>
              <a:pPr>
                <a:defRPr/>
              </a:pPr>
              <a:t>30</a:t>
            </a:fld>
            <a:endParaRPr lang="en-US"/>
          </a:p>
        </p:txBody>
      </p:sp>
    </p:spTree>
    <p:extLst>
      <p:ext uri="{BB962C8B-B14F-4D97-AF65-F5344CB8AC3E}">
        <p14:creationId xmlns:p14="http://schemas.microsoft.com/office/powerpoint/2010/main" val="1776625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33</a:t>
            </a:fld>
            <a:endParaRPr lang="en-US"/>
          </a:p>
        </p:txBody>
      </p:sp>
    </p:spTree>
    <p:extLst>
      <p:ext uri="{BB962C8B-B14F-4D97-AF65-F5344CB8AC3E}">
        <p14:creationId xmlns:p14="http://schemas.microsoft.com/office/powerpoint/2010/main" val="1210185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35</a:t>
            </a:fld>
            <a:endParaRPr lang="en-US"/>
          </a:p>
        </p:txBody>
      </p:sp>
    </p:spTree>
    <p:extLst>
      <p:ext uri="{BB962C8B-B14F-4D97-AF65-F5344CB8AC3E}">
        <p14:creationId xmlns:p14="http://schemas.microsoft.com/office/powerpoint/2010/main" val="1679394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37</a:t>
            </a:fld>
            <a:endParaRPr lang="en-US"/>
          </a:p>
        </p:txBody>
      </p:sp>
    </p:spTree>
    <p:extLst>
      <p:ext uri="{BB962C8B-B14F-4D97-AF65-F5344CB8AC3E}">
        <p14:creationId xmlns:p14="http://schemas.microsoft.com/office/powerpoint/2010/main" val="3877860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38</a:t>
            </a:fld>
            <a:endParaRPr lang="en-US"/>
          </a:p>
        </p:txBody>
      </p:sp>
    </p:spTree>
    <p:extLst>
      <p:ext uri="{BB962C8B-B14F-4D97-AF65-F5344CB8AC3E}">
        <p14:creationId xmlns:p14="http://schemas.microsoft.com/office/powerpoint/2010/main" val="1851789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39</a:t>
            </a:fld>
            <a:endParaRPr lang="en-US"/>
          </a:p>
        </p:txBody>
      </p:sp>
    </p:spTree>
    <p:extLst>
      <p:ext uri="{BB962C8B-B14F-4D97-AF65-F5344CB8AC3E}">
        <p14:creationId xmlns:p14="http://schemas.microsoft.com/office/powerpoint/2010/main" val="297731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3</a:t>
            </a:fld>
            <a:endParaRPr lang="en-US"/>
          </a:p>
        </p:txBody>
      </p:sp>
    </p:spTree>
    <p:extLst>
      <p:ext uri="{BB962C8B-B14F-4D97-AF65-F5344CB8AC3E}">
        <p14:creationId xmlns:p14="http://schemas.microsoft.com/office/powerpoint/2010/main" val="188980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42</a:t>
            </a:fld>
            <a:endParaRPr lang="en-US"/>
          </a:p>
        </p:txBody>
      </p:sp>
    </p:spTree>
    <p:extLst>
      <p:ext uri="{BB962C8B-B14F-4D97-AF65-F5344CB8AC3E}">
        <p14:creationId xmlns:p14="http://schemas.microsoft.com/office/powerpoint/2010/main" val="2142318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43</a:t>
            </a:fld>
            <a:endParaRPr lang="en-US"/>
          </a:p>
        </p:txBody>
      </p:sp>
    </p:spTree>
    <p:extLst>
      <p:ext uri="{BB962C8B-B14F-4D97-AF65-F5344CB8AC3E}">
        <p14:creationId xmlns:p14="http://schemas.microsoft.com/office/powerpoint/2010/main" val="3147838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44</a:t>
            </a:fld>
            <a:endParaRPr lang="en-US"/>
          </a:p>
        </p:txBody>
      </p:sp>
    </p:spTree>
    <p:extLst>
      <p:ext uri="{BB962C8B-B14F-4D97-AF65-F5344CB8AC3E}">
        <p14:creationId xmlns:p14="http://schemas.microsoft.com/office/powerpoint/2010/main" val="3757621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45</a:t>
            </a:fld>
            <a:endParaRPr lang="en-US"/>
          </a:p>
        </p:txBody>
      </p:sp>
    </p:spTree>
    <p:extLst>
      <p:ext uri="{BB962C8B-B14F-4D97-AF65-F5344CB8AC3E}">
        <p14:creationId xmlns:p14="http://schemas.microsoft.com/office/powerpoint/2010/main" val="508271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46</a:t>
            </a:fld>
            <a:endParaRPr lang="en-US"/>
          </a:p>
        </p:txBody>
      </p:sp>
    </p:spTree>
    <p:extLst>
      <p:ext uri="{BB962C8B-B14F-4D97-AF65-F5344CB8AC3E}">
        <p14:creationId xmlns:p14="http://schemas.microsoft.com/office/powerpoint/2010/main" val="66530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4</a:t>
            </a:fld>
            <a:endParaRPr lang="en-US"/>
          </a:p>
        </p:txBody>
      </p:sp>
    </p:spTree>
    <p:extLst>
      <p:ext uri="{BB962C8B-B14F-4D97-AF65-F5344CB8AC3E}">
        <p14:creationId xmlns:p14="http://schemas.microsoft.com/office/powerpoint/2010/main" val="409791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5</a:t>
            </a:fld>
            <a:endParaRPr lang="en-US"/>
          </a:p>
        </p:txBody>
      </p:sp>
    </p:spTree>
    <p:extLst>
      <p:ext uri="{BB962C8B-B14F-4D97-AF65-F5344CB8AC3E}">
        <p14:creationId xmlns:p14="http://schemas.microsoft.com/office/powerpoint/2010/main" val="76675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6</a:t>
            </a:fld>
            <a:endParaRPr lang="en-US"/>
          </a:p>
        </p:txBody>
      </p:sp>
    </p:spTree>
    <p:extLst>
      <p:ext uri="{BB962C8B-B14F-4D97-AF65-F5344CB8AC3E}">
        <p14:creationId xmlns:p14="http://schemas.microsoft.com/office/powerpoint/2010/main" val="398191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37E5C-CEF9-4696-B967-59BA4E84ED2B}" type="slidenum">
              <a:rPr lang="en-US" smtClean="0"/>
              <a:t>10</a:t>
            </a:fld>
            <a:endParaRPr lang="en-US"/>
          </a:p>
        </p:txBody>
      </p:sp>
    </p:spTree>
    <p:extLst>
      <p:ext uri="{BB962C8B-B14F-4D97-AF65-F5344CB8AC3E}">
        <p14:creationId xmlns:p14="http://schemas.microsoft.com/office/powerpoint/2010/main" val="192400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06488" y="698500"/>
            <a:ext cx="4645025" cy="3484563"/>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sz="9600" dirty="0" smtClean="0"/>
              <a:t>This exam is </a:t>
            </a:r>
            <a:r>
              <a:rPr lang="en-US" sz="9600" u="sng" dirty="0" smtClean="0"/>
              <a:t>required</a:t>
            </a:r>
            <a:r>
              <a:rPr lang="en-US" sz="9600" dirty="0" smtClean="0"/>
              <a:t> if you are planning to enter any branch of the military.  </a:t>
            </a:r>
          </a:p>
          <a:p>
            <a:r>
              <a:rPr lang="en-US" sz="9600" dirty="0" smtClean="0"/>
              <a:t>The ASVAB is a comprehensive </a:t>
            </a:r>
            <a:r>
              <a:rPr lang="en-US" sz="9600" u="sng" dirty="0" smtClean="0"/>
              <a:t>career exploration </a:t>
            </a:r>
            <a:r>
              <a:rPr lang="en-US" sz="9600" dirty="0" smtClean="0"/>
              <a:t>and </a:t>
            </a:r>
            <a:r>
              <a:rPr lang="en-US" sz="9600" u="sng" dirty="0" smtClean="0"/>
              <a:t>planning program </a:t>
            </a:r>
            <a:r>
              <a:rPr lang="en-US" sz="9600" dirty="0" smtClean="0"/>
              <a:t>that includes a multiple aptitude test battery, an interest inventory, and various career planning tools designed to help students </a:t>
            </a:r>
            <a:r>
              <a:rPr lang="en-US" sz="9600" u="sng" dirty="0" smtClean="0"/>
              <a:t>explore the world of work</a:t>
            </a:r>
            <a:r>
              <a:rPr lang="en-US" sz="9600" dirty="0" smtClean="0"/>
              <a:t>. </a:t>
            </a:r>
          </a:p>
          <a:p>
            <a:r>
              <a:rPr lang="en-US" sz="9600" dirty="0" smtClean="0"/>
              <a:t>Your </a:t>
            </a:r>
            <a:r>
              <a:rPr lang="en-US" sz="9600" u="sng" dirty="0" smtClean="0"/>
              <a:t>score will depend on which jobs </a:t>
            </a:r>
            <a:r>
              <a:rPr lang="en-US" sz="9600" dirty="0" smtClean="0"/>
              <a:t>you are eligible for so it is important to give it your best effort!</a:t>
            </a:r>
          </a:p>
          <a:p>
            <a:pPr eaLnBrk="1" hangingPunct="1"/>
            <a:endParaRPr lang="en-US" altLang="en-US" dirty="0" smtClean="0"/>
          </a:p>
        </p:txBody>
      </p:sp>
    </p:spTree>
    <p:extLst>
      <p:ext uri="{BB962C8B-B14F-4D97-AF65-F5344CB8AC3E}">
        <p14:creationId xmlns:p14="http://schemas.microsoft.com/office/powerpoint/2010/main" val="62409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04EB1-1570-4075-ABEA-06222F3FC5A3}" type="slidenum">
              <a:rPr lang="en-US" smtClean="0"/>
              <a:pPr/>
              <a:t>12</a:t>
            </a:fld>
            <a:endParaRPr lang="en-US"/>
          </a:p>
        </p:txBody>
      </p:sp>
    </p:spTree>
    <p:extLst>
      <p:ext uri="{BB962C8B-B14F-4D97-AF65-F5344CB8AC3E}">
        <p14:creationId xmlns:p14="http://schemas.microsoft.com/office/powerpoint/2010/main" val="1676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F440136-6160-4FD0-9219-B5426063B0B2}" type="datetimeFigureOut">
              <a:rPr lang="en-US" smtClean="0"/>
              <a:t>9/20/2018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14DB71F-2A59-4000-96A8-66AC5D30D34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440136-6160-4FD0-9219-B5426063B0B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440136-6160-4FD0-9219-B5426063B0B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440136-6160-4FD0-9219-B5426063B0B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440136-6160-4FD0-9219-B5426063B0B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14DB71F-2A59-4000-96A8-66AC5D30D34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440136-6160-4FD0-9219-B5426063B0B2}"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440136-6160-4FD0-9219-B5426063B0B2}"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440136-6160-4FD0-9219-B5426063B0B2}"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40136-6160-4FD0-9219-B5426063B0B2}"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440136-6160-4FD0-9219-B5426063B0B2}"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440136-6160-4FD0-9219-B5426063B0B2}"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B71F-2A59-4000-96A8-66AC5D30D3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F440136-6160-4FD0-9219-B5426063B0B2}" type="datetimeFigureOut">
              <a:rPr lang="en-US" smtClean="0"/>
              <a:t>9/20/2018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4DB71F-2A59-4000-96A8-66AC5D30D34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07377" y="4714126"/>
            <a:ext cx="4333238" cy="2123658"/>
          </a:xfrm>
          <a:prstGeom prst="rect">
            <a:avLst/>
          </a:prstGeom>
          <a:noFill/>
        </p:spPr>
        <p:txBody>
          <a:bodyPr wrap="none" lIns="91440" tIns="45720" rIns="91440" bIns="45720">
            <a:spAutoFit/>
          </a:bodyPr>
          <a:lstStyle/>
          <a:p>
            <a:pPr algn="ctr"/>
            <a:endParaRPr lang="en-US" sz="5400" dirty="0" smtClean="0">
              <a:ln w="10160">
                <a:solidFill>
                  <a:schemeClr val="accent1"/>
                </a:solidFill>
                <a:prstDash val="solid"/>
              </a:ln>
              <a:solidFill>
                <a:srgbClr val="FFFFFF">
                  <a:alpha val="35000"/>
                </a:srgbClr>
              </a:solidFill>
              <a:effectLst>
                <a:outerShdw blurRad="38100" dist="32000" dir="5400000" algn="tl">
                  <a:srgbClr val="000000">
                    <a:alpha val="30000"/>
                  </a:srgbClr>
                </a:outerShdw>
              </a:effectLst>
            </a:endParaRPr>
          </a:p>
          <a:p>
            <a:pPr algn="ctr">
              <a:defRPr/>
            </a:pPr>
            <a:r>
              <a:rPr lang="en-US" sz="2200" b="1" i="1" dirty="0">
                <a:latin typeface="Book Antiqua" panose="02040602050305030304" pitchFamily="18" charset="0"/>
              </a:rPr>
              <a:t>Presented by</a:t>
            </a:r>
          </a:p>
          <a:p>
            <a:pPr algn="ctr">
              <a:defRPr/>
            </a:pPr>
            <a:r>
              <a:rPr lang="en-US" sz="2200" b="1" i="1" dirty="0">
                <a:latin typeface="Book Antiqua" panose="02040602050305030304" pitchFamily="18" charset="0"/>
              </a:rPr>
              <a:t>Campbell High School</a:t>
            </a:r>
          </a:p>
          <a:p>
            <a:pPr algn="ctr">
              <a:defRPr/>
            </a:pPr>
            <a:r>
              <a:rPr lang="en-US" sz="2200" b="1" i="1" dirty="0" smtClean="0">
                <a:latin typeface="Book Antiqua" panose="02040602050305030304" pitchFamily="18" charset="0"/>
              </a:rPr>
              <a:t> </a:t>
            </a:r>
            <a:r>
              <a:rPr lang="en-US" sz="2200" b="1" i="1" dirty="0">
                <a:latin typeface="Book Antiqua" panose="02040602050305030304" pitchFamily="18" charset="0"/>
              </a:rPr>
              <a:t>School Counseling Department </a:t>
            </a:r>
          </a:p>
          <a:p>
            <a:pPr algn="ctr"/>
            <a:endParaRPr lang="en-US" sz="1200" dirty="0" smtClean="0">
              <a:ln w="10160">
                <a:solidFill>
                  <a:schemeClr val="accent1"/>
                </a:solidFill>
                <a:prstDash val="solid"/>
              </a:ln>
              <a:solidFill>
                <a:schemeClr val="tx1">
                  <a:alpha val="35000"/>
                </a:schemeClr>
              </a:solidFill>
              <a:effectLst>
                <a:outerShdw blurRad="38100" dist="32000" dir="5400000" algn="tl">
                  <a:srgbClr val="000000">
                    <a:alpha val="30000"/>
                  </a:srgbClr>
                </a:outerShdw>
              </a:effectLst>
            </a:endParaRPr>
          </a:p>
        </p:txBody>
      </p:sp>
      <p:sp>
        <p:nvSpPr>
          <p:cNvPr id="2" name="Title 1"/>
          <p:cNvSpPr>
            <a:spLocks noGrp="1"/>
          </p:cNvSpPr>
          <p:nvPr>
            <p:ph type="ctrTitle"/>
          </p:nvPr>
        </p:nvSpPr>
        <p:spPr>
          <a:xfrm>
            <a:off x="457200" y="152400"/>
            <a:ext cx="8229600" cy="1371600"/>
          </a:xfrm>
        </p:spPr>
        <p:txBody>
          <a:bodyPr rtlCol="0">
            <a:normAutofit/>
          </a:bodyPr>
          <a:lstStyle/>
          <a:p>
            <a:pPr eaLnBrk="1" fontAlgn="auto" hangingPunct="1">
              <a:spcAft>
                <a:spcPts val="0"/>
              </a:spcAft>
              <a:defRPr/>
            </a:pPr>
            <a:r>
              <a:rPr lang="en-US" sz="40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 College Information Night</a:t>
            </a:r>
            <a:endParaRPr lang="en-US" sz="40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p:txBody>
      </p:sp>
      <p:sp>
        <p:nvSpPr>
          <p:cNvPr id="3" name="Subtitle 2"/>
          <p:cNvSpPr>
            <a:spLocks noGrp="1"/>
          </p:cNvSpPr>
          <p:nvPr>
            <p:ph type="subTitle" idx="1"/>
          </p:nvPr>
        </p:nvSpPr>
        <p:spPr>
          <a:xfrm>
            <a:off x="1295400" y="2590800"/>
            <a:ext cx="6400800" cy="1715862"/>
          </a:xfrm>
        </p:spPr>
        <p:txBody>
          <a:bodyPr rtlCol="0">
            <a:normAutofit/>
          </a:bodyPr>
          <a:lstStyle/>
          <a:p>
            <a:pPr>
              <a:defRPr/>
            </a:pPr>
            <a:r>
              <a:rPr lang="en-US" sz="3200" b="1" dirty="0" smtClean="0">
                <a:latin typeface="Book Antiqua" panose="02040602050305030304" pitchFamily="18" charset="0"/>
              </a:rPr>
              <a:t>Helping your students take the next step into their future</a:t>
            </a:r>
            <a:endParaRPr lang="en-US" sz="3200"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83" y="118110"/>
            <a:ext cx="838200" cy="720090"/>
          </a:xfrm>
          <a:prstGeom prst="rect">
            <a:avLst/>
          </a:prstGeom>
        </p:spPr>
      </p:pic>
    </p:spTree>
    <p:extLst>
      <p:ext uri="{BB962C8B-B14F-4D97-AF65-F5344CB8AC3E}">
        <p14:creationId xmlns:p14="http://schemas.microsoft.com/office/powerpoint/2010/main" val="1174469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133600" y="457574"/>
            <a:ext cx="5796780" cy="707886"/>
          </a:xfrm>
          <a:prstGeom prst="rect">
            <a:avLst/>
          </a:prstGeom>
          <a:noFill/>
          <a:ln w="9525">
            <a:noFill/>
            <a:miter lim="800000"/>
            <a:headEnd/>
            <a:tailEnd/>
          </a:ln>
        </p:spPr>
        <p:txBody>
          <a:bodyPr wrap="none">
            <a:spAutoFit/>
          </a:bodyPr>
          <a:lstStyle/>
          <a:p>
            <a:r>
              <a:rPr lang="en-US" sz="4000" b="1" dirty="0">
                <a:effectLst>
                  <a:outerShdw blurRad="38100" dist="38100" dir="2700000" algn="tl">
                    <a:srgbClr val="000000">
                      <a:alpha val="43137"/>
                    </a:srgbClr>
                  </a:outerShdw>
                </a:effectLst>
              </a:rPr>
              <a:t>Post Secondary Options</a:t>
            </a:r>
          </a:p>
        </p:txBody>
      </p:sp>
      <p:sp>
        <p:nvSpPr>
          <p:cNvPr id="24578" name="Rectangle 2"/>
          <p:cNvSpPr>
            <a:spLocks noChangeArrowheads="1"/>
          </p:cNvSpPr>
          <p:nvPr/>
        </p:nvSpPr>
        <p:spPr bwMode="auto">
          <a:xfrm>
            <a:off x="671267" y="1189813"/>
            <a:ext cx="7315200" cy="5509200"/>
          </a:xfrm>
          <a:prstGeom prst="rect">
            <a:avLst/>
          </a:prstGeom>
          <a:noFill/>
          <a:ln w="9525">
            <a:noFill/>
            <a:miter lim="800000"/>
            <a:headEnd/>
            <a:tailEnd/>
          </a:ln>
        </p:spPr>
        <p:txBody>
          <a:bodyPr>
            <a:spAutoFit/>
          </a:bodyPr>
          <a:lstStyle/>
          <a:p>
            <a:pPr marL="800100" lvl="1" indent="-342900">
              <a:buFont typeface="Wingdings" panose="05000000000000000000" pitchFamily="2" charset="2"/>
              <a:buChar char="q"/>
            </a:pPr>
            <a:r>
              <a:rPr lang="en-US" sz="2200" b="1" dirty="0" smtClean="0"/>
              <a:t>Professional </a:t>
            </a:r>
            <a:r>
              <a:rPr lang="en-US" sz="2200" b="1" dirty="0"/>
              <a:t>Training Programs</a:t>
            </a:r>
          </a:p>
          <a:p>
            <a:pPr lvl="1"/>
            <a:r>
              <a:rPr lang="en-US" sz="2200" b="1" dirty="0"/>
              <a:t>          Military</a:t>
            </a:r>
          </a:p>
          <a:p>
            <a:pPr lvl="1"/>
            <a:r>
              <a:rPr lang="en-US" sz="2200" b="1" dirty="0"/>
              <a:t>          Work</a:t>
            </a:r>
          </a:p>
          <a:p>
            <a:pPr marL="800100" lvl="1" indent="-342900">
              <a:buFont typeface="Wingdings" panose="05000000000000000000" pitchFamily="2" charset="2"/>
              <a:buChar char="q"/>
            </a:pPr>
            <a:endParaRPr lang="en-US" sz="2200" b="1" dirty="0" smtClean="0"/>
          </a:p>
          <a:p>
            <a:pPr marL="800100" lvl="1" indent="-342900">
              <a:buFont typeface="Wingdings" panose="05000000000000000000" pitchFamily="2" charset="2"/>
              <a:buChar char="q"/>
            </a:pPr>
            <a:r>
              <a:rPr lang="en-US" sz="2200" b="1" dirty="0" smtClean="0"/>
              <a:t>Technical Colleges</a:t>
            </a:r>
          </a:p>
          <a:p>
            <a:pPr marL="1257300" lvl="2" indent="-342900">
              <a:buFont typeface="Wingdings" panose="05000000000000000000" pitchFamily="2" charset="2"/>
              <a:buChar char="q"/>
            </a:pPr>
            <a:r>
              <a:rPr lang="en-US" sz="2200" b="1" dirty="0" smtClean="0"/>
              <a:t>Diploma/Certificate Program</a:t>
            </a:r>
          </a:p>
          <a:p>
            <a:pPr marL="1257300" lvl="2" indent="-342900">
              <a:buFont typeface="Wingdings" panose="05000000000000000000" pitchFamily="2" charset="2"/>
              <a:buChar char="q"/>
            </a:pPr>
            <a:r>
              <a:rPr lang="en-US" sz="2200" b="1" dirty="0" smtClean="0"/>
              <a:t>Associate’s Degree </a:t>
            </a:r>
          </a:p>
          <a:p>
            <a:pPr marL="1714500" lvl="3" indent="-342900">
              <a:buFont typeface="Wingdings" panose="05000000000000000000" pitchFamily="2" charset="2"/>
              <a:buChar char="q"/>
            </a:pPr>
            <a:r>
              <a:rPr lang="en-US" sz="2200" b="1" dirty="0" smtClean="0"/>
              <a:t>Transfer to a 4-year college/university</a:t>
            </a:r>
            <a:endParaRPr lang="en-US" sz="2200" b="1" dirty="0"/>
          </a:p>
          <a:p>
            <a:pPr marL="800100" lvl="1" indent="-342900">
              <a:buFont typeface="Wingdings" panose="05000000000000000000" pitchFamily="2" charset="2"/>
              <a:buChar char="q"/>
            </a:pPr>
            <a:endParaRPr lang="en-US" sz="2200" b="1" dirty="0" smtClean="0"/>
          </a:p>
          <a:p>
            <a:pPr marL="800100" lvl="1" indent="-342900">
              <a:buFont typeface="Wingdings" panose="05000000000000000000" pitchFamily="2" charset="2"/>
              <a:buChar char="q"/>
            </a:pPr>
            <a:r>
              <a:rPr lang="en-US" sz="2200" b="1" dirty="0" smtClean="0"/>
              <a:t>2 </a:t>
            </a:r>
            <a:r>
              <a:rPr lang="en-US" sz="2200" b="1" dirty="0"/>
              <a:t>year colleges</a:t>
            </a:r>
          </a:p>
          <a:p>
            <a:pPr marL="1257300" lvl="2" indent="-342900">
              <a:buFont typeface="Wingdings" panose="05000000000000000000" pitchFamily="2" charset="2"/>
              <a:buChar char="q"/>
            </a:pPr>
            <a:r>
              <a:rPr lang="en-US" sz="2200" b="1" dirty="0" smtClean="0"/>
              <a:t>Associate’s </a:t>
            </a:r>
            <a:r>
              <a:rPr lang="en-US" sz="2200" b="1" dirty="0"/>
              <a:t>degree</a:t>
            </a:r>
          </a:p>
          <a:p>
            <a:pPr marL="1257300" lvl="2" indent="-342900">
              <a:buFont typeface="Wingdings" panose="05000000000000000000" pitchFamily="2" charset="2"/>
              <a:buChar char="q"/>
            </a:pPr>
            <a:r>
              <a:rPr lang="en-US" sz="2200" b="1" dirty="0"/>
              <a:t>Transfer to a 4-year college/university</a:t>
            </a:r>
          </a:p>
          <a:p>
            <a:pPr marL="800100" lvl="1" indent="-342900">
              <a:buFont typeface="Wingdings" panose="05000000000000000000" pitchFamily="2" charset="2"/>
              <a:buChar char="q"/>
            </a:pPr>
            <a:endParaRPr lang="en-US" sz="2200" b="1" dirty="0" smtClean="0"/>
          </a:p>
          <a:p>
            <a:pPr marL="800100" lvl="1" indent="-342900">
              <a:buFont typeface="Wingdings" panose="05000000000000000000" pitchFamily="2" charset="2"/>
              <a:buChar char="q"/>
            </a:pPr>
            <a:r>
              <a:rPr lang="en-US" sz="2200" b="1" dirty="0" smtClean="0"/>
              <a:t>Traditional 4-year colleges/universities</a:t>
            </a:r>
          </a:p>
          <a:p>
            <a:pPr marL="1257300" lvl="2" indent="-342900">
              <a:buFont typeface="Wingdings" panose="05000000000000000000" pitchFamily="2" charset="2"/>
              <a:buChar char="q"/>
            </a:pPr>
            <a:r>
              <a:rPr lang="en-US" sz="2200" b="1" dirty="0" smtClean="0"/>
              <a:t>Associate’s degree</a:t>
            </a:r>
          </a:p>
          <a:p>
            <a:pPr marL="1257300" lvl="2" indent="-342900">
              <a:buFont typeface="Wingdings" panose="05000000000000000000" pitchFamily="2" charset="2"/>
              <a:buChar char="q"/>
            </a:pPr>
            <a:r>
              <a:rPr lang="en-US" sz="2200" b="1" dirty="0" smtClean="0"/>
              <a:t>Bachelor’s degree</a:t>
            </a:r>
            <a:endParaRPr lang="en-US" sz="2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39726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barn(inVertical)">
                                      <p:cBhvr>
                                        <p:cTn id="12" dur="500"/>
                                        <p:tgtEl>
                                          <p:spTgt spid="245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animEffect transition="in" filter="barn(inVertical)">
                                      <p:cBhvr>
                                        <p:cTn id="17" dur="500"/>
                                        <p:tgtEl>
                                          <p:spTgt spid="245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578">
                                            <p:txEl>
                                              <p:pRg st="2" end="2"/>
                                            </p:txEl>
                                          </p:spTgt>
                                        </p:tgtEl>
                                        <p:attrNameLst>
                                          <p:attrName>style.visibility</p:attrName>
                                        </p:attrNameLst>
                                      </p:cBhvr>
                                      <p:to>
                                        <p:strVal val="visible"/>
                                      </p:to>
                                    </p:set>
                                    <p:animEffect transition="in" filter="barn(inVertical)">
                                      <p:cBhvr>
                                        <p:cTn id="22" dur="500"/>
                                        <p:tgtEl>
                                          <p:spTgt spid="245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578">
                                            <p:txEl>
                                              <p:pRg st="13" end="13"/>
                                            </p:txEl>
                                          </p:spTgt>
                                        </p:tgtEl>
                                        <p:attrNameLst>
                                          <p:attrName>style.visibility</p:attrName>
                                        </p:attrNameLst>
                                      </p:cBhvr>
                                      <p:to>
                                        <p:strVal val="visible"/>
                                      </p:to>
                                    </p:set>
                                    <p:animEffect transition="in" filter="barn(inVertical)">
                                      <p:cBhvr>
                                        <p:cTn id="27" dur="500"/>
                                        <p:tgtEl>
                                          <p:spTgt spid="24578">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578">
                                            <p:txEl>
                                              <p:pRg st="14" end="14"/>
                                            </p:txEl>
                                          </p:spTgt>
                                        </p:tgtEl>
                                        <p:attrNameLst>
                                          <p:attrName>style.visibility</p:attrName>
                                        </p:attrNameLst>
                                      </p:cBhvr>
                                      <p:to>
                                        <p:strVal val="visible"/>
                                      </p:to>
                                    </p:set>
                                    <p:animEffect transition="in" filter="barn(inVertical)">
                                      <p:cBhvr>
                                        <p:cTn id="32" dur="500"/>
                                        <p:tgtEl>
                                          <p:spTgt spid="24578">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578">
                                            <p:txEl>
                                              <p:pRg st="15" end="15"/>
                                            </p:txEl>
                                          </p:spTgt>
                                        </p:tgtEl>
                                        <p:attrNameLst>
                                          <p:attrName>style.visibility</p:attrName>
                                        </p:attrNameLst>
                                      </p:cBhvr>
                                      <p:to>
                                        <p:strVal val="visible"/>
                                      </p:to>
                                    </p:set>
                                    <p:animEffect transition="in" filter="barn(inVertical)">
                                      <p:cBhvr>
                                        <p:cTn id="37" dur="500"/>
                                        <p:tgtEl>
                                          <p:spTgt spid="24578">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578">
                                            <p:txEl>
                                              <p:pRg st="9" end="9"/>
                                            </p:txEl>
                                          </p:spTgt>
                                        </p:tgtEl>
                                        <p:attrNameLst>
                                          <p:attrName>style.visibility</p:attrName>
                                        </p:attrNameLst>
                                      </p:cBhvr>
                                      <p:to>
                                        <p:strVal val="visible"/>
                                      </p:to>
                                    </p:set>
                                    <p:animEffect transition="in" filter="barn(inVertical)">
                                      <p:cBhvr>
                                        <p:cTn id="42" dur="500"/>
                                        <p:tgtEl>
                                          <p:spTgt spid="2457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578">
                                            <p:txEl>
                                              <p:pRg st="10" end="10"/>
                                            </p:txEl>
                                          </p:spTgt>
                                        </p:tgtEl>
                                        <p:attrNameLst>
                                          <p:attrName>style.visibility</p:attrName>
                                        </p:attrNameLst>
                                      </p:cBhvr>
                                      <p:to>
                                        <p:strVal val="visible"/>
                                      </p:to>
                                    </p:set>
                                    <p:animEffect transition="in" filter="barn(inVertical)">
                                      <p:cBhvr>
                                        <p:cTn id="47" dur="500"/>
                                        <p:tgtEl>
                                          <p:spTgt spid="2457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4578">
                                            <p:txEl>
                                              <p:pRg st="11" end="11"/>
                                            </p:txEl>
                                          </p:spTgt>
                                        </p:tgtEl>
                                        <p:attrNameLst>
                                          <p:attrName>style.visibility</p:attrName>
                                        </p:attrNameLst>
                                      </p:cBhvr>
                                      <p:to>
                                        <p:strVal val="visible"/>
                                      </p:to>
                                    </p:set>
                                    <p:animEffect transition="in" filter="barn(inVertical)">
                                      <p:cBhvr>
                                        <p:cTn id="52" dur="500"/>
                                        <p:tgtEl>
                                          <p:spTgt spid="2457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4578">
                                            <p:txEl>
                                              <p:pRg st="4" end="4"/>
                                            </p:txEl>
                                          </p:spTgt>
                                        </p:tgtEl>
                                        <p:attrNameLst>
                                          <p:attrName>style.visibility</p:attrName>
                                        </p:attrNameLst>
                                      </p:cBhvr>
                                      <p:to>
                                        <p:strVal val="visible"/>
                                      </p:to>
                                    </p:set>
                                    <p:animEffect transition="in" filter="barn(inVertical)">
                                      <p:cBhvr>
                                        <p:cTn id="57" dur="500"/>
                                        <p:tgtEl>
                                          <p:spTgt spid="2457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4578">
                                            <p:txEl>
                                              <p:pRg st="5" end="5"/>
                                            </p:txEl>
                                          </p:spTgt>
                                        </p:tgtEl>
                                        <p:attrNameLst>
                                          <p:attrName>style.visibility</p:attrName>
                                        </p:attrNameLst>
                                      </p:cBhvr>
                                      <p:to>
                                        <p:strVal val="visible"/>
                                      </p:to>
                                    </p:set>
                                    <p:animEffect transition="in" filter="barn(inVertical)">
                                      <p:cBhvr>
                                        <p:cTn id="62" dur="500"/>
                                        <p:tgtEl>
                                          <p:spTgt spid="2457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4578">
                                            <p:txEl>
                                              <p:pRg st="6" end="6"/>
                                            </p:txEl>
                                          </p:spTgt>
                                        </p:tgtEl>
                                        <p:attrNameLst>
                                          <p:attrName>style.visibility</p:attrName>
                                        </p:attrNameLst>
                                      </p:cBhvr>
                                      <p:to>
                                        <p:strVal val="visible"/>
                                      </p:to>
                                    </p:set>
                                    <p:animEffect transition="in" filter="barn(inVertical)">
                                      <p:cBhvr>
                                        <p:cTn id="67" dur="500"/>
                                        <p:tgtEl>
                                          <p:spTgt spid="2457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4578">
                                            <p:txEl>
                                              <p:pRg st="7" end="7"/>
                                            </p:txEl>
                                          </p:spTgt>
                                        </p:tgtEl>
                                        <p:attrNameLst>
                                          <p:attrName>style.visibility</p:attrName>
                                        </p:attrNameLst>
                                      </p:cBhvr>
                                      <p:to>
                                        <p:strVal val="visible"/>
                                      </p:to>
                                    </p:set>
                                    <p:animEffect transition="in" filter="barn(inVertical)">
                                      <p:cBhvr>
                                        <p:cTn id="72" dur="500"/>
                                        <p:tgtEl>
                                          <p:spTgt spid="24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447800" y="457200"/>
            <a:ext cx="6172200" cy="742950"/>
          </a:xfrm>
        </p:spPr>
        <p:txBody>
          <a:bodyPr anchorCtr="1">
            <a:normAutofit fontScale="90000"/>
          </a:bodyPr>
          <a:lstStyle/>
          <a:p>
            <a:pPr eaLnBrk="1" hangingPunct="1">
              <a:defRPr/>
            </a:pPr>
            <a:r>
              <a:rPr lang="en-US" sz="4400" dirty="0">
                <a:solidFill>
                  <a:schemeClr val="tx1"/>
                </a:solidFill>
                <a:latin typeface="+mn-lt"/>
              </a:rPr>
              <a:t>Military</a:t>
            </a:r>
            <a:r>
              <a:rPr lang="en-US" sz="3000" dirty="0">
                <a:solidFill>
                  <a:schemeClr val="tx1"/>
                </a:solidFill>
                <a:latin typeface="+mn-lt"/>
              </a:rPr>
              <a:t/>
            </a:r>
            <a:br>
              <a:rPr lang="en-US" sz="3000" dirty="0">
                <a:solidFill>
                  <a:schemeClr val="tx1"/>
                </a:solidFill>
                <a:latin typeface="+mn-lt"/>
              </a:rPr>
            </a:br>
            <a:endParaRPr lang="en-US" sz="3000" dirty="0">
              <a:solidFill>
                <a:schemeClr val="tx1"/>
              </a:solidFill>
              <a:latin typeface="+mn-lt"/>
            </a:endParaRPr>
          </a:p>
        </p:txBody>
      </p:sp>
      <p:sp>
        <p:nvSpPr>
          <p:cNvPr id="41987" name="Rectangle 3"/>
          <p:cNvSpPr>
            <a:spLocks noGrp="1" noChangeArrowheads="1"/>
          </p:cNvSpPr>
          <p:nvPr>
            <p:ph type="body" idx="4294967295"/>
          </p:nvPr>
        </p:nvSpPr>
        <p:spPr>
          <a:xfrm>
            <a:off x="152400" y="1214261"/>
            <a:ext cx="8858250" cy="5029200"/>
          </a:xfrm>
        </p:spPr>
        <p:txBody>
          <a:bodyPr>
            <a:normAutofit fontScale="25000" lnSpcReduction="20000"/>
          </a:bodyPr>
          <a:lstStyle/>
          <a:p>
            <a:pPr eaLnBrk="1" hangingPunct="1">
              <a:buFontTx/>
              <a:buNone/>
              <a:defRPr/>
            </a:pPr>
            <a:endParaRPr lang="en-US" sz="1800" b="1" dirty="0">
              <a:latin typeface="Maiandra GD" pitchFamily="34" charset="0"/>
            </a:endParaRPr>
          </a:p>
          <a:p>
            <a:pPr marL="0" indent="0" algn="ctr">
              <a:buNone/>
              <a:defRPr/>
            </a:pPr>
            <a:r>
              <a:rPr lang="en-US" sz="8800" b="1" dirty="0"/>
              <a:t>Army     Navy     Air Force   Marines     </a:t>
            </a:r>
          </a:p>
          <a:p>
            <a:pPr marL="0" indent="0" algn="ctr">
              <a:buNone/>
              <a:defRPr/>
            </a:pPr>
            <a:r>
              <a:rPr lang="en-US" sz="8800" b="1" dirty="0"/>
              <a:t>National Guard       Coast Guard</a:t>
            </a:r>
          </a:p>
          <a:p>
            <a:pPr>
              <a:defRPr/>
            </a:pPr>
            <a:r>
              <a:rPr lang="en-US" sz="8000" b="1" dirty="0" smtClean="0"/>
              <a:t>Requirements</a:t>
            </a:r>
            <a:r>
              <a:rPr lang="en-US" sz="8000" b="1" dirty="0"/>
              <a:t>: </a:t>
            </a:r>
          </a:p>
          <a:p>
            <a:pPr lvl="1">
              <a:defRPr/>
            </a:pPr>
            <a:r>
              <a:rPr lang="en-US" sz="8000" b="1" dirty="0" smtClean="0"/>
              <a:t>Official High </a:t>
            </a:r>
            <a:r>
              <a:rPr lang="en-US" sz="8000" b="1" dirty="0"/>
              <a:t>School Transcript</a:t>
            </a:r>
          </a:p>
          <a:p>
            <a:pPr lvl="1">
              <a:defRPr/>
            </a:pPr>
            <a:r>
              <a:rPr lang="en-US" sz="8000" b="1" dirty="0"/>
              <a:t>Must take the ASVAB test (Armed Services Vocational Aptitude Battery)</a:t>
            </a:r>
          </a:p>
          <a:p>
            <a:pPr lvl="1">
              <a:defRPr/>
            </a:pPr>
            <a:r>
              <a:rPr lang="en-US" sz="8000" b="1" dirty="0"/>
              <a:t>Speak with a military recruiter</a:t>
            </a:r>
          </a:p>
          <a:p>
            <a:pPr marL="1143000" indent="-1143000" algn="ctr">
              <a:buFont typeface="Wingdings" panose="05000000000000000000" pitchFamily="2" charset="2"/>
              <a:buChar char="q"/>
              <a:defRPr/>
            </a:pPr>
            <a:endParaRPr lang="en-US" altLang="en-US" sz="8000" b="1" dirty="0"/>
          </a:p>
          <a:p>
            <a:pPr marL="1177290" lvl="1" indent="-857250">
              <a:buFont typeface="Wingdings" panose="05000000000000000000" pitchFamily="2" charset="2"/>
              <a:buChar char="q"/>
              <a:defRPr/>
            </a:pPr>
            <a:r>
              <a:rPr lang="en-US" altLang="en-US" sz="8000" b="1" dirty="0"/>
              <a:t>The ASVAB will be given on Thursday, </a:t>
            </a:r>
            <a:r>
              <a:rPr lang="en-US" altLang="en-US" sz="8000" b="1" dirty="0">
                <a:solidFill>
                  <a:srgbClr val="FFFF00"/>
                </a:solidFill>
              </a:rPr>
              <a:t>October </a:t>
            </a:r>
            <a:r>
              <a:rPr lang="en-US" altLang="en-US" sz="8000" b="1" dirty="0" smtClean="0">
                <a:solidFill>
                  <a:srgbClr val="FFFF00"/>
                </a:solidFill>
              </a:rPr>
              <a:t>25</a:t>
            </a:r>
            <a:r>
              <a:rPr lang="en-US" altLang="en-US" sz="8000" b="1" baseline="30000" dirty="0" smtClean="0">
                <a:solidFill>
                  <a:srgbClr val="FFFF00"/>
                </a:solidFill>
              </a:rPr>
              <a:t>th</a:t>
            </a:r>
            <a:r>
              <a:rPr lang="en-US" altLang="en-US" sz="8000" b="1" dirty="0" smtClean="0">
                <a:solidFill>
                  <a:srgbClr val="FFFF00"/>
                </a:solidFill>
              </a:rPr>
              <a:t> </a:t>
            </a:r>
            <a:r>
              <a:rPr lang="en-US" altLang="en-US" sz="8000" b="1" dirty="0"/>
              <a:t>in the CHS auditorium. </a:t>
            </a:r>
            <a:r>
              <a:rPr lang="en-US" altLang="en-US" sz="8000" b="1" dirty="0" smtClean="0"/>
              <a:t>The </a:t>
            </a:r>
            <a:r>
              <a:rPr lang="en-US" altLang="en-US" sz="8000" b="1" dirty="0"/>
              <a:t>deadline </a:t>
            </a:r>
            <a:r>
              <a:rPr lang="en-US" altLang="en-US" sz="8000" b="1" dirty="0" smtClean="0"/>
              <a:t>to sign up is </a:t>
            </a:r>
            <a:r>
              <a:rPr lang="en-US" altLang="en-US" sz="8000" b="1" dirty="0">
                <a:solidFill>
                  <a:srgbClr val="FFFF00"/>
                </a:solidFill>
              </a:rPr>
              <a:t>October 24</a:t>
            </a:r>
            <a:r>
              <a:rPr lang="en-US" altLang="en-US" sz="8000" b="1" baseline="30000" dirty="0">
                <a:solidFill>
                  <a:srgbClr val="FFFF00"/>
                </a:solidFill>
              </a:rPr>
              <a:t>th</a:t>
            </a:r>
            <a:r>
              <a:rPr lang="en-US" altLang="en-US" sz="8000" b="1" dirty="0"/>
              <a:t>. </a:t>
            </a:r>
            <a:r>
              <a:rPr lang="en-US" altLang="en-US" sz="8000" b="1" dirty="0" smtClean="0"/>
              <a:t>Sign up in the counseling department or ROTC. </a:t>
            </a:r>
          </a:p>
          <a:p>
            <a:pPr marL="857250" indent="-857250">
              <a:buFont typeface="Wingdings" panose="05000000000000000000" pitchFamily="2" charset="2"/>
              <a:buChar char="q"/>
              <a:defRPr/>
            </a:pPr>
            <a:endParaRPr lang="en-US" sz="8000" b="1" dirty="0" smtClean="0"/>
          </a:p>
          <a:p>
            <a:pPr marL="1177290" lvl="1" indent="-857250">
              <a:buFont typeface="Wingdings" panose="05000000000000000000" pitchFamily="2" charset="2"/>
              <a:buChar char="q"/>
              <a:defRPr/>
            </a:pPr>
            <a:r>
              <a:rPr lang="en-US" sz="8000" b="1" dirty="0" smtClean="0"/>
              <a:t>Let </a:t>
            </a:r>
            <a:r>
              <a:rPr lang="en-US" sz="8000" b="1" dirty="0"/>
              <a:t>your counselor know if you are interested in speaking with a recruiter.</a:t>
            </a:r>
          </a:p>
          <a:p>
            <a:pPr eaLnBrk="1" hangingPunct="1">
              <a:defRPr/>
            </a:pPr>
            <a:endParaRPr lang="en-US" b="1" dirty="0">
              <a:solidFill>
                <a:schemeClr val="bg1"/>
              </a:solidFill>
            </a:endParaRPr>
          </a:p>
          <a:p>
            <a:pPr marL="0" indent="0">
              <a:buNone/>
              <a:defRPr/>
            </a:pPr>
            <a:endParaRPr lang="en-US" sz="750" b="1" dirty="0">
              <a:solidFill>
                <a:schemeClr val="bg1"/>
              </a:solidFill>
              <a:latin typeface="Maiandra GD"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18992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0327"/>
            <a:ext cx="6447501" cy="571500"/>
          </a:xfrm>
        </p:spPr>
        <p:txBody>
          <a:bodyPr anchor="t">
            <a:noAutofit/>
          </a:bodyPr>
          <a:lstStyle/>
          <a:p>
            <a:pPr algn="ctr"/>
            <a:r>
              <a:rPr lang="en-US" sz="4000" b="1" dirty="0">
                <a:solidFill>
                  <a:schemeClr val="tx1"/>
                </a:solidFill>
                <a:latin typeface="+mn-lt"/>
              </a:rPr>
              <a:t>Technical College</a:t>
            </a:r>
            <a:endParaRPr lang="en-US" sz="4000" dirty="0">
              <a:solidFill>
                <a:schemeClr val="tx1"/>
              </a:solidFill>
              <a:latin typeface="+mn-lt"/>
            </a:endParaRPr>
          </a:p>
        </p:txBody>
      </p:sp>
      <p:sp>
        <p:nvSpPr>
          <p:cNvPr id="3" name="Content Placeholder 2"/>
          <p:cNvSpPr>
            <a:spLocks noGrp="1"/>
          </p:cNvSpPr>
          <p:nvPr>
            <p:ph idx="1"/>
          </p:nvPr>
        </p:nvSpPr>
        <p:spPr>
          <a:xfrm>
            <a:off x="485422" y="1295400"/>
            <a:ext cx="7715250" cy="3927402"/>
          </a:xfrm>
        </p:spPr>
        <p:txBody>
          <a:bodyPr>
            <a:noAutofit/>
          </a:bodyPr>
          <a:lstStyle/>
          <a:p>
            <a:pPr>
              <a:buFontTx/>
              <a:buNone/>
            </a:pPr>
            <a:endParaRPr lang="en-US" sz="1800" b="1" dirty="0"/>
          </a:p>
          <a:p>
            <a:pPr>
              <a:buFontTx/>
              <a:buNone/>
            </a:pPr>
            <a:r>
              <a:rPr lang="en-US" sz="2200" b="1" dirty="0"/>
              <a:t>Requirements:  </a:t>
            </a:r>
          </a:p>
          <a:p>
            <a:r>
              <a:rPr lang="en-US" sz="2200" b="1" dirty="0" smtClean="0"/>
              <a:t>Official High </a:t>
            </a:r>
            <a:r>
              <a:rPr lang="en-US" sz="2200" b="1" dirty="0"/>
              <a:t>School Transcript</a:t>
            </a:r>
          </a:p>
          <a:p>
            <a:r>
              <a:rPr lang="en-US" sz="2200" b="1" dirty="0"/>
              <a:t>Application</a:t>
            </a:r>
          </a:p>
          <a:p>
            <a:r>
              <a:rPr lang="en-US" sz="2200" b="1" dirty="0"/>
              <a:t>Application Fee</a:t>
            </a:r>
          </a:p>
          <a:p>
            <a:r>
              <a:rPr lang="en-US" sz="2200" b="1" dirty="0"/>
              <a:t>ACCUPLACER Exam</a:t>
            </a:r>
          </a:p>
          <a:p>
            <a:pPr>
              <a:buFontTx/>
              <a:buNone/>
            </a:pPr>
            <a:r>
              <a:rPr lang="en-US" sz="2200" b="1" dirty="0">
                <a:solidFill>
                  <a:srgbClr val="FFFF00"/>
                </a:solidFill>
              </a:rPr>
              <a:t>Average Annual Income:  $38,376</a:t>
            </a:r>
          </a:p>
          <a:p>
            <a:pPr marL="342900" indent="-342900">
              <a:lnSpc>
                <a:spcPct val="80000"/>
              </a:lnSpc>
              <a:buNone/>
            </a:pPr>
            <a:endParaRPr lang="en-US" sz="2200" b="1" dirty="0"/>
          </a:p>
          <a:p>
            <a:pPr marL="342900" indent="-342900">
              <a:lnSpc>
                <a:spcPct val="80000"/>
              </a:lnSpc>
              <a:buNone/>
            </a:pPr>
            <a:r>
              <a:rPr lang="en-US" sz="2200" b="1" dirty="0"/>
              <a:t>Example Technical College in the our area:</a:t>
            </a:r>
          </a:p>
          <a:p>
            <a:pPr marL="342900" indent="-342900">
              <a:lnSpc>
                <a:spcPct val="80000"/>
              </a:lnSpc>
              <a:buNone/>
            </a:pPr>
            <a:r>
              <a:rPr lang="en-US" sz="2200" b="1" dirty="0"/>
              <a:t>Chattahoochee Technical College</a:t>
            </a:r>
          </a:p>
          <a:p>
            <a:pPr marL="0" indent="0">
              <a:buNone/>
            </a:pPr>
            <a:endParaRPr lang="en-US" sz="1800" dirty="0"/>
          </a:p>
        </p:txBody>
      </p:sp>
      <p:sp>
        <p:nvSpPr>
          <p:cNvPr id="4" name="TextBox 3"/>
          <p:cNvSpPr txBox="1"/>
          <p:nvPr/>
        </p:nvSpPr>
        <p:spPr>
          <a:xfrm>
            <a:off x="1752600" y="5857286"/>
            <a:ext cx="5486400" cy="369332"/>
          </a:xfrm>
          <a:prstGeom prst="rect">
            <a:avLst/>
          </a:prstGeom>
          <a:noFill/>
        </p:spPr>
        <p:txBody>
          <a:bodyPr wrap="square" rtlCol="0">
            <a:spAutoFit/>
          </a:bodyPr>
          <a:lstStyle/>
          <a:p>
            <a:pPr algn="ctr"/>
            <a:r>
              <a:rPr lang="en-US" b="1" dirty="0" smtClean="0">
                <a:solidFill>
                  <a:srgbClr val="FFFF00"/>
                </a:solidFill>
              </a:rPr>
              <a:t>***Extremely affordable &amp; conveniently located***</a:t>
            </a:r>
            <a:endParaRPr lang="en-US" b="1" dirty="0">
              <a:solidFill>
                <a:srgbClr val="FFFF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420373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407399" cy="933450"/>
          </a:xfrm>
        </p:spPr>
        <p:txBody>
          <a:bodyPr>
            <a:noAutofit/>
          </a:bodyPr>
          <a:lstStyle/>
          <a:p>
            <a:r>
              <a:rPr lang="en-US" sz="4000" b="1" dirty="0" smtClean="0">
                <a:solidFill>
                  <a:schemeClr val="tx1"/>
                </a:solidFill>
                <a:latin typeface="+mn-lt"/>
              </a:rPr>
              <a:t>Types of Programs at </a:t>
            </a:r>
            <a:br>
              <a:rPr lang="en-US" sz="4000" b="1" dirty="0" smtClean="0">
                <a:solidFill>
                  <a:schemeClr val="tx1"/>
                </a:solidFill>
                <a:latin typeface="+mn-lt"/>
              </a:rPr>
            </a:br>
            <a:r>
              <a:rPr lang="en-US" sz="4000" b="1" dirty="0" smtClean="0">
                <a:solidFill>
                  <a:schemeClr val="tx1"/>
                </a:solidFill>
                <a:latin typeface="+mn-lt"/>
              </a:rPr>
              <a:t>Technical Colleges </a:t>
            </a:r>
            <a:endParaRPr lang="en-US" sz="4000" b="1" dirty="0">
              <a:solidFill>
                <a:schemeClr val="tx1"/>
              </a:solidFill>
              <a:latin typeface="+mn-lt"/>
            </a:endParaRPr>
          </a:p>
        </p:txBody>
      </p:sp>
      <p:sp>
        <p:nvSpPr>
          <p:cNvPr id="3" name="Content Placeholder 2"/>
          <p:cNvSpPr>
            <a:spLocks noGrp="1"/>
          </p:cNvSpPr>
          <p:nvPr>
            <p:ph idx="1"/>
          </p:nvPr>
        </p:nvSpPr>
        <p:spPr>
          <a:xfrm>
            <a:off x="508001" y="2114550"/>
            <a:ext cx="6447501" cy="4133850"/>
          </a:xfrm>
        </p:spPr>
        <p:txBody>
          <a:bodyPr>
            <a:normAutofit fontScale="92500"/>
          </a:bodyPr>
          <a:lstStyle/>
          <a:p>
            <a:pPr>
              <a:lnSpc>
                <a:spcPct val="80000"/>
              </a:lnSpc>
            </a:pPr>
            <a:r>
              <a:rPr lang="en-US" sz="2500" b="1" u="sng" dirty="0"/>
              <a:t>Certificate </a:t>
            </a:r>
            <a:r>
              <a:rPr lang="en-US" sz="2500" b="1" dirty="0"/>
              <a:t> - Automotive Body Repair Assistant, Healthcare Assistant, Tax Preparation Specialist (covered by HOPE Grant: no GPA requirement)</a:t>
            </a:r>
          </a:p>
          <a:p>
            <a:pPr>
              <a:lnSpc>
                <a:spcPct val="80000"/>
              </a:lnSpc>
            </a:pPr>
            <a:endParaRPr lang="en-US" sz="2500" b="1" u="sng" dirty="0" smtClean="0"/>
          </a:p>
          <a:p>
            <a:pPr>
              <a:lnSpc>
                <a:spcPct val="80000"/>
              </a:lnSpc>
            </a:pPr>
            <a:r>
              <a:rPr lang="en-US" sz="2500" b="1" u="sng" dirty="0" smtClean="0"/>
              <a:t>Diploma </a:t>
            </a:r>
            <a:r>
              <a:rPr lang="en-US" sz="2500" b="1" dirty="0"/>
              <a:t>– Accounting, Cosmetology, Practical Nursing (covered by HOPE Grant: no GPA requirement)</a:t>
            </a:r>
          </a:p>
          <a:p>
            <a:pPr>
              <a:lnSpc>
                <a:spcPct val="80000"/>
              </a:lnSpc>
            </a:pPr>
            <a:endParaRPr lang="en-US" sz="2500" b="1" u="sng" dirty="0" smtClean="0"/>
          </a:p>
          <a:p>
            <a:pPr>
              <a:lnSpc>
                <a:spcPct val="80000"/>
              </a:lnSpc>
            </a:pPr>
            <a:r>
              <a:rPr lang="en-US" sz="2500" b="1" u="sng" dirty="0" smtClean="0"/>
              <a:t>Associate </a:t>
            </a:r>
            <a:r>
              <a:rPr lang="en-US" sz="2500" b="1" u="sng" dirty="0"/>
              <a:t>Degree </a:t>
            </a:r>
            <a:r>
              <a:rPr lang="en-US" sz="2500" b="1" dirty="0"/>
              <a:t>– Culinary Arts, Early Childhood Care and Education, Sport and Recreation Management</a:t>
            </a:r>
          </a:p>
          <a:p>
            <a:pPr lvl="1">
              <a:lnSpc>
                <a:spcPct val="80000"/>
              </a:lnSpc>
            </a:pPr>
            <a:r>
              <a:rPr lang="en-US" sz="2500" b="1" dirty="0"/>
              <a:t>Transfer to a 4 year college/university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62844"/>
            <a:ext cx="838200" cy="720090"/>
          </a:xfrm>
          <a:prstGeom prst="rect">
            <a:avLst/>
          </a:prstGeom>
        </p:spPr>
      </p:pic>
    </p:spTree>
    <p:extLst>
      <p:ext uri="{BB962C8B-B14F-4D97-AF65-F5344CB8AC3E}">
        <p14:creationId xmlns:p14="http://schemas.microsoft.com/office/powerpoint/2010/main" val="59117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474" y="472697"/>
            <a:ext cx="6447501" cy="622387"/>
          </a:xfrm>
        </p:spPr>
        <p:txBody>
          <a:bodyPr anchor="t">
            <a:noAutofit/>
          </a:bodyPr>
          <a:lstStyle/>
          <a:p>
            <a:pPr algn="ctr"/>
            <a:r>
              <a:rPr lang="en-US" sz="4000" b="1" dirty="0" smtClean="0">
                <a:solidFill>
                  <a:schemeClr val="tx1"/>
                </a:solidFill>
                <a:latin typeface="+mn-lt"/>
              </a:rPr>
              <a:t>2-Year </a:t>
            </a:r>
            <a:r>
              <a:rPr lang="en-US" sz="4000" b="1" dirty="0">
                <a:solidFill>
                  <a:schemeClr val="tx1"/>
                </a:solidFill>
                <a:latin typeface="+mn-lt"/>
              </a:rPr>
              <a:t>College</a:t>
            </a:r>
            <a:endParaRPr lang="en-US" sz="4000" dirty="0">
              <a:solidFill>
                <a:schemeClr val="tx1"/>
              </a:solidFill>
              <a:latin typeface="+mn-lt"/>
            </a:endParaRPr>
          </a:p>
        </p:txBody>
      </p:sp>
      <p:sp>
        <p:nvSpPr>
          <p:cNvPr id="3" name="Content Placeholder 2"/>
          <p:cNvSpPr>
            <a:spLocks noGrp="1"/>
          </p:cNvSpPr>
          <p:nvPr>
            <p:ph idx="1"/>
          </p:nvPr>
        </p:nvSpPr>
        <p:spPr>
          <a:xfrm>
            <a:off x="304800" y="1473205"/>
            <a:ext cx="7829550" cy="4400550"/>
          </a:xfrm>
        </p:spPr>
        <p:txBody>
          <a:bodyPr>
            <a:normAutofit fontScale="47500" lnSpcReduction="20000"/>
          </a:bodyPr>
          <a:lstStyle/>
          <a:p>
            <a:pPr>
              <a:buFontTx/>
              <a:buNone/>
            </a:pPr>
            <a:r>
              <a:rPr lang="en-US" sz="5500" b="1" dirty="0"/>
              <a:t>Requirements:  </a:t>
            </a:r>
          </a:p>
          <a:p>
            <a:r>
              <a:rPr lang="en-US" sz="5500" b="1" dirty="0" smtClean="0"/>
              <a:t>Official High </a:t>
            </a:r>
            <a:r>
              <a:rPr lang="en-US" sz="5500" b="1" dirty="0"/>
              <a:t>School Transcript</a:t>
            </a:r>
          </a:p>
          <a:p>
            <a:r>
              <a:rPr lang="en-US" sz="5500" b="1" dirty="0"/>
              <a:t>Application</a:t>
            </a:r>
          </a:p>
          <a:p>
            <a:r>
              <a:rPr lang="en-US" sz="5500" b="1" dirty="0"/>
              <a:t>Application fee</a:t>
            </a:r>
          </a:p>
          <a:p>
            <a:r>
              <a:rPr lang="en-US" sz="5500" b="1" dirty="0"/>
              <a:t>ACCUPLACER or SAT/ACT</a:t>
            </a:r>
          </a:p>
          <a:p>
            <a:pPr>
              <a:buFontTx/>
              <a:buNone/>
            </a:pPr>
            <a:endParaRPr lang="en-US" sz="5500" b="1" dirty="0"/>
          </a:p>
          <a:p>
            <a:pPr>
              <a:buFontTx/>
              <a:buNone/>
            </a:pPr>
            <a:r>
              <a:rPr lang="en-US" sz="5500" b="1" dirty="0">
                <a:solidFill>
                  <a:srgbClr val="FFFF00"/>
                </a:solidFill>
              </a:rPr>
              <a:t>Average Annual Income:  $41,496</a:t>
            </a:r>
          </a:p>
          <a:p>
            <a:pPr>
              <a:buFontTx/>
              <a:buNone/>
            </a:pPr>
            <a:endParaRPr lang="en-US" sz="5500" b="1" dirty="0"/>
          </a:p>
          <a:p>
            <a:pPr>
              <a:buFontTx/>
              <a:buNone/>
            </a:pPr>
            <a:r>
              <a:rPr lang="en-US" sz="5500" b="1" dirty="0"/>
              <a:t>2-year Colleges in the Atlanta area:</a:t>
            </a:r>
          </a:p>
          <a:p>
            <a:pPr>
              <a:buFontTx/>
              <a:buNone/>
            </a:pPr>
            <a:r>
              <a:rPr lang="en-US" sz="5500" b="1" dirty="0"/>
              <a:t>Georgia State University @ Perimeter College</a:t>
            </a:r>
          </a:p>
          <a:p>
            <a:pPr>
              <a:buFontTx/>
              <a:buNone/>
            </a:pPr>
            <a:r>
              <a:rPr lang="en-US" sz="5500" b="1" dirty="0"/>
              <a:t>Georgia Highlands College</a:t>
            </a:r>
          </a:p>
          <a:p>
            <a:pPr>
              <a:buFontTx/>
              <a:buNone/>
            </a:pPr>
            <a:endParaRPr lang="en-US" sz="5500" b="1" dirty="0"/>
          </a:p>
          <a:p>
            <a:endParaRPr lang="en-US" dirty="0"/>
          </a:p>
        </p:txBody>
      </p:sp>
      <p:sp>
        <p:nvSpPr>
          <p:cNvPr id="5" name="TextBox 4"/>
          <p:cNvSpPr txBox="1"/>
          <p:nvPr/>
        </p:nvSpPr>
        <p:spPr>
          <a:xfrm>
            <a:off x="1828800" y="6251877"/>
            <a:ext cx="5147563" cy="369332"/>
          </a:xfrm>
          <a:prstGeom prst="rect">
            <a:avLst/>
          </a:prstGeom>
          <a:noFill/>
        </p:spPr>
        <p:txBody>
          <a:bodyPr wrap="none" rtlCol="0">
            <a:spAutoFit/>
          </a:bodyPr>
          <a:lstStyle/>
          <a:p>
            <a:r>
              <a:rPr lang="en-US" b="1" dirty="0" smtClean="0">
                <a:solidFill>
                  <a:srgbClr val="FFFF00"/>
                </a:solidFill>
              </a:rPr>
              <a:t>***Also affordable and conveniently located***</a:t>
            </a:r>
            <a:endParaRPr lang="en-US" b="1" dirty="0">
              <a:solidFill>
                <a:srgbClr val="FFFF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55680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52400" y="970139"/>
            <a:ext cx="8763000" cy="846138"/>
          </a:xfrm>
        </p:spPr>
        <p:txBody>
          <a:bodyPr anchorCtr="1">
            <a:noAutofit/>
          </a:bodyPr>
          <a:lstStyle/>
          <a:p>
            <a:pPr algn="ctr" eaLnBrk="1" hangingPunct="1">
              <a:defRPr/>
            </a:pPr>
            <a:r>
              <a:rPr lang="en-US" sz="4000" b="1" dirty="0" err="1" smtClean="0">
                <a:solidFill>
                  <a:schemeClr val="tx1"/>
                </a:solidFill>
                <a:effectLst>
                  <a:outerShdw blurRad="38100" dist="38100" dir="2700000" algn="tl">
                    <a:srgbClr val="808080"/>
                  </a:outerShdw>
                </a:effectLst>
                <a:latin typeface="+mn-lt"/>
              </a:rPr>
              <a:t>Accuplacer</a:t>
            </a:r>
            <a:r>
              <a:rPr lang="en-US" sz="4000" b="1" dirty="0" smtClean="0">
                <a:solidFill>
                  <a:schemeClr val="tx1"/>
                </a:solidFill>
                <a:effectLst>
                  <a:outerShdw blurRad="38100" dist="38100" dir="2700000" algn="tl">
                    <a:srgbClr val="808080"/>
                  </a:outerShdw>
                </a:effectLst>
                <a:latin typeface="+mn-lt"/>
              </a:rPr>
              <a:t> Exam</a:t>
            </a:r>
            <a:br>
              <a:rPr lang="en-US" sz="4000" b="1" dirty="0" smtClean="0">
                <a:solidFill>
                  <a:schemeClr val="tx1"/>
                </a:solidFill>
                <a:effectLst>
                  <a:outerShdw blurRad="38100" dist="38100" dir="2700000" algn="tl">
                    <a:srgbClr val="808080"/>
                  </a:outerShdw>
                </a:effectLst>
                <a:latin typeface="+mn-lt"/>
              </a:rPr>
            </a:br>
            <a:r>
              <a:rPr lang="en-US" sz="4000" dirty="0" smtClean="0">
                <a:solidFill>
                  <a:schemeClr val="tx1"/>
                </a:solidFill>
                <a:effectLst>
                  <a:outerShdw blurRad="38100" dist="38100" dir="2700000" algn="tl">
                    <a:srgbClr val="808080"/>
                  </a:outerShdw>
                </a:effectLst>
                <a:latin typeface="+mn-lt"/>
              </a:rPr>
              <a:t>(</a:t>
            </a:r>
            <a:r>
              <a:rPr lang="en-US" sz="4000" dirty="0">
                <a:solidFill>
                  <a:schemeClr val="tx1"/>
                </a:solidFill>
                <a:effectLst>
                  <a:outerShdw blurRad="38100" dist="38100" dir="2700000" algn="tl">
                    <a:srgbClr val="808080"/>
                  </a:outerShdw>
                </a:effectLst>
                <a:latin typeface="+mn-lt"/>
              </a:rPr>
              <a:t>T</a:t>
            </a:r>
            <a:r>
              <a:rPr lang="en-US" sz="4000" dirty="0" smtClean="0">
                <a:solidFill>
                  <a:schemeClr val="tx1"/>
                </a:solidFill>
                <a:effectLst>
                  <a:outerShdw blurRad="38100" dist="38100" dir="2700000" algn="tl">
                    <a:srgbClr val="808080"/>
                  </a:outerShdw>
                </a:effectLst>
                <a:latin typeface="+mn-lt"/>
              </a:rPr>
              <a:t>echnical or Two-year Colleges)</a:t>
            </a:r>
            <a:r>
              <a:rPr lang="en-US" sz="4000" dirty="0">
                <a:solidFill>
                  <a:schemeClr val="tx1"/>
                </a:solidFill>
                <a:effectLst>
                  <a:outerShdw blurRad="38100" dist="38100" dir="2700000" algn="tl">
                    <a:srgbClr val="808080"/>
                  </a:outerShdw>
                </a:effectLst>
                <a:latin typeface="+mn-lt"/>
              </a:rPr>
              <a:t/>
            </a:r>
            <a:br>
              <a:rPr lang="en-US" sz="4000" dirty="0">
                <a:solidFill>
                  <a:schemeClr val="tx1"/>
                </a:solidFill>
                <a:effectLst>
                  <a:outerShdw blurRad="38100" dist="38100" dir="2700000" algn="tl">
                    <a:srgbClr val="808080"/>
                  </a:outerShdw>
                </a:effectLst>
                <a:latin typeface="+mn-lt"/>
              </a:rPr>
            </a:br>
            <a:endParaRPr lang="en-US" sz="4000" u="sng" dirty="0">
              <a:solidFill>
                <a:schemeClr val="tx1"/>
              </a:solidFill>
              <a:effectLst>
                <a:outerShdw blurRad="38100" dist="38100" dir="2700000" algn="tl">
                  <a:srgbClr val="808080"/>
                </a:outerShdw>
              </a:effectLst>
              <a:latin typeface="+mn-lt"/>
            </a:endParaRPr>
          </a:p>
        </p:txBody>
      </p:sp>
      <p:sp>
        <p:nvSpPr>
          <p:cNvPr id="11267" name="Rectangle 3"/>
          <p:cNvSpPr>
            <a:spLocks noGrp="1" noChangeArrowheads="1"/>
          </p:cNvSpPr>
          <p:nvPr>
            <p:ph type="body" idx="4294967295"/>
          </p:nvPr>
        </p:nvSpPr>
        <p:spPr>
          <a:xfrm>
            <a:off x="0" y="1874838"/>
            <a:ext cx="7315200" cy="4297362"/>
          </a:xfrm>
        </p:spPr>
        <p:txBody>
          <a:bodyPr>
            <a:normAutofit fontScale="77500" lnSpcReduction="20000"/>
          </a:bodyPr>
          <a:lstStyle/>
          <a:p>
            <a:pPr marL="0" indent="0">
              <a:buNone/>
              <a:defRPr/>
            </a:pPr>
            <a:endParaRPr lang="en-US" sz="2700" dirty="0">
              <a:effectLst>
                <a:outerShdw blurRad="38100" dist="38100" dir="2700000" algn="tl">
                  <a:srgbClr val="808080"/>
                </a:outerShdw>
              </a:effectLst>
            </a:endParaRPr>
          </a:p>
          <a:p>
            <a:pPr eaLnBrk="1" hangingPunct="1">
              <a:defRPr/>
            </a:pPr>
            <a:r>
              <a:rPr lang="en-US" sz="2700" b="1" dirty="0">
                <a:effectLst>
                  <a:outerShdw blurRad="38100" dist="38100" dir="2700000" algn="tl">
                    <a:srgbClr val="000000">
                      <a:alpha val="43137"/>
                    </a:srgbClr>
                  </a:outerShdw>
                </a:effectLst>
              </a:rPr>
              <a:t>A computerized test offered </a:t>
            </a:r>
            <a:r>
              <a:rPr lang="en-US" sz="2700" b="1" u="sng" dirty="0">
                <a:effectLst>
                  <a:outerShdw blurRad="38100" dist="38100" dir="2700000" algn="tl">
                    <a:srgbClr val="000000">
                      <a:alpha val="43137"/>
                    </a:srgbClr>
                  </a:outerShdw>
                </a:effectLst>
              </a:rPr>
              <a:t>at the college’s computer lab </a:t>
            </a:r>
          </a:p>
          <a:p>
            <a:pPr eaLnBrk="1" hangingPunct="1">
              <a:defRPr/>
            </a:pPr>
            <a:endParaRPr lang="en-US" sz="2700" b="1" dirty="0" smtClean="0">
              <a:effectLst>
                <a:outerShdw blurRad="38100" dist="38100" dir="2700000" algn="tl">
                  <a:srgbClr val="000000">
                    <a:alpha val="43137"/>
                  </a:srgbClr>
                </a:outerShdw>
              </a:effectLst>
            </a:endParaRPr>
          </a:p>
          <a:p>
            <a:pPr eaLnBrk="1" hangingPunct="1">
              <a:defRPr/>
            </a:pPr>
            <a:r>
              <a:rPr lang="en-US" sz="2700" b="1" dirty="0" smtClean="0">
                <a:effectLst>
                  <a:outerShdw blurRad="38100" dist="38100" dir="2700000" algn="tl">
                    <a:srgbClr val="000000">
                      <a:alpha val="43137"/>
                    </a:srgbClr>
                  </a:outerShdw>
                </a:effectLst>
              </a:rPr>
              <a:t>It </a:t>
            </a:r>
            <a:r>
              <a:rPr lang="en-US" sz="2700" b="1" dirty="0">
                <a:effectLst>
                  <a:outerShdw blurRad="38100" dist="38100" dir="2700000" algn="tl">
                    <a:srgbClr val="000000">
                      <a:alpha val="43137"/>
                    </a:srgbClr>
                  </a:outerShdw>
                </a:effectLst>
              </a:rPr>
              <a:t>has 3 sections: Reading, Writing, Numeric</a:t>
            </a:r>
          </a:p>
          <a:p>
            <a:pPr eaLnBrk="1" hangingPunct="1">
              <a:defRPr/>
            </a:pPr>
            <a:endParaRPr lang="en-US" sz="2700" b="1" dirty="0" smtClean="0">
              <a:effectLst>
                <a:outerShdw blurRad="38100" dist="38100" dir="2700000" algn="tl">
                  <a:srgbClr val="000000">
                    <a:alpha val="43137"/>
                  </a:srgbClr>
                </a:outerShdw>
              </a:effectLst>
            </a:endParaRPr>
          </a:p>
          <a:p>
            <a:pPr eaLnBrk="1" hangingPunct="1">
              <a:defRPr/>
            </a:pPr>
            <a:r>
              <a:rPr lang="en-US" sz="2700" b="1" dirty="0" smtClean="0">
                <a:effectLst>
                  <a:outerShdw blurRad="38100" dist="38100" dir="2700000" algn="tl">
                    <a:srgbClr val="000000">
                      <a:alpha val="43137"/>
                    </a:srgbClr>
                  </a:outerShdw>
                </a:effectLst>
              </a:rPr>
              <a:t>It </a:t>
            </a:r>
            <a:r>
              <a:rPr lang="en-US" sz="2700" b="1" dirty="0">
                <a:effectLst>
                  <a:outerShdw blurRad="38100" dist="38100" dir="2700000" algn="tl">
                    <a:srgbClr val="000000">
                      <a:alpha val="43137"/>
                    </a:srgbClr>
                  </a:outerShdw>
                </a:effectLst>
              </a:rPr>
              <a:t>is taken for course placement at technical colleges &amp; 2-year colleges</a:t>
            </a:r>
          </a:p>
          <a:p>
            <a:pPr eaLnBrk="1" hangingPunct="1">
              <a:defRPr/>
            </a:pPr>
            <a:endParaRPr lang="en-US" sz="2700" b="1" dirty="0" smtClean="0">
              <a:effectLst>
                <a:outerShdw blurRad="38100" dist="38100" dir="2700000" algn="tl">
                  <a:srgbClr val="000000">
                    <a:alpha val="43137"/>
                  </a:srgbClr>
                </a:outerShdw>
              </a:effectLst>
            </a:endParaRPr>
          </a:p>
          <a:p>
            <a:pPr eaLnBrk="1" hangingPunct="1">
              <a:defRPr/>
            </a:pPr>
            <a:r>
              <a:rPr lang="en-US" sz="2700" b="1" dirty="0" smtClean="0">
                <a:effectLst>
                  <a:outerShdw blurRad="38100" dist="38100" dir="2700000" algn="tl">
                    <a:srgbClr val="000000">
                      <a:alpha val="43137"/>
                    </a:srgbClr>
                  </a:outerShdw>
                </a:effectLst>
              </a:rPr>
              <a:t>If </a:t>
            </a:r>
            <a:r>
              <a:rPr lang="en-US" sz="2700" b="1" dirty="0">
                <a:effectLst>
                  <a:outerShdw blurRad="38100" dist="38100" dir="2700000" algn="tl">
                    <a:srgbClr val="000000">
                      <a:alpha val="43137"/>
                    </a:srgbClr>
                  </a:outerShdw>
                </a:effectLst>
              </a:rPr>
              <a:t>you perform below level, remedial classes are required before college-level courses</a:t>
            </a:r>
          </a:p>
          <a:p>
            <a:pPr lvl="1">
              <a:defRPr/>
            </a:pPr>
            <a:r>
              <a:rPr lang="en-US" sz="2550" b="1" dirty="0">
                <a:effectLst>
                  <a:outerShdw blurRad="38100" dist="38100" dir="2700000" algn="tl">
                    <a:srgbClr val="000000">
                      <a:alpha val="43137"/>
                    </a:srgbClr>
                  </a:outerShdw>
                </a:effectLst>
              </a:rPr>
              <a:t>You do not get credit for remedial classes</a:t>
            </a:r>
          </a:p>
          <a:p>
            <a:pPr lvl="1">
              <a:defRPr/>
            </a:pPr>
            <a:r>
              <a:rPr lang="en-US" sz="2550" b="1" dirty="0">
                <a:effectLst>
                  <a:outerShdw blurRad="38100" dist="38100" dir="2700000" algn="tl">
                    <a:srgbClr val="000000">
                      <a:alpha val="43137"/>
                    </a:srgbClr>
                  </a:outerShdw>
                </a:effectLst>
              </a:rPr>
              <a:t>Some financial aid will not cover remedial classes. </a:t>
            </a:r>
          </a:p>
          <a:p>
            <a:pPr algn="ctr" eaLnBrk="1" hangingPunct="1">
              <a:lnSpc>
                <a:spcPct val="90000"/>
              </a:lnSpc>
              <a:buFontTx/>
              <a:buNone/>
              <a:defRPr/>
            </a:pPr>
            <a:r>
              <a:rPr lang="en-US" sz="2700" b="1" dirty="0">
                <a:effectLst>
                  <a:outerShdw blurRad="38100" dist="38100" dir="2700000" algn="tl">
                    <a:srgbClr val="FFFFFF"/>
                  </a:outerShdw>
                </a:effectLst>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73466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1371"/>
            <a:ext cx="7562850" cy="514350"/>
          </a:xfrm>
        </p:spPr>
        <p:txBody>
          <a:bodyPr anchor="t">
            <a:noAutofit/>
          </a:bodyPr>
          <a:lstStyle/>
          <a:p>
            <a:pPr algn="ctr"/>
            <a:r>
              <a:rPr lang="en-US" sz="4000" b="1" dirty="0">
                <a:solidFill>
                  <a:schemeClr val="tx1"/>
                </a:solidFill>
                <a:latin typeface="+mn-lt"/>
              </a:rPr>
              <a:t>4-year </a:t>
            </a:r>
            <a:r>
              <a:rPr lang="en-US" sz="4000" b="1" dirty="0" smtClean="0">
                <a:solidFill>
                  <a:schemeClr val="tx1"/>
                </a:solidFill>
                <a:latin typeface="+mn-lt"/>
              </a:rPr>
              <a:t>College/University</a:t>
            </a:r>
            <a:endParaRPr lang="en-US" sz="4000" dirty="0">
              <a:solidFill>
                <a:schemeClr val="tx1"/>
              </a:solidFill>
              <a:latin typeface="+mn-lt"/>
            </a:endParaRPr>
          </a:p>
        </p:txBody>
      </p:sp>
      <p:sp>
        <p:nvSpPr>
          <p:cNvPr id="3" name="Content Placeholder 2"/>
          <p:cNvSpPr>
            <a:spLocks noGrp="1"/>
          </p:cNvSpPr>
          <p:nvPr>
            <p:ph idx="1"/>
          </p:nvPr>
        </p:nvSpPr>
        <p:spPr>
          <a:xfrm>
            <a:off x="171450" y="1771650"/>
            <a:ext cx="7658100" cy="4629150"/>
          </a:xfrm>
        </p:spPr>
        <p:txBody>
          <a:bodyPr>
            <a:normAutofit fontScale="92500" lnSpcReduction="20000"/>
          </a:bodyPr>
          <a:lstStyle/>
          <a:p>
            <a:pPr>
              <a:lnSpc>
                <a:spcPct val="90000"/>
              </a:lnSpc>
              <a:buFontTx/>
              <a:buNone/>
            </a:pPr>
            <a:r>
              <a:rPr lang="en-US" sz="2400" b="1" dirty="0"/>
              <a:t>Requirements for all: </a:t>
            </a:r>
          </a:p>
          <a:p>
            <a:pPr>
              <a:lnSpc>
                <a:spcPct val="90000"/>
              </a:lnSpc>
            </a:pPr>
            <a:r>
              <a:rPr lang="en-US" sz="2400" b="1" dirty="0" smtClean="0"/>
              <a:t>Official high </a:t>
            </a:r>
            <a:r>
              <a:rPr lang="en-US" sz="2400" b="1" dirty="0"/>
              <a:t>school transcript </a:t>
            </a:r>
          </a:p>
          <a:p>
            <a:pPr>
              <a:lnSpc>
                <a:spcPct val="90000"/>
              </a:lnSpc>
            </a:pPr>
            <a:r>
              <a:rPr lang="en-US" sz="2400" b="1" dirty="0"/>
              <a:t>SAT/ACT (from testing agencies)</a:t>
            </a:r>
          </a:p>
          <a:p>
            <a:pPr>
              <a:lnSpc>
                <a:spcPct val="90000"/>
              </a:lnSpc>
            </a:pPr>
            <a:r>
              <a:rPr lang="en-US" sz="2400" b="1" dirty="0" smtClean="0"/>
              <a:t>Application </a:t>
            </a:r>
            <a:r>
              <a:rPr lang="en-US" sz="2400" b="1" dirty="0"/>
              <a:t>&amp; application fee</a:t>
            </a:r>
          </a:p>
          <a:p>
            <a:pPr>
              <a:lnSpc>
                <a:spcPct val="90000"/>
              </a:lnSpc>
              <a:buFontTx/>
              <a:buNone/>
            </a:pPr>
            <a:endParaRPr lang="en-US" sz="2400" b="1" dirty="0"/>
          </a:p>
          <a:p>
            <a:pPr>
              <a:lnSpc>
                <a:spcPct val="90000"/>
              </a:lnSpc>
              <a:buFontTx/>
              <a:buNone/>
            </a:pPr>
            <a:r>
              <a:rPr lang="en-US" sz="2400" b="1" dirty="0"/>
              <a:t>Requirements for some: </a:t>
            </a:r>
          </a:p>
          <a:p>
            <a:pPr>
              <a:lnSpc>
                <a:spcPct val="90000"/>
              </a:lnSpc>
            </a:pPr>
            <a:r>
              <a:rPr lang="en-US" sz="2400" b="1" dirty="0"/>
              <a:t>Recommendation letter(s)</a:t>
            </a:r>
          </a:p>
          <a:p>
            <a:pPr>
              <a:lnSpc>
                <a:spcPct val="90000"/>
              </a:lnSpc>
            </a:pPr>
            <a:r>
              <a:rPr lang="en-US" sz="2400" b="1" dirty="0"/>
              <a:t>Essay(s)</a:t>
            </a:r>
          </a:p>
          <a:p>
            <a:pPr>
              <a:lnSpc>
                <a:spcPct val="90000"/>
              </a:lnSpc>
            </a:pPr>
            <a:r>
              <a:rPr lang="en-US" sz="2400" b="1" dirty="0"/>
              <a:t>SAT Subject Test(s)</a:t>
            </a:r>
          </a:p>
          <a:p>
            <a:pPr>
              <a:lnSpc>
                <a:spcPct val="90000"/>
              </a:lnSpc>
              <a:buFontTx/>
              <a:buNone/>
            </a:pPr>
            <a:endParaRPr lang="en-US" sz="1800" b="1" dirty="0"/>
          </a:p>
          <a:p>
            <a:pPr>
              <a:lnSpc>
                <a:spcPct val="90000"/>
              </a:lnSpc>
              <a:buNone/>
            </a:pPr>
            <a:r>
              <a:rPr lang="en-US" sz="2700" b="1" dirty="0">
                <a:solidFill>
                  <a:srgbClr val="FFFF00"/>
                </a:solidFill>
              </a:rPr>
              <a:t>Average Annual Income:  $59,124</a:t>
            </a:r>
          </a:p>
          <a:p>
            <a:pPr>
              <a:lnSpc>
                <a:spcPct val="90000"/>
              </a:lnSpc>
              <a:buFontTx/>
              <a:buNone/>
            </a:pPr>
            <a:endParaRPr lang="en-US" sz="1800" b="1" dirty="0"/>
          </a:p>
          <a:p>
            <a:pPr>
              <a:lnSpc>
                <a:spcPct val="90000"/>
              </a:lnSpc>
              <a:buFontTx/>
              <a:buNone/>
            </a:pPr>
            <a:endParaRPr lang="en-US" sz="1800" b="1" dirty="0"/>
          </a:p>
          <a:p>
            <a:pPr algn="ctr">
              <a:lnSpc>
                <a:spcPct val="90000"/>
              </a:lnSpc>
              <a:buFontTx/>
              <a:buNone/>
            </a:pPr>
            <a:r>
              <a:rPr lang="en-US" sz="1800" b="1" dirty="0">
                <a:solidFill>
                  <a:srgbClr val="FFFF00"/>
                </a:solidFill>
              </a:rPr>
              <a:t>Two (2) units of a world language and </a:t>
            </a:r>
            <a:r>
              <a:rPr lang="en-US" sz="1800" b="1" dirty="0" smtClean="0">
                <a:solidFill>
                  <a:srgbClr val="FFFF00"/>
                </a:solidFill>
              </a:rPr>
              <a:t>senior level math course </a:t>
            </a:r>
            <a:r>
              <a:rPr lang="en-US" sz="1800" b="1" dirty="0">
                <a:solidFill>
                  <a:srgbClr val="FFFF00"/>
                </a:solidFill>
              </a:rPr>
              <a:t>are required for admission to most 4-year colleges/universities.  </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429018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47700" y="449875"/>
            <a:ext cx="8229600" cy="1323439"/>
          </a:xfrm>
          <a:prstGeom prst="rect">
            <a:avLst/>
          </a:prstGeom>
          <a:noFill/>
          <a:ln w="9525">
            <a:noFill/>
            <a:miter lim="800000"/>
            <a:headEnd/>
            <a:tailEnd/>
          </a:ln>
        </p:spPr>
        <p:txBody>
          <a:bodyPr wrap="square">
            <a:spAutoFit/>
          </a:bodyPr>
          <a:lstStyle/>
          <a:p>
            <a:pPr algn="ctr"/>
            <a:r>
              <a:rPr lang="en-US" sz="4000" b="1" dirty="0">
                <a:effectLst>
                  <a:outerShdw blurRad="38100" dist="38100" dir="2700000" algn="tl">
                    <a:srgbClr val="000000">
                      <a:alpha val="43137"/>
                    </a:srgbClr>
                  </a:outerShdw>
                </a:effectLst>
              </a:rPr>
              <a:t>Factors to Consider When </a:t>
            </a:r>
            <a:endParaRPr lang="en-US" sz="4000" b="1" dirty="0" smtClean="0">
              <a:effectLst>
                <a:outerShdw blurRad="38100" dist="38100" dir="2700000" algn="tl">
                  <a:srgbClr val="000000">
                    <a:alpha val="43137"/>
                  </a:srgbClr>
                </a:outerShdw>
              </a:effectLst>
            </a:endParaRPr>
          </a:p>
          <a:p>
            <a:pPr algn="ctr"/>
            <a:r>
              <a:rPr lang="en-US" sz="4000" b="1" dirty="0" smtClean="0">
                <a:effectLst>
                  <a:outerShdw blurRad="38100" dist="38100" dir="2700000" algn="tl">
                    <a:srgbClr val="000000">
                      <a:alpha val="43137"/>
                    </a:srgbClr>
                  </a:outerShdw>
                </a:effectLst>
              </a:rPr>
              <a:t>Choosing </a:t>
            </a:r>
            <a:r>
              <a:rPr lang="en-US" sz="4000" b="1" dirty="0">
                <a:effectLst>
                  <a:outerShdw blurRad="38100" dist="38100" dir="2700000" algn="tl">
                    <a:srgbClr val="000000">
                      <a:alpha val="43137"/>
                    </a:srgbClr>
                  </a:outerShdw>
                </a:effectLst>
              </a:rPr>
              <a:t>a College</a:t>
            </a:r>
          </a:p>
        </p:txBody>
      </p:sp>
      <p:sp>
        <p:nvSpPr>
          <p:cNvPr id="29698" name="Rectangle 2"/>
          <p:cNvSpPr>
            <a:spLocks noChangeArrowheads="1"/>
          </p:cNvSpPr>
          <p:nvPr/>
        </p:nvSpPr>
        <p:spPr bwMode="auto">
          <a:xfrm>
            <a:off x="838200" y="1752600"/>
            <a:ext cx="7543800" cy="4493538"/>
          </a:xfrm>
          <a:prstGeom prst="rect">
            <a:avLst/>
          </a:prstGeom>
          <a:noFill/>
          <a:ln w="9525">
            <a:noFill/>
            <a:miter lim="800000"/>
            <a:headEnd/>
            <a:tailEnd/>
          </a:ln>
        </p:spPr>
        <p:txBody>
          <a:bodyPr wrap="square">
            <a:spAutoFit/>
          </a:bodyPr>
          <a:lstStyle/>
          <a:p>
            <a:pPr marL="800100" lvl="1" indent="-342900">
              <a:buFont typeface="Wingdings" panose="05000000000000000000" pitchFamily="2" charset="2"/>
              <a:buChar char="q"/>
            </a:pPr>
            <a:r>
              <a:rPr lang="en-US" sz="2200" b="1" dirty="0"/>
              <a:t>Major or Program of </a:t>
            </a:r>
            <a:r>
              <a:rPr lang="en-US" sz="2200" b="1" dirty="0" smtClean="0"/>
              <a:t>Study</a:t>
            </a:r>
            <a:endParaRPr lang="en-US" sz="2200" b="1" dirty="0"/>
          </a:p>
          <a:p>
            <a:pPr lvl="1"/>
            <a:endParaRPr lang="en-US" sz="2200" b="1" dirty="0"/>
          </a:p>
          <a:p>
            <a:pPr marL="800100" lvl="1" indent="-342900">
              <a:buFont typeface="Wingdings" panose="05000000000000000000" pitchFamily="2" charset="2"/>
              <a:buChar char="q"/>
            </a:pPr>
            <a:r>
              <a:rPr lang="en-US" sz="2200" b="1" dirty="0"/>
              <a:t>Location and Environment</a:t>
            </a:r>
          </a:p>
          <a:p>
            <a:pPr lvl="2"/>
            <a:endParaRPr lang="en-US" sz="2200" b="1" dirty="0"/>
          </a:p>
          <a:p>
            <a:pPr marL="800100" lvl="1" indent="-342900">
              <a:buFont typeface="Wingdings" panose="05000000000000000000" pitchFamily="2" charset="2"/>
              <a:buChar char="q"/>
            </a:pPr>
            <a:r>
              <a:rPr lang="en-US" sz="2200" b="1" dirty="0"/>
              <a:t>In-state vs. Out-of-state</a:t>
            </a:r>
          </a:p>
          <a:p>
            <a:pPr lvl="1"/>
            <a:endParaRPr lang="en-US" sz="2200" b="1" dirty="0"/>
          </a:p>
          <a:p>
            <a:pPr marL="800100" lvl="1" indent="-342900">
              <a:buFont typeface="Wingdings" panose="05000000000000000000" pitchFamily="2" charset="2"/>
              <a:buChar char="q"/>
            </a:pPr>
            <a:r>
              <a:rPr lang="en-US" sz="2200" b="1" dirty="0"/>
              <a:t>Public vs. Private</a:t>
            </a:r>
          </a:p>
          <a:p>
            <a:pPr lvl="1"/>
            <a:endParaRPr lang="en-US" sz="2200" b="1" dirty="0"/>
          </a:p>
          <a:p>
            <a:pPr marL="800100" lvl="1" indent="-342900">
              <a:buFont typeface="Wingdings" panose="05000000000000000000" pitchFamily="2" charset="2"/>
              <a:buChar char="q"/>
            </a:pPr>
            <a:r>
              <a:rPr lang="en-US" sz="2200" b="1" dirty="0"/>
              <a:t>Size of School 	</a:t>
            </a:r>
          </a:p>
          <a:p>
            <a:pPr lvl="1">
              <a:buFont typeface="Wingdings" pitchFamily="2" charset="2"/>
              <a:buChar char="Ø"/>
            </a:pPr>
            <a:endParaRPr lang="en-US" sz="2200" b="1" dirty="0"/>
          </a:p>
          <a:p>
            <a:pPr marL="800100" lvl="1" indent="-342900">
              <a:buFont typeface="Wingdings" panose="05000000000000000000" pitchFamily="2" charset="2"/>
              <a:buChar char="q"/>
            </a:pPr>
            <a:r>
              <a:rPr lang="en-US" sz="2200" b="1" dirty="0" smtClean="0"/>
              <a:t>Extracurricular </a:t>
            </a:r>
            <a:r>
              <a:rPr lang="en-US" sz="2200" b="1" dirty="0"/>
              <a:t>A</a:t>
            </a:r>
            <a:r>
              <a:rPr lang="en-US" sz="2200" b="1" dirty="0" smtClean="0"/>
              <a:t>ctivities Offered</a:t>
            </a:r>
          </a:p>
          <a:p>
            <a:pPr marL="800100" lvl="1" indent="-342900">
              <a:buFont typeface="Wingdings" panose="05000000000000000000" pitchFamily="2" charset="2"/>
              <a:buChar char="q"/>
            </a:pPr>
            <a:endParaRPr lang="en-US" sz="2200" b="1" dirty="0"/>
          </a:p>
          <a:p>
            <a:pPr marL="800100" lvl="1" indent="-342900">
              <a:buFont typeface="Wingdings" panose="05000000000000000000" pitchFamily="2" charset="2"/>
              <a:buChar char="q"/>
            </a:pPr>
            <a:r>
              <a:rPr lang="en-US" sz="2200" b="1" dirty="0" smtClean="0"/>
              <a:t>Cost!!</a:t>
            </a:r>
            <a:endParaRPr lang="en-US" sz="2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17703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arn(inVertical)">
                                      <p:cBhvr>
                                        <p:cTn id="7" dur="5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barn(inVertical)">
                                      <p:cBhvr>
                                        <p:cTn id="12" dur="500"/>
                                        <p:tgtEl>
                                          <p:spTgt spid="29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698">
                                            <p:txEl>
                                              <p:pRg st="4" end="4"/>
                                            </p:txEl>
                                          </p:spTgt>
                                        </p:tgtEl>
                                        <p:attrNameLst>
                                          <p:attrName>style.visibility</p:attrName>
                                        </p:attrNameLst>
                                      </p:cBhvr>
                                      <p:to>
                                        <p:strVal val="visible"/>
                                      </p:to>
                                    </p:set>
                                    <p:animEffect transition="in" filter="barn(inVertical)">
                                      <p:cBhvr>
                                        <p:cTn id="17" dur="500"/>
                                        <p:tgtEl>
                                          <p:spTgt spid="296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698">
                                            <p:txEl>
                                              <p:pRg st="6" end="6"/>
                                            </p:txEl>
                                          </p:spTgt>
                                        </p:tgtEl>
                                        <p:attrNameLst>
                                          <p:attrName>style.visibility</p:attrName>
                                        </p:attrNameLst>
                                      </p:cBhvr>
                                      <p:to>
                                        <p:strVal val="visible"/>
                                      </p:to>
                                    </p:set>
                                    <p:animEffect transition="in" filter="barn(inVertical)">
                                      <p:cBhvr>
                                        <p:cTn id="22" dur="500"/>
                                        <p:tgtEl>
                                          <p:spTgt spid="2969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698">
                                            <p:txEl>
                                              <p:pRg st="8" end="8"/>
                                            </p:txEl>
                                          </p:spTgt>
                                        </p:tgtEl>
                                        <p:attrNameLst>
                                          <p:attrName>style.visibility</p:attrName>
                                        </p:attrNameLst>
                                      </p:cBhvr>
                                      <p:to>
                                        <p:strVal val="visible"/>
                                      </p:to>
                                    </p:set>
                                    <p:animEffect transition="in" filter="barn(inVertical)">
                                      <p:cBhvr>
                                        <p:cTn id="27" dur="500"/>
                                        <p:tgtEl>
                                          <p:spTgt spid="2969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698">
                                            <p:txEl>
                                              <p:pRg st="10" end="10"/>
                                            </p:txEl>
                                          </p:spTgt>
                                        </p:tgtEl>
                                        <p:attrNameLst>
                                          <p:attrName>style.visibility</p:attrName>
                                        </p:attrNameLst>
                                      </p:cBhvr>
                                      <p:to>
                                        <p:strVal val="visible"/>
                                      </p:to>
                                    </p:set>
                                    <p:animEffect transition="in" filter="barn(inVertical)">
                                      <p:cBhvr>
                                        <p:cTn id="32" dur="500"/>
                                        <p:tgtEl>
                                          <p:spTgt spid="2969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698">
                                            <p:txEl>
                                              <p:pRg st="12" end="12"/>
                                            </p:txEl>
                                          </p:spTgt>
                                        </p:tgtEl>
                                        <p:attrNameLst>
                                          <p:attrName>style.visibility</p:attrName>
                                        </p:attrNameLst>
                                      </p:cBhvr>
                                      <p:to>
                                        <p:strVal val="visible"/>
                                      </p:to>
                                    </p:set>
                                    <p:animEffect transition="in" filter="barn(inVertical)">
                                      <p:cBhvr>
                                        <p:cTn id="37" dur="500"/>
                                        <p:tgtEl>
                                          <p:spTgt spid="2969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371600" y="266700"/>
            <a:ext cx="6705600" cy="1323439"/>
          </a:xfrm>
          <a:prstGeom prst="rect">
            <a:avLst/>
          </a:prstGeom>
          <a:noFill/>
          <a:ln w="9525">
            <a:noFill/>
            <a:miter lim="800000"/>
            <a:headEnd/>
            <a:tailEnd/>
          </a:ln>
        </p:spPr>
        <p:txBody>
          <a:bodyPr wrap="square">
            <a:spAutoFit/>
          </a:bodyPr>
          <a:lstStyle/>
          <a:p>
            <a:pPr algn="ctr"/>
            <a:r>
              <a:rPr lang="en-US" sz="4000" b="1" dirty="0">
                <a:effectLst>
                  <a:outerShdw blurRad="38100" dist="38100" dir="2700000" algn="tl">
                    <a:srgbClr val="000000">
                      <a:alpha val="43137"/>
                    </a:srgbClr>
                  </a:outerShdw>
                </a:effectLst>
              </a:rPr>
              <a:t>How Do I Learn </a:t>
            </a:r>
            <a:endParaRPr lang="en-US" sz="4000" b="1" dirty="0" smtClean="0">
              <a:effectLst>
                <a:outerShdw blurRad="38100" dist="38100" dir="2700000" algn="tl">
                  <a:srgbClr val="000000">
                    <a:alpha val="43137"/>
                  </a:srgbClr>
                </a:outerShdw>
              </a:effectLst>
            </a:endParaRPr>
          </a:p>
          <a:p>
            <a:pPr algn="ctr"/>
            <a:r>
              <a:rPr lang="en-US" sz="4000" b="1" dirty="0" smtClean="0">
                <a:effectLst>
                  <a:outerShdw blurRad="38100" dist="38100" dir="2700000" algn="tl">
                    <a:srgbClr val="000000">
                      <a:alpha val="43137"/>
                    </a:srgbClr>
                  </a:outerShdw>
                </a:effectLst>
              </a:rPr>
              <a:t>More </a:t>
            </a:r>
            <a:r>
              <a:rPr lang="en-US" sz="4000" b="1" dirty="0">
                <a:effectLst>
                  <a:outerShdw blurRad="38100" dist="38100" dir="2700000" algn="tl">
                    <a:srgbClr val="000000">
                      <a:alpha val="43137"/>
                    </a:srgbClr>
                  </a:outerShdw>
                </a:effectLst>
              </a:rPr>
              <a:t>About Schools?</a:t>
            </a:r>
          </a:p>
        </p:txBody>
      </p:sp>
      <p:sp>
        <p:nvSpPr>
          <p:cNvPr id="3" name="Rectangle 2"/>
          <p:cNvSpPr/>
          <p:nvPr/>
        </p:nvSpPr>
        <p:spPr>
          <a:xfrm>
            <a:off x="609738" y="1447800"/>
            <a:ext cx="7826375" cy="5910079"/>
          </a:xfrm>
          <a:prstGeom prst="rect">
            <a:avLst/>
          </a:prstGeom>
        </p:spPr>
        <p:txBody>
          <a:bodyPr wrap="square">
            <a:spAutoFit/>
          </a:bodyPr>
          <a:lstStyle/>
          <a:p>
            <a:pPr marL="342900" indent="-342900">
              <a:lnSpc>
                <a:spcPct val="90000"/>
              </a:lnSpc>
              <a:buFont typeface="Wingdings" panose="05000000000000000000" pitchFamily="2" charset="2"/>
              <a:buChar char="q"/>
              <a:defRPr/>
            </a:pPr>
            <a:r>
              <a:rPr lang="en-US" sz="2200" b="1" dirty="0" smtClean="0"/>
              <a:t>Research</a:t>
            </a:r>
            <a:endParaRPr lang="en-US" sz="2200" b="1" dirty="0"/>
          </a:p>
          <a:p>
            <a:pPr marL="800100" lvl="1" indent="-342900">
              <a:lnSpc>
                <a:spcPct val="90000"/>
              </a:lnSpc>
              <a:buFont typeface="Wingdings" panose="05000000000000000000" pitchFamily="2" charset="2"/>
              <a:buChar char="q"/>
              <a:defRPr/>
            </a:pPr>
            <a:r>
              <a:rPr lang="en-US" sz="2200" b="1" dirty="0" smtClean="0"/>
              <a:t>www.careercruising.com</a:t>
            </a:r>
          </a:p>
          <a:p>
            <a:pPr marL="800100" lvl="1" indent="-342900">
              <a:lnSpc>
                <a:spcPct val="90000"/>
              </a:lnSpc>
              <a:buFont typeface="Wingdings" panose="05000000000000000000" pitchFamily="2" charset="2"/>
              <a:buChar char="q"/>
              <a:defRPr/>
            </a:pPr>
            <a:r>
              <a:rPr lang="en-US" sz="2200" b="1" dirty="0" smtClean="0"/>
              <a:t>www.gafutures.org </a:t>
            </a:r>
          </a:p>
          <a:p>
            <a:pPr marL="800100" lvl="1" indent="-342900">
              <a:lnSpc>
                <a:spcPct val="90000"/>
              </a:lnSpc>
              <a:buFont typeface="Wingdings" panose="05000000000000000000" pitchFamily="2" charset="2"/>
              <a:buChar char="q"/>
              <a:defRPr/>
            </a:pPr>
            <a:r>
              <a:rPr lang="en-US" sz="2200" b="1" dirty="0" smtClean="0"/>
              <a:t>www.collegeboard.org</a:t>
            </a:r>
            <a:endParaRPr lang="en-US" sz="2200" b="1" dirty="0"/>
          </a:p>
          <a:p>
            <a:pPr marL="342900" indent="-342900">
              <a:lnSpc>
                <a:spcPct val="90000"/>
              </a:lnSpc>
              <a:buFont typeface="Wingdings" panose="05000000000000000000" pitchFamily="2" charset="2"/>
              <a:buChar char="q"/>
              <a:defRPr/>
            </a:pPr>
            <a:endParaRPr lang="en-US" sz="2200" b="1" dirty="0"/>
          </a:p>
          <a:p>
            <a:pPr marL="342900" indent="-342900">
              <a:lnSpc>
                <a:spcPct val="90000"/>
              </a:lnSpc>
              <a:buFont typeface="Wingdings" panose="05000000000000000000" pitchFamily="2" charset="2"/>
              <a:buChar char="q"/>
              <a:defRPr/>
            </a:pPr>
            <a:r>
              <a:rPr lang="en-US" sz="2200" b="1" dirty="0" smtClean="0"/>
              <a:t>Meet </a:t>
            </a:r>
            <a:r>
              <a:rPr lang="en-US" sz="2200" b="1" dirty="0"/>
              <a:t>with College Reps when they </a:t>
            </a:r>
            <a:r>
              <a:rPr lang="en-US" sz="2200" b="1" dirty="0" smtClean="0"/>
              <a:t>visit CHS or out in the local community</a:t>
            </a:r>
            <a:endParaRPr lang="en-US" sz="2200" b="1" dirty="0"/>
          </a:p>
          <a:p>
            <a:pPr marL="342900" indent="-342900">
              <a:lnSpc>
                <a:spcPct val="90000"/>
              </a:lnSpc>
              <a:buFont typeface="Wingdings" panose="05000000000000000000" pitchFamily="2" charset="2"/>
              <a:buChar char="q"/>
              <a:defRPr/>
            </a:pPr>
            <a:endParaRPr lang="en-US" sz="2200" b="1" dirty="0"/>
          </a:p>
          <a:p>
            <a:pPr marL="342900" indent="-342900">
              <a:lnSpc>
                <a:spcPct val="90000"/>
              </a:lnSpc>
              <a:buFont typeface="Wingdings" panose="05000000000000000000" pitchFamily="2" charset="2"/>
              <a:buChar char="q"/>
              <a:defRPr/>
            </a:pPr>
            <a:r>
              <a:rPr lang="en-US" sz="2200" b="1" dirty="0"/>
              <a:t>Attend college fairs in the area</a:t>
            </a:r>
          </a:p>
          <a:p>
            <a:pPr marL="342900" indent="-342900">
              <a:lnSpc>
                <a:spcPct val="90000"/>
              </a:lnSpc>
              <a:buFont typeface="Wingdings" panose="05000000000000000000" pitchFamily="2" charset="2"/>
              <a:buChar char="q"/>
              <a:defRPr/>
            </a:pPr>
            <a:endParaRPr lang="en-US" sz="2200" b="1" dirty="0" smtClean="0"/>
          </a:p>
          <a:p>
            <a:pPr marL="342900" indent="-342900">
              <a:lnSpc>
                <a:spcPct val="90000"/>
              </a:lnSpc>
              <a:buFont typeface="Wingdings" panose="05000000000000000000" pitchFamily="2" charset="2"/>
              <a:buChar char="q"/>
              <a:defRPr/>
            </a:pPr>
            <a:r>
              <a:rPr lang="en-US" sz="2200" b="1" dirty="0" smtClean="0"/>
              <a:t>Visit campus(</a:t>
            </a:r>
            <a:r>
              <a:rPr lang="en-US" sz="2200" b="1" dirty="0" err="1" smtClean="0"/>
              <a:t>es</a:t>
            </a:r>
            <a:r>
              <a:rPr lang="en-US" sz="2200" b="1" dirty="0" smtClean="0"/>
              <a:t>) while class is in session to get a feel of how the campus looks</a:t>
            </a:r>
            <a:endParaRPr lang="en-US" sz="2200" b="1" dirty="0"/>
          </a:p>
          <a:p>
            <a:pPr marL="342900" indent="-342900">
              <a:lnSpc>
                <a:spcPct val="90000"/>
              </a:lnSpc>
              <a:buFont typeface="Wingdings" panose="05000000000000000000" pitchFamily="2" charset="2"/>
              <a:buChar char="q"/>
              <a:defRPr/>
            </a:pPr>
            <a:endParaRPr lang="en-US" sz="2200" b="1" dirty="0"/>
          </a:p>
          <a:p>
            <a:pPr marL="342900" indent="-342900">
              <a:lnSpc>
                <a:spcPct val="90000"/>
              </a:lnSpc>
              <a:buFont typeface="Wingdings" panose="05000000000000000000" pitchFamily="2" charset="2"/>
              <a:buChar char="q"/>
              <a:defRPr/>
            </a:pPr>
            <a:r>
              <a:rPr lang="en-US" sz="2200" b="1" dirty="0"/>
              <a:t>Open houses sponsored by </a:t>
            </a:r>
            <a:r>
              <a:rPr lang="en-US" sz="2200" b="1" dirty="0" smtClean="0"/>
              <a:t>colleges—they roll out the red carpet for these events</a:t>
            </a:r>
            <a:endParaRPr lang="en-US" sz="2200" b="1" dirty="0"/>
          </a:p>
          <a:p>
            <a:pPr marL="342900" indent="-342900">
              <a:lnSpc>
                <a:spcPct val="90000"/>
              </a:lnSpc>
              <a:buFont typeface="Wingdings" panose="05000000000000000000" pitchFamily="2" charset="2"/>
              <a:buChar char="q"/>
              <a:defRPr/>
            </a:pPr>
            <a:endParaRPr lang="en-US" sz="2200" b="1" dirty="0" smtClean="0"/>
          </a:p>
          <a:p>
            <a:pPr marL="342900" indent="-342900">
              <a:lnSpc>
                <a:spcPct val="90000"/>
              </a:lnSpc>
              <a:buFont typeface="Wingdings" panose="05000000000000000000" pitchFamily="2" charset="2"/>
              <a:buChar char="q"/>
              <a:defRPr/>
            </a:pPr>
            <a:r>
              <a:rPr lang="en-US" sz="2200" b="1" dirty="0" smtClean="0"/>
              <a:t>Internet-follow the colleges on social media too</a:t>
            </a:r>
            <a:endParaRPr lang="en-US" sz="2200" b="1" u="sng" dirty="0" smtClean="0"/>
          </a:p>
          <a:p>
            <a:pPr marL="342900" indent="-342900">
              <a:lnSpc>
                <a:spcPct val="90000"/>
              </a:lnSpc>
              <a:buFont typeface="Wingdings" panose="05000000000000000000" pitchFamily="2" charset="2"/>
              <a:buChar char="q"/>
              <a:defRPr/>
            </a:pPr>
            <a:endParaRPr lang="en-US" sz="2200" b="1" dirty="0"/>
          </a:p>
          <a:p>
            <a:pPr lvl="1">
              <a:lnSpc>
                <a:spcPct val="90000"/>
              </a:lnSpc>
              <a:defRPr/>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81000"/>
            <a:ext cx="838200" cy="720090"/>
          </a:xfrm>
          <a:prstGeom prst="rect">
            <a:avLst/>
          </a:prstGeom>
        </p:spPr>
      </p:pic>
    </p:spTree>
    <p:extLst>
      <p:ext uri="{BB962C8B-B14F-4D97-AF65-F5344CB8AC3E}">
        <p14:creationId xmlns:p14="http://schemas.microsoft.com/office/powerpoint/2010/main" val="241112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arn(inVertic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arn(inVertic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barn(inVertical)">
                                      <p:cBhvr>
                                        <p:cTn id="3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524000" y="176480"/>
            <a:ext cx="5943600" cy="1323439"/>
          </a:xfrm>
          <a:prstGeom prst="rect">
            <a:avLst/>
          </a:prstGeom>
          <a:noFill/>
          <a:ln w="9525">
            <a:noFill/>
            <a:miter lim="800000"/>
            <a:headEnd/>
            <a:tailEnd/>
          </a:ln>
        </p:spPr>
        <p:txBody>
          <a:bodyPr wrap="square">
            <a:spAutoFit/>
          </a:bodyPr>
          <a:lstStyle/>
          <a:p>
            <a:pPr algn="ctr"/>
            <a:r>
              <a:rPr lang="en-US" sz="4000" b="1" dirty="0">
                <a:effectLst>
                  <a:outerShdw blurRad="38100" dist="38100" dir="2700000" algn="tl">
                    <a:srgbClr val="000000">
                      <a:alpha val="43137"/>
                    </a:srgbClr>
                  </a:outerShdw>
                </a:effectLst>
              </a:rPr>
              <a:t>Don’t </a:t>
            </a:r>
            <a:r>
              <a:rPr lang="en-US" sz="4000" b="1" dirty="0" smtClean="0">
                <a:effectLst>
                  <a:outerShdw blurRad="38100" dist="38100" dir="2700000" algn="tl">
                    <a:srgbClr val="000000">
                      <a:alpha val="43137"/>
                    </a:srgbClr>
                  </a:outerShdw>
                </a:effectLst>
              </a:rPr>
              <a:t>Put </a:t>
            </a:r>
            <a:r>
              <a:rPr lang="en-US" sz="4000" b="1" dirty="0">
                <a:effectLst>
                  <a:outerShdw blurRad="38100" dist="38100" dir="2700000" algn="tl">
                    <a:srgbClr val="000000">
                      <a:alpha val="43137"/>
                    </a:srgbClr>
                  </a:outerShdw>
                </a:effectLst>
              </a:rPr>
              <a:t>A</a:t>
            </a:r>
            <a:r>
              <a:rPr lang="en-US" sz="4000" b="1" dirty="0" smtClean="0">
                <a:effectLst>
                  <a:outerShdw blurRad="38100" dist="38100" dir="2700000" algn="tl">
                    <a:srgbClr val="000000">
                      <a:alpha val="43137"/>
                    </a:srgbClr>
                  </a:outerShdw>
                </a:effectLst>
              </a:rPr>
              <a:t>ll </a:t>
            </a:r>
            <a:r>
              <a:rPr lang="en-US" sz="4000" b="1" dirty="0">
                <a:effectLst>
                  <a:outerShdw blurRad="38100" dist="38100" dir="2700000" algn="tl">
                    <a:srgbClr val="000000">
                      <a:alpha val="43137"/>
                    </a:srgbClr>
                  </a:outerShdw>
                </a:effectLst>
              </a:rPr>
              <a:t>Y</a:t>
            </a:r>
            <a:r>
              <a:rPr lang="en-US" sz="4000" b="1" dirty="0" smtClean="0">
                <a:effectLst>
                  <a:outerShdw blurRad="38100" dist="38100" dir="2700000" algn="tl">
                    <a:srgbClr val="000000">
                      <a:alpha val="43137"/>
                    </a:srgbClr>
                  </a:outerShdw>
                </a:effectLst>
              </a:rPr>
              <a:t>our </a:t>
            </a:r>
          </a:p>
          <a:p>
            <a:pPr algn="ctr"/>
            <a:r>
              <a:rPr lang="en-US" sz="4000" b="1" dirty="0" smtClean="0">
                <a:effectLst>
                  <a:outerShdw blurRad="38100" dist="38100" dir="2700000" algn="tl">
                    <a:srgbClr val="000000">
                      <a:alpha val="43137"/>
                    </a:srgbClr>
                  </a:outerShdw>
                </a:effectLst>
              </a:rPr>
              <a:t>Eggs </a:t>
            </a:r>
            <a:r>
              <a:rPr lang="en-US" sz="4000" b="1" dirty="0">
                <a:effectLst>
                  <a:outerShdw blurRad="38100" dist="38100" dir="2700000" algn="tl">
                    <a:srgbClr val="000000">
                      <a:alpha val="43137"/>
                    </a:srgbClr>
                  </a:outerShdw>
                </a:effectLst>
              </a:rPr>
              <a:t>I</a:t>
            </a:r>
            <a:r>
              <a:rPr lang="en-US" sz="4000" b="1" dirty="0" smtClean="0">
                <a:effectLst>
                  <a:outerShdw blurRad="38100" dist="38100" dir="2700000" algn="tl">
                    <a:srgbClr val="000000">
                      <a:alpha val="43137"/>
                    </a:srgbClr>
                  </a:outerShdw>
                </a:effectLst>
              </a:rPr>
              <a:t>n </a:t>
            </a:r>
            <a:r>
              <a:rPr lang="en-US" sz="4000" b="1" dirty="0">
                <a:effectLst>
                  <a:outerShdw blurRad="38100" dist="38100" dir="2700000" algn="tl">
                    <a:srgbClr val="000000">
                      <a:alpha val="43137"/>
                    </a:srgbClr>
                  </a:outerShdw>
                </a:effectLst>
              </a:rPr>
              <a:t>O</a:t>
            </a:r>
            <a:r>
              <a:rPr lang="en-US" sz="4000" b="1" dirty="0" smtClean="0">
                <a:effectLst>
                  <a:outerShdw blurRad="38100" dist="38100" dir="2700000" algn="tl">
                    <a:srgbClr val="000000">
                      <a:alpha val="43137"/>
                    </a:srgbClr>
                  </a:outerShdw>
                </a:effectLst>
              </a:rPr>
              <a:t>ne </a:t>
            </a:r>
            <a:r>
              <a:rPr lang="en-US" sz="4000" b="1" dirty="0">
                <a:effectLst>
                  <a:outerShdw blurRad="38100" dist="38100" dir="2700000" algn="tl">
                    <a:srgbClr val="000000">
                      <a:alpha val="43137"/>
                    </a:srgbClr>
                  </a:outerShdw>
                </a:effectLst>
              </a:rPr>
              <a:t>B</a:t>
            </a:r>
            <a:r>
              <a:rPr lang="en-US" sz="4000" b="1" dirty="0" smtClean="0">
                <a:effectLst>
                  <a:outerShdw blurRad="38100" dist="38100" dir="2700000" algn="tl">
                    <a:srgbClr val="000000">
                      <a:alpha val="43137"/>
                    </a:srgbClr>
                  </a:outerShdw>
                </a:effectLst>
              </a:rPr>
              <a:t>asket</a:t>
            </a:r>
            <a:r>
              <a:rPr lang="en-US" sz="4000" b="1" dirty="0">
                <a:effectLst>
                  <a:outerShdw blurRad="38100" dist="38100" dir="2700000" algn="tl">
                    <a:srgbClr val="000000">
                      <a:alpha val="43137"/>
                    </a:srgbClr>
                  </a:outerShdw>
                </a:effectLst>
              </a:rPr>
              <a:t>!</a:t>
            </a:r>
          </a:p>
        </p:txBody>
      </p:sp>
      <p:sp>
        <p:nvSpPr>
          <p:cNvPr id="30722" name="Rectangle 2"/>
          <p:cNvSpPr>
            <a:spLocks noChangeArrowheads="1"/>
          </p:cNvSpPr>
          <p:nvPr/>
        </p:nvSpPr>
        <p:spPr bwMode="auto">
          <a:xfrm>
            <a:off x="609600" y="1676400"/>
            <a:ext cx="8110268" cy="4893647"/>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q"/>
            </a:pPr>
            <a:r>
              <a:rPr lang="en-US" sz="2400" dirty="0"/>
              <a:t>Students need to apply to more than one </a:t>
            </a:r>
            <a:r>
              <a:rPr lang="en-US" sz="2400" dirty="0" smtClean="0"/>
              <a:t>college/university. </a:t>
            </a:r>
          </a:p>
          <a:p>
            <a:pPr marL="800100" lvl="1" indent="-342900">
              <a:buFont typeface="Wingdings" panose="05000000000000000000" pitchFamily="2" charset="2"/>
              <a:buChar char="q"/>
            </a:pPr>
            <a:r>
              <a:rPr lang="en-US" sz="2400" dirty="0" smtClean="0"/>
              <a:t>Typically </a:t>
            </a:r>
            <a:r>
              <a:rPr lang="en-US" sz="2400" dirty="0"/>
              <a:t>students apply to </a:t>
            </a:r>
            <a:r>
              <a:rPr lang="en-US" sz="2400" dirty="0" smtClean="0"/>
              <a:t>3-5 colleges</a:t>
            </a:r>
          </a:p>
          <a:p>
            <a:pPr marL="800100" lvl="1" indent="-342900">
              <a:buFont typeface="Wingdings" panose="05000000000000000000" pitchFamily="2" charset="2"/>
              <a:buChar char="q"/>
            </a:pPr>
            <a:r>
              <a:rPr lang="en-US" sz="2400" dirty="0" smtClean="0"/>
              <a:t>IB/Magnet students apply to 5-10+ colleges</a:t>
            </a:r>
            <a:endParaRPr lang="en-US" sz="2400" dirty="0"/>
          </a:p>
          <a:p>
            <a:pPr marL="800100" lvl="1"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b="1" u="sng" dirty="0" smtClean="0"/>
              <a:t>Reach School(s) </a:t>
            </a:r>
            <a:r>
              <a:rPr lang="en-US" sz="2400" dirty="0"/>
              <a:t>– your core GPA and test scores are </a:t>
            </a:r>
            <a:r>
              <a:rPr lang="en-US" sz="2400" b="1" dirty="0"/>
              <a:t>BELOW</a:t>
            </a:r>
            <a:r>
              <a:rPr lang="en-US" sz="2400" dirty="0"/>
              <a:t> the college freshmen </a:t>
            </a:r>
            <a:r>
              <a:rPr lang="en-US" sz="2400" dirty="0" smtClean="0"/>
              <a:t>profile</a:t>
            </a:r>
          </a:p>
          <a:p>
            <a:pPr marL="800100" lvl="1"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b="1" u="sng" dirty="0"/>
              <a:t>Target </a:t>
            </a:r>
            <a:r>
              <a:rPr lang="en-US" sz="2400" b="1" u="sng" dirty="0" smtClean="0"/>
              <a:t>School(s)</a:t>
            </a:r>
            <a:r>
              <a:rPr lang="en-US" sz="2400" dirty="0" smtClean="0"/>
              <a:t>—your </a:t>
            </a:r>
            <a:r>
              <a:rPr lang="en-US" sz="2400" dirty="0"/>
              <a:t>core GPA and test scores </a:t>
            </a:r>
            <a:r>
              <a:rPr lang="en-US" sz="2400" b="1" dirty="0"/>
              <a:t>MATCH </a:t>
            </a:r>
            <a:r>
              <a:rPr lang="en-US" sz="2400" dirty="0"/>
              <a:t>the college </a:t>
            </a:r>
            <a:r>
              <a:rPr lang="en-US" sz="2400" dirty="0" smtClean="0"/>
              <a:t>freshmen profile. </a:t>
            </a:r>
            <a:endParaRPr lang="en-US" sz="2400" dirty="0"/>
          </a:p>
          <a:p>
            <a:pPr marL="800100" lvl="1"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b="1" u="sng" dirty="0"/>
              <a:t>Safety </a:t>
            </a:r>
            <a:r>
              <a:rPr lang="en-US" sz="2400" b="1" u="sng" dirty="0" smtClean="0"/>
              <a:t>School(s) </a:t>
            </a:r>
            <a:r>
              <a:rPr lang="en-US" sz="2400" dirty="0"/>
              <a:t>– your core GPA and test scores are </a:t>
            </a:r>
            <a:r>
              <a:rPr lang="en-US" sz="2400" b="1" dirty="0"/>
              <a:t>ABOVE</a:t>
            </a:r>
            <a:r>
              <a:rPr lang="en-US" sz="2400" dirty="0"/>
              <a:t> the college freshmen profile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838200" cy="720090"/>
          </a:xfrm>
          <a:prstGeom prst="rect">
            <a:avLst/>
          </a:prstGeom>
        </p:spPr>
      </p:pic>
    </p:spTree>
    <p:extLst>
      <p:ext uri="{BB962C8B-B14F-4D97-AF65-F5344CB8AC3E}">
        <p14:creationId xmlns:p14="http://schemas.microsoft.com/office/powerpoint/2010/main" val="5593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22">
                                            <p:txEl>
                                              <p:pRg st="4" end="4"/>
                                            </p:txEl>
                                          </p:spTgt>
                                        </p:tgtEl>
                                        <p:attrNameLst>
                                          <p:attrName>style.visibility</p:attrName>
                                        </p:attrNameLst>
                                      </p:cBhvr>
                                      <p:to>
                                        <p:strVal val="visible"/>
                                      </p:to>
                                    </p:set>
                                    <p:animEffect transition="in" filter="circle(in)">
                                      <p:cBhvr>
                                        <p:cTn id="7" dur="2000"/>
                                        <p:tgtEl>
                                          <p:spTgt spid="3072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22">
                                            <p:txEl>
                                              <p:pRg st="6" end="6"/>
                                            </p:txEl>
                                          </p:spTgt>
                                        </p:tgtEl>
                                        <p:attrNameLst>
                                          <p:attrName>style.visibility</p:attrName>
                                        </p:attrNameLst>
                                      </p:cBhvr>
                                      <p:to>
                                        <p:strVal val="visible"/>
                                      </p:to>
                                    </p:set>
                                    <p:animEffect transition="in" filter="circle(in)">
                                      <p:cBhvr>
                                        <p:cTn id="12" dur="2000"/>
                                        <p:tgtEl>
                                          <p:spTgt spid="3072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22">
                                            <p:txEl>
                                              <p:pRg st="8" end="8"/>
                                            </p:txEl>
                                          </p:spTgt>
                                        </p:tgtEl>
                                        <p:attrNameLst>
                                          <p:attrName>style.visibility</p:attrName>
                                        </p:attrNameLst>
                                      </p:cBhvr>
                                      <p:to>
                                        <p:strVal val="visible"/>
                                      </p:to>
                                    </p:set>
                                    <p:animEffect transition="in" filter="circle(in)">
                                      <p:cBhvr>
                                        <p:cTn id="17" dur="2000"/>
                                        <p:tgtEl>
                                          <p:spTgt spid="307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228600"/>
            <a:ext cx="6705600" cy="1371600"/>
          </a:xfrm>
        </p:spPr>
        <p:txBody>
          <a:bodyPr>
            <a:normAutofit fontScale="90000"/>
          </a:bodyPr>
          <a:lstStyle/>
          <a:p>
            <a:pPr eaLnBrk="1" hangingPunct="1"/>
            <a:r>
              <a:rPr lang="en-US" sz="4400" dirty="0" smtClean="0">
                <a:solidFill>
                  <a:schemeClr val="tx1"/>
                </a:solidFill>
                <a:latin typeface="+mn-lt"/>
              </a:rPr>
              <a:t>Administrator Assignments</a:t>
            </a:r>
            <a:r>
              <a:rPr lang="en-US" dirty="0" smtClean="0">
                <a:solidFill>
                  <a:schemeClr val="tx1"/>
                </a:solidFill>
                <a:latin typeface="+mn-lt"/>
              </a:rPr>
              <a:t/>
            </a:r>
            <a:br>
              <a:rPr lang="en-US" dirty="0" smtClean="0">
                <a:solidFill>
                  <a:schemeClr val="tx1"/>
                </a:solidFill>
                <a:latin typeface="+mn-lt"/>
              </a:rPr>
            </a:br>
            <a:endParaRPr lang="en-US" sz="2000" dirty="0" smtClean="0">
              <a:solidFill>
                <a:schemeClr val="tx1"/>
              </a:solidFill>
              <a:latin typeface="+mn-lt"/>
            </a:endParaRPr>
          </a:p>
        </p:txBody>
      </p:sp>
      <p:sp>
        <p:nvSpPr>
          <p:cNvPr id="16387" name="Content Placeholder 2"/>
          <p:cNvSpPr>
            <a:spLocks noGrp="1"/>
          </p:cNvSpPr>
          <p:nvPr>
            <p:ph idx="1"/>
          </p:nvPr>
        </p:nvSpPr>
        <p:spPr>
          <a:xfrm>
            <a:off x="952500" y="1069910"/>
            <a:ext cx="7543800" cy="4746812"/>
          </a:xfrm>
          <a:prstGeom prst="rect">
            <a:avLst/>
          </a:prstGeom>
        </p:spPr>
        <p:txBody>
          <a:bodyPr>
            <a:normAutofit fontScale="92500" lnSpcReduction="20000"/>
          </a:bodyPr>
          <a:lstStyle/>
          <a:p>
            <a:pPr algn="ctr" eaLnBrk="1" hangingPunct="1"/>
            <a:r>
              <a:rPr lang="fr-FR" sz="2400" dirty="0" smtClean="0"/>
              <a:t>Dr. Walker – Principal</a:t>
            </a:r>
          </a:p>
          <a:p>
            <a:pPr marL="137160" indent="0" algn="ctr" eaLnBrk="1" hangingPunct="1">
              <a:buNone/>
            </a:pPr>
            <a:endParaRPr lang="fr-FR" sz="2400" dirty="0" smtClean="0"/>
          </a:p>
          <a:p>
            <a:pPr eaLnBrk="1" hangingPunct="1"/>
            <a:r>
              <a:rPr lang="fr-FR" sz="2400" b="1" dirty="0" smtClean="0"/>
              <a:t>IB				Mr. Penick</a:t>
            </a:r>
          </a:p>
          <a:p>
            <a:pPr eaLnBrk="1" hangingPunct="1"/>
            <a:r>
              <a:rPr lang="fr-FR" sz="2400" b="1" dirty="0" smtClean="0"/>
              <a:t>A-</a:t>
            </a:r>
            <a:r>
              <a:rPr lang="fr-FR" sz="2400" b="1" dirty="0" err="1" smtClean="0"/>
              <a:t>Clonts</a:t>
            </a:r>
            <a:r>
              <a:rPr lang="fr-FR" sz="2400" b="1" dirty="0" smtClean="0"/>
              <a:t>			Mrs. Moore-Williams</a:t>
            </a:r>
          </a:p>
          <a:p>
            <a:pPr eaLnBrk="1" hangingPunct="1"/>
            <a:r>
              <a:rPr lang="fr-FR" sz="2400" b="1" dirty="0" smtClean="0"/>
              <a:t>Cody-Greene		Mr. Ford	</a:t>
            </a:r>
          </a:p>
          <a:p>
            <a:pPr eaLnBrk="1" hangingPunct="1"/>
            <a:r>
              <a:rPr lang="fr-FR" sz="2400" b="1" dirty="0" err="1" smtClean="0"/>
              <a:t>Grier</a:t>
            </a:r>
            <a:r>
              <a:rPr lang="fr-FR" sz="2400" b="1" dirty="0" smtClean="0"/>
              <a:t>-J			Mr. Autry</a:t>
            </a:r>
          </a:p>
          <a:p>
            <a:pPr eaLnBrk="1" hangingPunct="1"/>
            <a:r>
              <a:rPr lang="fr-FR" sz="2400" b="1" dirty="0" smtClean="0"/>
              <a:t>K-N			Dr. Hutson</a:t>
            </a:r>
          </a:p>
          <a:p>
            <a:pPr eaLnBrk="1" hangingPunct="1"/>
            <a:r>
              <a:rPr lang="fr-FR" sz="2400" b="1" dirty="0" smtClean="0"/>
              <a:t>O-Session			Mrs. Hayden</a:t>
            </a:r>
          </a:p>
          <a:p>
            <a:pPr eaLnBrk="1" hangingPunct="1"/>
            <a:r>
              <a:rPr lang="fr-FR" sz="2400" b="1" dirty="0" err="1" smtClean="0"/>
              <a:t>Sevy</a:t>
            </a:r>
            <a:r>
              <a:rPr lang="fr-FR" sz="2400" b="1" dirty="0" smtClean="0"/>
              <a:t>-Z			Mr. Defreezer</a:t>
            </a:r>
          </a:p>
          <a:p>
            <a:pPr eaLnBrk="1" hangingPunct="1"/>
            <a:r>
              <a:rPr lang="fr-FR" sz="2400" b="1" dirty="0" smtClean="0"/>
              <a:t>9th A-L			Mrs. </a:t>
            </a:r>
            <a:r>
              <a:rPr lang="fr-FR" sz="2400" b="1" dirty="0" err="1" smtClean="0"/>
              <a:t>Grayson</a:t>
            </a:r>
            <a:endParaRPr lang="fr-FR" sz="2400" b="1" dirty="0" smtClean="0"/>
          </a:p>
          <a:p>
            <a:pPr eaLnBrk="1" hangingPunct="1"/>
            <a:r>
              <a:rPr lang="fr-FR" sz="2400" b="1" dirty="0" smtClean="0"/>
              <a:t>9th M-Z			Mrs. Swader</a:t>
            </a:r>
          </a:p>
          <a:p>
            <a:pPr eaLnBrk="1" hangingPunct="1"/>
            <a:r>
              <a:rPr lang="fr-FR" sz="2400" b="1" dirty="0" smtClean="0"/>
              <a:t>9th As </a:t>
            </a:r>
            <a:r>
              <a:rPr lang="fr-FR" sz="2400" b="1" dirty="0" err="1" smtClean="0"/>
              <a:t>Needed</a:t>
            </a:r>
            <a:r>
              <a:rPr lang="fr-FR" sz="2400" b="1" dirty="0" smtClean="0"/>
              <a:t>		Ms. Wood</a:t>
            </a:r>
          </a:p>
          <a:p>
            <a:pPr eaLnBrk="1" hangingPunct="1"/>
            <a:r>
              <a:rPr lang="fr-FR" sz="2400" b="1" dirty="0" smtClean="0"/>
              <a:t>No Discipline		Ms. Willis</a:t>
            </a:r>
          </a:p>
          <a:p>
            <a:pPr eaLnBrk="1" hangingPunct="1"/>
            <a:endParaRPr lang="fr-FR" sz="2400" dirty="0" smtClean="0"/>
          </a:p>
          <a:p>
            <a:pPr eaLnBrk="1" hangingPunct="1">
              <a:buFont typeface="Arial" charset="0"/>
              <a:buNone/>
            </a:pPr>
            <a:endParaRPr lang="fr-FR" dirty="0" smtClean="0"/>
          </a:p>
          <a:p>
            <a:pPr marL="0" indent="0" eaLnBrk="1" hangingPunct="1">
              <a:buNone/>
            </a:pPr>
            <a:endParaRPr lang="en-US" dirty="0" smtClean="0"/>
          </a:p>
          <a:p>
            <a:pPr eaLnBrk="1" hangingPunct="1"/>
            <a:endParaRPr lang="en-US"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
            <a:ext cx="838200" cy="838200"/>
          </a:xfrm>
          <a:prstGeom prst="rect">
            <a:avLst/>
          </a:prstGeom>
        </p:spPr>
      </p:pic>
    </p:spTree>
    <p:extLst>
      <p:ext uri="{BB962C8B-B14F-4D97-AF65-F5344CB8AC3E}">
        <p14:creationId xmlns:p14="http://schemas.microsoft.com/office/powerpoint/2010/main" val="1782223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022" y="1024191"/>
            <a:ext cx="3810000" cy="5463034"/>
          </a:xfrm>
          <a:prstGeom prst="rect">
            <a:avLst/>
          </a:prstGeom>
        </p:spPr>
        <p:txBody>
          <a:bodyPr wrap="square">
            <a:spAutoFit/>
          </a:bodyPr>
          <a:lstStyle/>
          <a:p>
            <a:pPr>
              <a:defRPr/>
            </a:pPr>
            <a:r>
              <a:rPr lang="en-US" altLang="en-US" sz="2500" b="1" u="sng" dirty="0" smtClean="0">
                <a:solidFill>
                  <a:schemeClr val="tx1">
                    <a:lumMod val="75000"/>
                    <a:lumOff val="25000"/>
                  </a:schemeClr>
                </a:solidFill>
              </a:rPr>
              <a:t>General Info about Tests</a:t>
            </a:r>
          </a:p>
          <a:p>
            <a:pPr marL="285750" indent="-285750">
              <a:buFont typeface="Wingdings" panose="05000000000000000000" pitchFamily="2" charset="2"/>
              <a:buChar char="q"/>
              <a:defRPr/>
            </a:pPr>
            <a:r>
              <a:rPr lang="en-US" altLang="en-US" b="1" dirty="0" smtClean="0">
                <a:solidFill>
                  <a:schemeClr val="tx1">
                    <a:lumMod val="75000"/>
                    <a:lumOff val="25000"/>
                  </a:schemeClr>
                </a:solidFill>
              </a:rPr>
              <a:t>2-3 </a:t>
            </a:r>
            <a:r>
              <a:rPr lang="en-US" altLang="en-US" b="1" dirty="0">
                <a:solidFill>
                  <a:schemeClr val="tx1">
                    <a:lumMod val="75000"/>
                    <a:lumOff val="25000"/>
                  </a:schemeClr>
                </a:solidFill>
              </a:rPr>
              <a:t>times is </a:t>
            </a:r>
            <a:r>
              <a:rPr lang="en-US" altLang="en-US" b="1" dirty="0" smtClean="0">
                <a:solidFill>
                  <a:schemeClr val="tx1">
                    <a:lumMod val="75000"/>
                    <a:lumOff val="25000"/>
                  </a:schemeClr>
                </a:solidFill>
              </a:rPr>
              <a:t>the recommended advice on how many times you should take it.</a:t>
            </a:r>
          </a:p>
          <a:p>
            <a:pPr>
              <a:defRPr/>
            </a:pPr>
            <a:endParaRPr lang="en-US" altLang="en-US" b="1" dirty="0" smtClean="0">
              <a:solidFill>
                <a:schemeClr val="tx1">
                  <a:lumMod val="75000"/>
                  <a:lumOff val="25000"/>
                </a:schemeClr>
              </a:solidFill>
            </a:endParaRPr>
          </a:p>
          <a:p>
            <a:pPr marL="285750" indent="-285750">
              <a:buFont typeface="Wingdings" panose="05000000000000000000" pitchFamily="2" charset="2"/>
              <a:buChar char="q"/>
              <a:defRPr/>
            </a:pPr>
            <a:r>
              <a:rPr lang="en-US" altLang="en-US" b="1" dirty="0" smtClean="0">
                <a:solidFill>
                  <a:schemeClr val="tx1">
                    <a:lumMod val="75000"/>
                    <a:lumOff val="25000"/>
                  </a:schemeClr>
                </a:solidFill>
              </a:rPr>
              <a:t>Check </a:t>
            </a:r>
            <a:r>
              <a:rPr lang="en-US" altLang="en-US" b="1" dirty="0">
                <a:solidFill>
                  <a:schemeClr val="tx1">
                    <a:lumMod val="75000"/>
                    <a:lumOff val="25000"/>
                  </a:schemeClr>
                </a:solidFill>
              </a:rPr>
              <a:t>with the college for the last test date they will accept for the application deadline</a:t>
            </a:r>
          </a:p>
          <a:p>
            <a:pPr marL="285750" indent="-285750">
              <a:buFont typeface="Wingdings" panose="05000000000000000000" pitchFamily="2" charset="2"/>
              <a:buChar char="q"/>
              <a:defRPr/>
            </a:pPr>
            <a:endParaRPr lang="en-US" altLang="en-US" b="1" dirty="0">
              <a:solidFill>
                <a:schemeClr val="tx1">
                  <a:lumMod val="75000"/>
                  <a:lumOff val="25000"/>
                </a:schemeClr>
              </a:solidFill>
            </a:endParaRPr>
          </a:p>
          <a:p>
            <a:pPr marL="285750" indent="-285750">
              <a:buFont typeface="Wingdings" panose="05000000000000000000" pitchFamily="2" charset="2"/>
              <a:buChar char="q"/>
              <a:defRPr/>
            </a:pPr>
            <a:r>
              <a:rPr lang="en-US" altLang="en-US" b="1" dirty="0">
                <a:solidFill>
                  <a:schemeClr val="tx1">
                    <a:lumMod val="75000"/>
                    <a:lumOff val="25000"/>
                  </a:schemeClr>
                </a:solidFill>
              </a:rPr>
              <a:t>SAT and ACT scores must be sent directly from the testing agency.</a:t>
            </a:r>
          </a:p>
          <a:p>
            <a:pPr marL="285750" indent="-285750">
              <a:buFont typeface="Wingdings" panose="05000000000000000000" pitchFamily="2" charset="2"/>
              <a:buChar char="q"/>
              <a:defRPr/>
            </a:pPr>
            <a:endParaRPr lang="en-US" altLang="en-US" b="1" dirty="0">
              <a:solidFill>
                <a:schemeClr val="tx1">
                  <a:lumMod val="75000"/>
                  <a:lumOff val="25000"/>
                </a:schemeClr>
              </a:solidFill>
            </a:endParaRPr>
          </a:p>
          <a:p>
            <a:pPr marL="285750" indent="-285750">
              <a:buFont typeface="Wingdings" panose="05000000000000000000" pitchFamily="2" charset="2"/>
              <a:buChar char="q"/>
              <a:defRPr/>
            </a:pPr>
            <a:r>
              <a:rPr lang="en-US" altLang="en-US" b="1" dirty="0">
                <a:solidFill>
                  <a:schemeClr val="tx1">
                    <a:lumMod val="75000"/>
                    <a:lumOff val="25000"/>
                  </a:schemeClr>
                </a:solidFill>
              </a:rPr>
              <a:t>Some schools will super score your ACT score.  </a:t>
            </a:r>
            <a:r>
              <a:rPr lang="en-US" altLang="en-US" b="1" dirty="0">
                <a:solidFill>
                  <a:srgbClr val="FFFF00"/>
                </a:solidFill>
              </a:rPr>
              <a:t>(Super score- when a college takes the highest sub scores from various test dates to get a new higher super score)</a:t>
            </a:r>
          </a:p>
        </p:txBody>
      </p:sp>
      <p:sp>
        <p:nvSpPr>
          <p:cNvPr id="3" name="Rectangle 2"/>
          <p:cNvSpPr/>
          <p:nvPr/>
        </p:nvSpPr>
        <p:spPr>
          <a:xfrm>
            <a:off x="4423820" y="914400"/>
            <a:ext cx="4572000" cy="5755422"/>
          </a:xfrm>
          <a:prstGeom prst="rect">
            <a:avLst/>
          </a:prstGeom>
        </p:spPr>
        <p:txBody>
          <a:bodyPr>
            <a:spAutoFit/>
          </a:bodyPr>
          <a:lstStyle/>
          <a:p>
            <a:pPr algn="ctr"/>
            <a:r>
              <a:rPr lang="en-US" altLang="en-US" sz="3000" u="sng" dirty="0"/>
              <a:t>SAT </a:t>
            </a:r>
          </a:p>
          <a:p>
            <a:pPr algn="ctr"/>
            <a:r>
              <a:rPr lang="en-US" altLang="en-US" b="1" dirty="0" smtClean="0"/>
              <a:t>www.sat.org/register</a:t>
            </a:r>
            <a:endParaRPr lang="en-US" altLang="en-US" b="1" dirty="0"/>
          </a:p>
          <a:p>
            <a:r>
              <a:rPr lang="en-US" altLang="en-US" b="1" dirty="0"/>
              <a:t>Measures evidence-based Reading and Writing and Math.  </a:t>
            </a:r>
            <a:r>
              <a:rPr lang="en-US" altLang="en-US" b="1" u="sng" dirty="0"/>
              <a:t>The essay is OPTIONAL.</a:t>
            </a:r>
            <a:endParaRPr lang="en-US" altLang="en-US" b="1" dirty="0"/>
          </a:p>
          <a:p>
            <a:r>
              <a:rPr lang="en-US" altLang="en-US" b="1" dirty="0"/>
              <a:t>No penalty for guessing.</a:t>
            </a:r>
          </a:p>
          <a:p>
            <a:r>
              <a:rPr lang="en-US" altLang="en-US" b="1" dirty="0"/>
              <a:t>New scale ranging from 400 to 1600.</a:t>
            </a:r>
          </a:p>
          <a:p>
            <a:endParaRPr lang="en-US" altLang="en-US" u="sng" dirty="0" smtClean="0"/>
          </a:p>
          <a:p>
            <a:endParaRPr lang="en-US" altLang="en-US" u="sng" dirty="0"/>
          </a:p>
          <a:p>
            <a:pPr algn="ctr"/>
            <a:r>
              <a:rPr lang="en-US" altLang="en-US" sz="3000" u="sng" dirty="0" smtClean="0"/>
              <a:t>ACT</a:t>
            </a:r>
            <a:endParaRPr lang="en-US" altLang="en-US" sz="3000" u="sng" dirty="0"/>
          </a:p>
          <a:p>
            <a:pPr algn="ctr"/>
            <a:r>
              <a:rPr lang="en-US" altLang="en-US" b="1" dirty="0" smtClean="0"/>
              <a:t>www.actstudent.org</a:t>
            </a:r>
            <a:endParaRPr lang="en-US" altLang="en-US" b="1" dirty="0"/>
          </a:p>
          <a:p>
            <a:r>
              <a:rPr lang="en-US" altLang="en-US" b="1" dirty="0"/>
              <a:t>Measures classroom achievement (knowledge) in four broad content areas as well as the ability to reason and to apply problem-solving skills</a:t>
            </a:r>
          </a:p>
          <a:p>
            <a:r>
              <a:rPr lang="en-US" altLang="en-US" b="1" dirty="0"/>
              <a:t>- Four content areas: English, Math, Science, and Reading</a:t>
            </a:r>
          </a:p>
          <a:p>
            <a:r>
              <a:rPr lang="en-US" altLang="en-US" b="1" dirty="0"/>
              <a:t>- No guessing penalty and all multiple choice</a:t>
            </a:r>
            <a:endParaRPr lang="en-US" altLang="en-US" b="1" i="1" dirty="0">
              <a:solidFill>
                <a:srgbClr val="FF0000"/>
              </a:solidFill>
            </a:endParaRPr>
          </a:p>
        </p:txBody>
      </p:sp>
      <p:sp>
        <p:nvSpPr>
          <p:cNvPr id="4" name="Rectangle 3"/>
          <p:cNvSpPr/>
          <p:nvPr/>
        </p:nvSpPr>
        <p:spPr>
          <a:xfrm>
            <a:off x="2739705" y="366118"/>
            <a:ext cx="3368230" cy="707886"/>
          </a:xfrm>
          <a:prstGeom prst="rect">
            <a:avLst/>
          </a:prstGeom>
        </p:spPr>
        <p:txBody>
          <a:bodyPr wrap="none">
            <a:spAutoFit/>
          </a:bodyPr>
          <a:lstStyle/>
          <a:p>
            <a:pPr algn="ctr"/>
            <a:r>
              <a:rPr lang="en-US" sz="4000" dirty="0">
                <a:effectLst>
                  <a:outerShdw blurRad="38100" dist="38100" dir="2700000" algn="tl">
                    <a:srgbClr val="000000">
                      <a:alpha val="43137"/>
                    </a:srgbClr>
                  </a:outerShdw>
                </a:effectLst>
              </a:rPr>
              <a:t>SAT and </a:t>
            </a:r>
            <a:r>
              <a:rPr lang="en-US" sz="4000" dirty="0" smtClean="0">
                <a:effectLst>
                  <a:outerShdw blurRad="38100" dist="38100" dir="2700000" algn="tl">
                    <a:srgbClr val="000000">
                      <a:alpha val="43137"/>
                    </a:srgbClr>
                  </a:outerShdw>
                </a:effectLst>
              </a:rPr>
              <a:t>ACT</a:t>
            </a:r>
            <a:endParaRPr lang="en-US" sz="40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29479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87166"/>
            <a:ext cx="4572000" cy="3170099"/>
          </a:xfrm>
          <a:prstGeom prst="rect">
            <a:avLst/>
          </a:prstGeom>
        </p:spPr>
        <p:txBody>
          <a:bodyPr>
            <a:spAutoFit/>
          </a:bodyPr>
          <a:lstStyle/>
          <a:p>
            <a:pPr algn="ctr">
              <a:defRPr/>
            </a:pPr>
            <a:r>
              <a:rPr lang="en-US" altLang="en-US" sz="2500" b="1" dirty="0"/>
              <a:t>SAT</a:t>
            </a:r>
          </a:p>
          <a:p>
            <a:pPr algn="ctr">
              <a:defRPr/>
            </a:pPr>
            <a:r>
              <a:rPr lang="en-US" altLang="en-US" sz="2500" b="1" u="sng" dirty="0"/>
              <a:t>collegeboard.org</a:t>
            </a:r>
          </a:p>
          <a:p>
            <a:pPr algn="ctr">
              <a:defRPr/>
            </a:pPr>
            <a:r>
              <a:rPr lang="en-US" altLang="en-US" sz="2500" b="1" dirty="0"/>
              <a:t>October 6 (Sept. 7)</a:t>
            </a:r>
          </a:p>
          <a:p>
            <a:pPr algn="ctr">
              <a:defRPr/>
            </a:pPr>
            <a:r>
              <a:rPr lang="en-US" altLang="en-US" sz="2500" b="1" dirty="0"/>
              <a:t>November 3 (Oct. 5)</a:t>
            </a:r>
          </a:p>
          <a:p>
            <a:pPr algn="ctr">
              <a:defRPr/>
            </a:pPr>
            <a:r>
              <a:rPr lang="en-US" altLang="en-US" sz="2500" b="1" dirty="0"/>
              <a:t>December 1 (Nov. 2)</a:t>
            </a:r>
          </a:p>
          <a:p>
            <a:pPr algn="ctr">
              <a:defRPr/>
            </a:pPr>
            <a:r>
              <a:rPr lang="en-US" altLang="en-US" sz="2500" b="1" dirty="0"/>
              <a:t>March 9 (Feb. 8)</a:t>
            </a:r>
          </a:p>
          <a:p>
            <a:pPr algn="ctr">
              <a:defRPr/>
            </a:pPr>
            <a:r>
              <a:rPr lang="en-US" altLang="en-US" sz="2500" b="1" dirty="0"/>
              <a:t>May 4 (Apr. 5)</a:t>
            </a:r>
          </a:p>
          <a:p>
            <a:pPr algn="ctr">
              <a:defRPr/>
            </a:pPr>
            <a:r>
              <a:rPr lang="en-US" altLang="en-US" sz="2500" b="1" dirty="0"/>
              <a:t>June 1 (May 3)</a:t>
            </a:r>
          </a:p>
        </p:txBody>
      </p:sp>
      <p:sp>
        <p:nvSpPr>
          <p:cNvPr id="3" name="Rectangle 2"/>
          <p:cNvSpPr/>
          <p:nvPr/>
        </p:nvSpPr>
        <p:spPr>
          <a:xfrm>
            <a:off x="4114800" y="1887166"/>
            <a:ext cx="4572000" cy="3170099"/>
          </a:xfrm>
          <a:prstGeom prst="rect">
            <a:avLst/>
          </a:prstGeom>
        </p:spPr>
        <p:txBody>
          <a:bodyPr>
            <a:spAutoFit/>
          </a:bodyPr>
          <a:lstStyle/>
          <a:p>
            <a:pPr algn="ctr">
              <a:defRPr/>
            </a:pPr>
            <a:r>
              <a:rPr lang="en-US" altLang="en-US" sz="2500" b="1" dirty="0"/>
              <a:t>ACT</a:t>
            </a:r>
          </a:p>
          <a:p>
            <a:pPr algn="ctr">
              <a:defRPr/>
            </a:pPr>
            <a:r>
              <a:rPr lang="en-US" altLang="en-US" sz="2500" b="1" u="sng" dirty="0"/>
              <a:t>actstudent.org</a:t>
            </a:r>
          </a:p>
          <a:p>
            <a:pPr algn="ctr">
              <a:defRPr/>
            </a:pPr>
            <a:r>
              <a:rPr lang="en-US" altLang="en-US" sz="2500" b="1" dirty="0"/>
              <a:t>October 27 (Sept. 28)</a:t>
            </a:r>
          </a:p>
          <a:p>
            <a:pPr algn="ctr">
              <a:defRPr/>
            </a:pPr>
            <a:r>
              <a:rPr lang="en-US" altLang="en-US" sz="2500" b="1" dirty="0"/>
              <a:t>December 8 (Nov. 2)</a:t>
            </a:r>
          </a:p>
          <a:p>
            <a:pPr algn="ctr">
              <a:defRPr/>
            </a:pPr>
            <a:r>
              <a:rPr lang="en-US" altLang="en-US" sz="2500" b="1" dirty="0"/>
              <a:t>February 9 (Jan. 11)</a:t>
            </a:r>
          </a:p>
          <a:p>
            <a:pPr algn="ctr">
              <a:defRPr/>
            </a:pPr>
            <a:r>
              <a:rPr lang="en-US" altLang="en-US" sz="2500" b="1" dirty="0"/>
              <a:t>April 13 (Mar. 8)</a:t>
            </a:r>
          </a:p>
          <a:p>
            <a:pPr algn="ctr">
              <a:defRPr/>
            </a:pPr>
            <a:r>
              <a:rPr lang="en-US" altLang="en-US" sz="2500" b="1" dirty="0"/>
              <a:t>June 8 ( May 3)</a:t>
            </a:r>
          </a:p>
          <a:p>
            <a:pPr algn="ctr">
              <a:defRPr/>
            </a:pPr>
            <a:r>
              <a:rPr lang="en-US" altLang="en-US" sz="2500" b="1" dirty="0"/>
              <a:t>July 13 ( Jun. 14)</a:t>
            </a:r>
          </a:p>
        </p:txBody>
      </p:sp>
      <p:sp>
        <p:nvSpPr>
          <p:cNvPr id="4" name="Rectangle 3"/>
          <p:cNvSpPr/>
          <p:nvPr/>
        </p:nvSpPr>
        <p:spPr>
          <a:xfrm>
            <a:off x="1752600" y="160352"/>
            <a:ext cx="5513048" cy="1323439"/>
          </a:xfrm>
          <a:prstGeom prst="rect">
            <a:avLst/>
          </a:prstGeom>
        </p:spPr>
        <p:txBody>
          <a:bodyPr wrap="none">
            <a:spAutoFit/>
          </a:bodyPr>
          <a:lstStyle/>
          <a:p>
            <a:pPr algn="ctr"/>
            <a:r>
              <a:rPr lang="en-US" sz="4000" b="1" dirty="0">
                <a:effectLst>
                  <a:outerShdw blurRad="38100" dist="38100" dir="2700000" algn="tl">
                    <a:srgbClr val="000000">
                      <a:alpha val="43137"/>
                    </a:srgbClr>
                  </a:outerShdw>
                </a:effectLst>
              </a:rPr>
              <a:t>2018-2019 SAT &amp; ACT </a:t>
            </a:r>
            <a:endParaRPr lang="en-US" sz="4000" b="1" dirty="0" smtClean="0">
              <a:effectLst>
                <a:outerShdw blurRad="38100" dist="38100" dir="2700000" algn="tl">
                  <a:srgbClr val="000000">
                    <a:alpha val="43137"/>
                  </a:srgbClr>
                </a:outerShdw>
              </a:effectLst>
            </a:endParaRPr>
          </a:p>
          <a:p>
            <a:pPr algn="ctr"/>
            <a:r>
              <a:rPr lang="en-US" sz="4000" b="1" dirty="0" smtClean="0">
                <a:effectLst>
                  <a:outerShdw blurRad="38100" dist="38100" dir="2700000" algn="tl">
                    <a:srgbClr val="000000">
                      <a:alpha val="43137"/>
                    </a:srgbClr>
                  </a:outerShdw>
                </a:effectLst>
              </a:rPr>
              <a:t>Test </a:t>
            </a:r>
            <a:r>
              <a:rPr lang="en-US" sz="4000" b="1" dirty="0">
                <a:effectLst>
                  <a:outerShdw blurRad="38100" dist="38100" dir="2700000" algn="tl">
                    <a:srgbClr val="000000">
                      <a:alpha val="43137"/>
                    </a:srgbClr>
                  </a:outerShdw>
                </a:effectLst>
              </a:rPr>
              <a:t>Dates</a:t>
            </a:r>
          </a:p>
        </p:txBody>
      </p:sp>
      <p:sp>
        <p:nvSpPr>
          <p:cNvPr id="5" name="TextBox 4"/>
          <p:cNvSpPr txBox="1"/>
          <p:nvPr/>
        </p:nvSpPr>
        <p:spPr>
          <a:xfrm>
            <a:off x="381000" y="5486400"/>
            <a:ext cx="7391400" cy="923330"/>
          </a:xfrm>
          <a:prstGeom prst="rect">
            <a:avLst/>
          </a:prstGeom>
          <a:noFill/>
        </p:spPr>
        <p:txBody>
          <a:bodyPr wrap="square" rtlCol="0">
            <a:spAutoFit/>
          </a:bodyPr>
          <a:lstStyle/>
          <a:p>
            <a:pPr algn="ctr"/>
            <a:r>
              <a:rPr lang="en-US" b="1" dirty="0" smtClean="0">
                <a:solidFill>
                  <a:srgbClr val="FFFF00"/>
                </a:solidFill>
              </a:rPr>
              <a:t>You must plan ahead when registering for these tests to avoid outrageous late fees. Registration typically ends one month before exam is given (dates in parenthesis). </a:t>
            </a:r>
            <a:endParaRPr lang="en-US" b="1" dirty="0">
              <a:solidFill>
                <a:srgbClr val="FFFF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207500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066800" y="457200"/>
            <a:ext cx="7239000" cy="4800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4600" y="2286000"/>
            <a:ext cx="3962400" cy="1600438"/>
          </a:xfrm>
          <a:prstGeom prst="rect">
            <a:avLst/>
          </a:prstGeom>
          <a:noFill/>
        </p:spPr>
        <p:txBody>
          <a:bodyPr wrap="square" rtlCol="0">
            <a:spAutoFit/>
          </a:bodyPr>
          <a:lstStyle/>
          <a:p>
            <a:pPr algn="ctr"/>
            <a:r>
              <a:rPr lang="en-US" sz="4400" b="1" dirty="0" smtClean="0"/>
              <a:t>Remember…</a:t>
            </a:r>
          </a:p>
          <a:p>
            <a:pPr algn="ctr"/>
            <a:r>
              <a:rPr lang="en-US" dirty="0" smtClean="0"/>
              <a:t>Colleges/Universities require SAT/ACT scores to come directly from the testing agency!</a:t>
            </a:r>
            <a:endParaRPr lang="en-US" dirty="0"/>
          </a:p>
        </p:txBody>
      </p:sp>
      <p:sp>
        <p:nvSpPr>
          <p:cNvPr id="3" name="TextBox 2"/>
          <p:cNvSpPr txBox="1"/>
          <p:nvPr/>
        </p:nvSpPr>
        <p:spPr>
          <a:xfrm>
            <a:off x="1714500" y="5562600"/>
            <a:ext cx="5562600" cy="646331"/>
          </a:xfrm>
          <a:prstGeom prst="rect">
            <a:avLst/>
          </a:prstGeom>
          <a:noFill/>
        </p:spPr>
        <p:txBody>
          <a:bodyPr wrap="square" rtlCol="0">
            <a:spAutoFit/>
          </a:bodyPr>
          <a:lstStyle/>
          <a:p>
            <a:pPr algn="ctr"/>
            <a:r>
              <a:rPr lang="en-US" b="1" dirty="0" smtClean="0"/>
              <a:t>SAT - $13.00/additional score report requested</a:t>
            </a:r>
          </a:p>
          <a:p>
            <a:pPr algn="ctr"/>
            <a:r>
              <a:rPr lang="en-US" b="1" dirty="0" smtClean="0"/>
              <a:t>ACT - $13.00/additional score report requested</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31987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xEl>
                                              <p:pRg st="0" end="0"/>
                                            </p:txEl>
                                          </p:spTgt>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anim calcmode="lin" valueType="num">
                                      <p:cBhvr additive="base">
                                        <p:cTn id="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mn-lt"/>
              </a:rPr>
              <a:t>College Admission Terms</a:t>
            </a:r>
            <a:endParaRPr lang="en-US" sz="4000" dirty="0">
              <a:solidFill>
                <a:schemeClr val="tx1"/>
              </a:solidFill>
              <a:latin typeface="+mn-lt"/>
            </a:endParaRPr>
          </a:p>
        </p:txBody>
      </p:sp>
      <p:sp>
        <p:nvSpPr>
          <p:cNvPr id="3" name="Content Placeholder 2"/>
          <p:cNvSpPr>
            <a:spLocks noGrp="1"/>
          </p:cNvSpPr>
          <p:nvPr>
            <p:ph idx="1"/>
          </p:nvPr>
        </p:nvSpPr>
        <p:spPr>
          <a:xfrm>
            <a:off x="533400" y="1417638"/>
            <a:ext cx="8229600" cy="5211762"/>
          </a:xfrm>
        </p:spPr>
        <p:txBody>
          <a:bodyPr>
            <a:normAutofit fontScale="92500"/>
          </a:bodyPr>
          <a:lstStyle/>
          <a:p>
            <a:pPr eaLnBrk="1" hangingPunct="1">
              <a:buFont typeface="Wingdings" panose="05000000000000000000" pitchFamily="2" charset="2"/>
              <a:buChar char="q"/>
            </a:pPr>
            <a:r>
              <a:rPr lang="en-US" altLang="en-US" sz="2000" b="1" u="sng" dirty="0" smtClean="0"/>
              <a:t>Regular </a:t>
            </a:r>
            <a:r>
              <a:rPr lang="en-US" altLang="en-US" sz="2000" b="1" u="sng" dirty="0"/>
              <a:t>Admissions Deadline: </a:t>
            </a:r>
            <a:r>
              <a:rPr lang="en-US" altLang="en-US" sz="2000" b="1" dirty="0"/>
              <a:t>The regular admission deadline is specified by the college, which is typically </a:t>
            </a:r>
            <a:r>
              <a:rPr lang="en-US" altLang="en-US" sz="2000" b="1" dirty="0" smtClean="0"/>
              <a:t>between January and March</a:t>
            </a:r>
          </a:p>
          <a:p>
            <a:pPr eaLnBrk="1" hangingPunct="1">
              <a:buFont typeface="Wingdings 3" panose="05040102010807070707" pitchFamily="18" charset="2"/>
              <a:buNone/>
            </a:pPr>
            <a:r>
              <a:rPr lang="en-US" altLang="en-US" sz="2000" b="1" dirty="0" smtClean="0"/>
              <a:t>	*</a:t>
            </a:r>
            <a:r>
              <a:rPr lang="en-US" altLang="en-US" sz="2000" b="1" i="1" dirty="0" smtClean="0"/>
              <a:t>Scholarship deadlines may be before regular admission deadlines.</a:t>
            </a:r>
            <a:endParaRPr lang="en-US" altLang="en-US" sz="2000" b="1" i="1" dirty="0"/>
          </a:p>
          <a:p>
            <a:pPr eaLnBrk="1" hangingPunct="1">
              <a:buFont typeface="Wingdings 3" panose="05040102010807070707" pitchFamily="18" charset="2"/>
              <a:buNone/>
            </a:pPr>
            <a:endParaRPr lang="en-US" altLang="en-US" sz="2000" b="1" u="sng" dirty="0" smtClean="0"/>
          </a:p>
          <a:p>
            <a:r>
              <a:rPr lang="en-US" altLang="en-US" sz="2000" b="1" u="sng" dirty="0" smtClean="0"/>
              <a:t>Rolling </a:t>
            </a:r>
            <a:r>
              <a:rPr lang="en-US" altLang="en-US" sz="2000" b="1" u="sng" dirty="0"/>
              <a:t>Admissions: </a:t>
            </a:r>
            <a:r>
              <a:rPr lang="en-US" altLang="en-US" sz="2000" b="1" dirty="0"/>
              <a:t>No deadline date. Applications are processed as they are </a:t>
            </a:r>
            <a:r>
              <a:rPr lang="en-US" altLang="en-US" sz="2000" b="1" dirty="0" smtClean="0"/>
              <a:t>received</a:t>
            </a:r>
            <a:endParaRPr lang="en-US" altLang="en-US" sz="2000" b="1" dirty="0"/>
          </a:p>
          <a:p>
            <a:pPr eaLnBrk="1" hangingPunct="1">
              <a:buFont typeface="Wingdings 3" panose="05040102010807070707" pitchFamily="18" charset="2"/>
              <a:buNone/>
            </a:pPr>
            <a:endParaRPr lang="en-US" altLang="en-US" sz="2000" b="1" u="sng" dirty="0" smtClean="0"/>
          </a:p>
          <a:p>
            <a:r>
              <a:rPr lang="en-US" altLang="en-US" sz="2000" b="1" u="sng" dirty="0" smtClean="0"/>
              <a:t>Early </a:t>
            </a:r>
            <a:r>
              <a:rPr lang="en-US" altLang="en-US" sz="2000" b="1" u="sng" dirty="0"/>
              <a:t>Action: </a:t>
            </a:r>
            <a:r>
              <a:rPr lang="en-US" altLang="en-US" sz="2000" b="1" dirty="0"/>
              <a:t>Early application that is </a:t>
            </a:r>
            <a:r>
              <a:rPr lang="en-US" altLang="en-US" sz="2000" b="1" u="sng" dirty="0">
                <a:solidFill>
                  <a:srgbClr val="FFFF00"/>
                </a:solidFill>
              </a:rPr>
              <a:t>NON-BINDING</a:t>
            </a:r>
            <a:r>
              <a:rPr lang="en-US" altLang="en-US" sz="2000" b="1" dirty="0"/>
              <a:t> with a deadline, typically in </a:t>
            </a:r>
            <a:r>
              <a:rPr lang="en-US" altLang="en-US" sz="2000" b="1" dirty="0" smtClean="0"/>
              <a:t>October/November</a:t>
            </a:r>
            <a:endParaRPr lang="en-US" altLang="en-US" sz="2000" b="1" dirty="0"/>
          </a:p>
          <a:p>
            <a:pPr eaLnBrk="1" hangingPunct="1">
              <a:buFont typeface="Wingdings 3" panose="05040102010807070707" pitchFamily="18" charset="2"/>
              <a:buNone/>
            </a:pPr>
            <a:endParaRPr lang="en-US" altLang="en-US" sz="2000" b="1" u="sng" dirty="0" smtClean="0"/>
          </a:p>
          <a:p>
            <a:r>
              <a:rPr lang="en-US" altLang="en-US" sz="2000" b="1" u="sng" dirty="0" smtClean="0"/>
              <a:t>Early </a:t>
            </a:r>
            <a:r>
              <a:rPr lang="en-US" altLang="en-US" sz="2000" b="1" u="sng" dirty="0"/>
              <a:t>Decision</a:t>
            </a:r>
            <a:r>
              <a:rPr lang="en-US" altLang="en-US" sz="2000" b="1" dirty="0"/>
              <a:t>: This is a </a:t>
            </a:r>
            <a:r>
              <a:rPr lang="en-US" altLang="en-US" sz="2000" b="1" u="sng" dirty="0">
                <a:solidFill>
                  <a:srgbClr val="FFFF00"/>
                </a:solidFill>
              </a:rPr>
              <a:t>BINDING</a:t>
            </a:r>
            <a:r>
              <a:rPr lang="en-US" altLang="en-US" sz="2000" b="1" dirty="0"/>
              <a:t> agreement that should only be used when applying to the top choice school. Deadline is typically in October/November. </a:t>
            </a:r>
            <a:r>
              <a:rPr lang="en-US" altLang="en-US" sz="2000" b="1" i="1" dirty="0"/>
              <a:t>See your counselor before selecting this </a:t>
            </a:r>
            <a:r>
              <a:rPr lang="en-US" altLang="en-US" sz="2000" b="1" i="1" dirty="0" smtClean="0"/>
              <a:t>option</a:t>
            </a:r>
            <a:endParaRPr lang="en-US" altLang="en-US" sz="2000" b="1" i="1" dirty="0"/>
          </a:p>
          <a:p>
            <a:pPr algn="ctr" eaLnBrk="1" hangingPunct="1">
              <a:buFont typeface="Wingdings 3" panose="05040102010807070707" pitchFamily="18" charset="2"/>
              <a:buNone/>
            </a:pPr>
            <a:r>
              <a:rPr lang="en-US" altLang="en-US" sz="2000" b="1" dirty="0">
                <a:solidFill>
                  <a:srgbClr val="FFFF00"/>
                </a:solidFill>
              </a:rPr>
              <a:t>It is the responsibility of the student to check each college’s website for their admissions deadline</a:t>
            </a:r>
            <a:r>
              <a:rPr lang="en-US" altLang="en-US" sz="2000" b="1" dirty="0" smtClean="0">
                <a:solidFill>
                  <a:srgbClr val="FFFF00"/>
                </a:solidFill>
              </a:rPr>
              <a:t>.</a:t>
            </a:r>
          </a:p>
          <a:p>
            <a:pPr algn="ctr" eaLnBrk="1" hangingPunct="1">
              <a:buFont typeface="Wingdings 3" panose="05040102010807070707" pitchFamily="18" charset="2"/>
              <a:buNone/>
            </a:pPr>
            <a:endParaRPr lang="en-US" altLang="en-US" sz="1800" dirty="0" smtClean="0">
              <a:solidFill>
                <a:srgbClr val="FF0000"/>
              </a:solidFill>
            </a:endParaRPr>
          </a:p>
          <a:p>
            <a:pPr algn="ctr" eaLnBrk="1" hangingPunct="1">
              <a:buFont typeface="Wingdings 3" panose="05040102010807070707" pitchFamily="18" charset="2"/>
              <a:buNone/>
            </a:pPr>
            <a:endParaRPr lang="en-US" altLang="en-US" sz="1800" dirty="0">
              <a:solidFill>
                <a:srgbClr val="FF0000"/>
              </a:solidFill>
            </a:endParaRPr>
          </a:p>
          <a:p>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0327"/>
            <a:ext cx="838200" cy="720090"/>
          </a:xfrm>
          <a:prstGeom prst="rect">
            <a:avLst/>
          </a:prstGeom>
        </p:spPr>
      </p:pic>
    </p:spTree>
    <p:extLst>
      <p:ext uri="{BB962C8B-B14F-4D97-AF65-F5344CB8AC3E}">
        <p14:creationId xmlns:p14="http://schemas.microsoft.com/office/powerpoint/2010/main" val="3567798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186"/>
            <a:ext cx="8229600" cy="944562"/>
          </a:xfrm>
        </p:spPr>
        <p:txBody>
          <a:bodyPr>
            <a:normAutofit/>
          </a:bodyPr>
          <a:lstStyle/>
          <a:p>
            <a:r>
              <a:rPr lang="en-US" sz="4000" dirty="0" smtClean="0">
                <a:solidFill>
                  <a:schemeClr val="tx1"/>
                </a:solidFill>
                <a:latin typeface="+mn-lt"/>
              </a:rPr>
              <a:t>College Application Process</a:t>
            </a:r>
            <a:endParaRPr lang="en-US" sz="4000" dirty="0">
              <a:solidFill>
                <a:schemeClr val="tx1"/>
              </a:solidFill>
              <a:latin typeface="+mn-lt"/>
            </a:endParaRPr>
          </a:p>
        </p:txBody>
      </p:sp>
      <p:sp>
        <p:nvSpPr>
          <p:cNvPr id="3" name="Content Placeholder 2"/>
          <p:cNvSpPr>
            <a:spLocks noGrp="1"/>
          </p:cNvSpPr>
          <p:nvPr>
            <p:ph idx="1"/>
          </p:nvPr>
        </p:nvSpPr>
        <p:spPr>
          <a:xfrm>
            <a:off x="609600" y="1295400"/>
            <a:ext cx="8229600" cy="4876800"/>
          </a:xfrm>
        </p:spPr>
        <p:txBody>
          <a:bodyPr>
            <a:normAutofit/>
          </a:bodyPr>
          <a:lstStyle/>
          <a:p>
            <a:r>
              <a:rPr lang="en-US" sz="2500" b="1" dirty="0" smtClean="0"/>
              <a:t>Apply to colleges online</a:t>
            </a:r>
          </a:p>
          <a:p>
            <a:pPr lvl="1"/>
            <a:r>
              <a:rPr lang="en-US" sz="2500" b="1" dirty="0" smtClean="0"/>
              <a:t>GA colleges/Universities, you can use www.gafutures.org (create account w/ SSN)</a:t>
            </a:r>
          </a:p>
          <a:p>
            <a:endParaRPr lang="en-US" sz="2500" b="1" dirty="0" smtClean="0"/>
          </a:p>
          <a:p>
            <a:r>
              <a:rPr lang="en-US" sz="2500" b="1" dirty="0" smtClean="0"/>
              <a:t>Don’t wait until the last minute to apply! </a:t>
            </a:r>
          </a:p>
          <a:p>
            <a:pPr lvl="1"/>
            <a:r>
              <a:rPr lang="en-US" sz="2500" b="1" dirty="0" smtClean="0">
                <a:solidFill>
                  <a:srgbClr val="FFFF00"/>
                </a:solidFill>
              </a:rPr>
              <a:t>Pay attention to your deadlines</a:t>
            </a:r>
          </a:p>
          <a:p>
            <a:endParaRPr lang="en-US" sz="2500" b="1" dirty="0" smtClean="0"/>
          </a:p>
          <a:p>
            <a:r>
              <a:rPr lang="en-US" sz="2500" b="1" dirty="0" smtClean="0"/>
              <a:t>Professional email addresses are a MUST!  Include some form of your name and exclude nicknames, slang, etc.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3624598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238"/>
            <a:ext cx="8229600" cy="868362"/>
          </a:xfrm>
        </p:spPr>
        <p:txBody>
          <a:bodyPr>
            <a:normAutofit fontScale="90000"/>
          </a:bodyPr>
          <a:lstStyle/>
          <a:p>
            <a:r>
              <a:rPr lang="en-US" sz="4000" dirty="0" smtClean="0">
                <a:solidFill>
                  <a:schemeClr val="tx1"/>
                </a:solidFill>
                <a:latin typeface="+mn-lt"/>
              </a:rPr>
              <a:t>College Application </a:t>
            </a:r>
            <a:br>
              <a:rPr lang="en-US" sz="4000" dirty="0" smtClean="0">
                <a:solidFill>
                  <a:schemeClr val="tx1"/>
                </a:solidFill>
                <a:latin typeface="+mn-lt"/>
              </a:rPr>
            </a:br>
            <a:r>
              <a:rPr lang="en-US" sz="4000" dirty="0" smtClean="0">
                <a:solidFill>
                  <a:schemeClr val="tx1"/>
                </a:solidFill>
                <a:latin typeface="+mn-lt"/>
              </a:rPr>
              <a:t>Process, cont.</a:t>
            </a:r>
            <a:endParaRPr lang="en-US" sz="4000" dirty="0">
              <a:solidFill>
                <a:schemeClr val="tx1"/>
              </a:solidFill>
              <a:latin typeface="+mn-lt"/>
            </a:endParaRPr>
          </a:p>
        </p:txBody>
      </p:sp>
      <p:sp>
        <p:nvSpPr>
          <p:cNvPr id="3" name="Content Placeholder 2"/>
          <p:cNvSpPr>
            <a:spLocks noGrp="1"/>
          </p:cNvSpPr>
          <p:nvPr>
            <p:ph idx="1"/>
          </p:nvPr>
        </p:nvSpPr>
        <p:spPr>
          <a:xfrm>
            <a:off x="381000" y="1447800"/>
            <a:ext cx="8229600" cy="4876800"/>
          </a:xfrm>
        </p:spPr>
        <p:txBody>
          <a:bodyPr>
            <a:normAutofit/>
          </a:bodyPr>
          <a:lstStyle/>
          <a:p>
            <a:r>
              <a:rPr lang="en-US" sz="2500" b="1" dirty="0" smtClean="0"/>
              <a:t>Create a résumé (if necessary)</a:t>
            </a:r>
          </a:p>
          <a:p>
            <a:r>
              <a:rPr lang="en-US" sz="2500" b="1" dirty="0" smtClean="0"/>
              <a:t>Compose essays (if necessary)</a:t>
            </a:r>
          </a:p>
          <a:p>
            <a:r>
              <a:rPr lang="en-US" sz="2500" b="1" dirty="0" smtClean="0"/>
              <a:t>Make/Save copies of everything you send out</a:t>
            </a:r>
          </a:p>
          <a:p>
            <a:r>
              <a:rPr lang="en-US" sz="2500" b="1" dirty="0"/>
              <a:t>Transcripts </a:t>
            </a:r>
            <a:endParaRPr lang="en-US" sz="2500" b="1" dirty="0" smtClean="0"/>
          </a:p>
          <a:p>
            <a:pPr lvl="1"/>
            <a:r>
              <a:rPr lang="en-US" sz="2500" b="1" dirty="0" smtClean="0"/>
              <a:t>All transcripts are $2.00 (cash only) in the Counseling Office</a:t>
            </a:r>
          </a:p>
          <a:p>
            <a:pPr lvl="1"/>
            <a:r>
              <a:rPr lang="en-US" sz="2500" b="1" dirty="0" err="1" smtClean="0"/>
              <a:t>GAfutures</a:t>
            </a:r>
            <a:endParaRPr lang="en-US" sz="2500" b="1" dirty="0" smtClean="0"/>
          </a:p>
          <a:p>
            <a:pPr lvl="1"/>
            <a:r>
              <a:rPr lang="en-US" sz="2500" b="1" dirty="0" smtClean="0"/>
              <a:t>Career Cruising</a:t>
            </a:r>
          </a:p>
          <a:p>
            <a:pPr lvl="1"/>
            <a:r>
              <a:rPr lang="en-US" sz="2500" b="1" dirty="0" smtClean="0"/>
              <a:t>Paper copy in hand or U.S.P.S </a:t>
            </a:r>
          </a:p>
          <a:p>
            <a:endParaRPr lang="en-US" dirty="0"/>
          </a:p>
          <a:p>
            <a:endParaRPr lang="en-US" dirty="0" smtClean="0"/>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3309"/>
            <a:ext cx="838200" cy="720090"/>
          </a:xfrm>
          <a:prstGeom prst="rect">
            <a:avLst/>
          </a:prstGeom>
        </p:spPr>
      </p:pic>
    </p:spTree>
    <p:extLst>
      <p:ext uri="{BB962C8B-B14F-4D97-AF65-F5344CB8AC3E}">
        <p14:creationId xmlns:p14="http://schemas.microsoft.com/office/powerpoint/2010/main" val="4185709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82" y="-38100"/>
            <a:ext cx="8229600" cy="1143000"/>
          </a:xfrm>
        </p:spPr>
        <p:txBody>
          <a:bodyPr>
            <a:normAutofit/>
          </a:bodyPr>
          <a:lstStyle/>
          <a:p>
            <a:r>
              <a:rPr lang="en-US" dirty="0" smtClean="0">
                <a:solidFill>
                  <a:schemeClr val="tx1"/>
                </a:solidFill>
                <a:latin typeface="+mn-lt"/>
              </a:rPr>
              <a:t>Letters</a:t>
            </a:r>
            <a:r>
              <a:rPr lang="en-US" dirty="0" smtClean="0">
                <a:latin typeface="+mn-lt"/>
              </a:rPr>
              <a:t> </a:t>
            </a:r>
            <a:r>
              <a:rPr lang="en-US" dirty="0" smtClean="0">
                <a:solidFill>
                  <a:schemeClr val="tx1"/>
                </a:solidFill>
                <a:latin typeface="+mn-lt"/>
              </a:rPr>
              <a:t>of Recommendation</a:t>
            </a:r>
            <a:endParaRPr lang="en-US" dirty="0">
              <a:latin typeface="+mn-lt"/>
            </a:endParaRPr>
          </a:p>
        </p:txBody>
      </p:sp>
      <p:sp>
        <p:nvSpPr>
          <p:cNvPr id="3" name="Content Placeholder 2"/>
          <p:cNvSpPr>
            <a:spLocks noGrp="1"/>
          </p:cNvSpPr>
          <p:nvPr>
            <p:ph idx="1"/>
          </p:nvPr>
        </p:nvSpPr>
        <p:spPr>
          <a:xfrm>
            <a:off x="457200" y="994410"/>
            <a:ext cx="8229600" cy="4949190"/>
          </a:xfrm>
        </p:spPr>
        <p:txBody>
          <a:bodyPr>
            <a:normAutofit fontScale="92500" lnSpcReduction="20000"/>
          </a:bodyPr>
          <a:lstStyle/>
          <a:p>
            <a:r>
              <a:rPr lang="en-US" sz="2000" b="1" dirty="0"/>
              <a:t>Request letters at least two full weeks in advance of deadline date. </a:t>
            </a:r>
            <a:r>
              <a:rPr lang="en-US" sz="2000" b="1" dirty="0" smtClean="0"/>
              <a:t>	</a:t>
            </a:r>
          </a:p>
          <a:p>
            <a:pPr lvl="1"/>
            <a:r>
              <a:rPr lang="en-US" sz="2000" b="1" dirty="0" smtClean="0"/>
              <a:t>Some colleges may refer to this as a School Report that the Counselor must complete. </a:t>
            </a:r>
            <a:endParaRPr lang="en-US" sz="2000" b="1" dirty="0"/>
          </a:p>
          <a:p>
            <a:endParaRPr lang="en-US" sz="2000" b="1" dirty="0" smtClean="0"/>
          </a:p>
          <a:p>
            <a:r>
              <a:rPr lang="en-US" sz="2000" b="1" dirty="0" smtClean="0"/>
              <a:t>Double </a:t>
            </a:r>
            <a:r>
              <a:rPr lang="en-US" sz="2000" b="1" dirty="0"/>
              <a:t>check application instructions.  If the school does not ask for letters, then do not send them!  (Could show that you do not follow instructions)</a:t>
            </a:r>
          </a:p>
          <a:p>
            <a:endParaRPr lang="en-US" sz="2000" b="1" dirty="0" smtClean="0"/>
          </a:p>
          <a:p>
            <a:r>
              <a:rPr lang="en-US" sz="2000" b="1" dirty="0" smtClean="0"/>
              <a:t>Request letter of recommendation(s)– Follow the college’s suggested recommenders. </a:t>
            </a:r>
          </a:p>
          <a:p>
            <a:endParaRPr lang="en-US" sz="2000" b="1" dirty="0" smtClean="0"/>
          </a:p>
          <a:p>
            <a:r>
              <a:rPr lang="en-US" sz="2000" b="1" dirty="0" smtClean="0"/>
              <a:t>For counselors – fill out survey link on our website and notify counselor when it is complete </a:t>
            </a:r>
          </a:p>
          <a:p>
            <a:endParaRPr lang="en-US" sz="2000" b="1" dirty="0" smtClean="0"/>
          </a:p>
          <a:p>
            <a:r>
              <a:rPr lang="en-US" sz="2000" b="1" dirty="0" smtClean="0"/>
              <a:t>Be sure to thank the person who spent time writing your letter(s). This goes a long way </a:t>
            </a:r>
            <a:r>
              <a:rPr lang="en-US" sz="2000" b="1" dirty="0" smtClean="0">
                <a:sym typeface="Wingdings" panose="05000000000000000000" pitchFamily="2" charset="2"/>
              </a:rPr>
              <a:t>!</a:t>
            </a:r>
            <a:endParaRPr lang="en-US" sz="20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
        <p:nvSpPr>
          <p:cNvPr id="4" name="TextBox 3"/>
          <p:cNvSpPr txBox="1"/>
          <p:nvPr/>
        </p:nvSpPr>
        <p:spPr>
          <a:xfrm>
            <a:off x="304800" y="5943600"/>
            <a:ext cx="8591550" cy="646331"/>
          </a:xfrm>
          <a:prstGeom prst="rect">
            <a:avLst/>
          </a:prstGeom>
          <a:noFill/>
        </p:spPr>
        <p:txBody>
          <a:bodyPr wrap="square" rtlCol="0">
            <a:spAutoFit/>
          </a:bodyPr>
          <a:lstStyle/>
          <a:p>
            <a:r>
              <a:rPr lang="en-US" b="1" dirty="0" smtClean="0">
                <a:solidFill>
                  <a:srgbClr val="FFFF00"/>
                </a:solidFill>
              </a:rPr>
              <a:t>When students do not give ample time for the recommender to write the letter, it is possible that the letter will not be as rich as one that provided ample time.</a:t>
            </a:r>
            <a:endParaRPr lang="en-US" b="1" dirty="0">
              <a:solidFill>
                <a:srgbClr val="FFFF00"/>
              </a:solidFill>
            </a:endParaRPr>
          </a:p>
        </p:txBody>
      </p:sp>
    </p:spTree>
    <p:extLst>
      <p:ext uri="{BB962C8B-B14F-4D97-AF65-F5344CB8AC3E}">
        <p14:creationId xmlns:p14="http://schemas.microsoft.com/office/powerpoint/2010/main" val="538328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838200" y="103184"/>
            <a:ext cx="7010400" cy="1323439"/>
          </a:xfrm>
          <a:prstGeom prst="rect">
            <a:avLst/>
          </a:prstGeom>
          <a:noFill/>
          <a:ln w="9525">
            <a:noFill/>
            <a:miter lim="800000"/>
            <a:headEnd/>
            <a:tailEnd/>
          </a:ln>
        </p:spPr>
        <p:txBody>
          <a:bodyPr>
            <a:spAutoFit/>
          </a:bodyPr>
          <a:lstStyle/>
          <a:p>
            <a:pPr algn="ctr"/>
            <a:r>
              <a:rPr lang="en-US" sz="4000" b="1" dirty="0" smtClean="0">
                <a:effectLst>
                  <a:outerShdw blurRad="38100" dist="38100" dir="2700000" algn="tl">
                    <a:srgbClr val="000000">
                      <a:alpha val="43137"/>
                    </a:srgbClr>
                  </a:outerShdw>
                </a:effectLst>
              </a:rPr>
              <a:t>What is the College’s </a:t>
            </a:r>
          </a:p>
          <a:p>
            <a:pPr algn="ctr"/>
            <a:r>
              <a:rPr lang="en-US" sz="4000" b="1" dirty="0" smtClean="0">
                <a:effectLst>
                  <a:outerShdw blurRad="38100" dist="38100" dir="2700000" algn="tl">
                    <a:srgbClr val="000000">
                      <a:alpha val="43137"/>
                    </a:srgbClr>
                  </a:outerShdw>
                </a:effectLst>
              </a:rPr>
              <a:t>Admission </a:t>
            </a:r>
            <a:r>
              <a:rPr lang="en-US" sz="4000" b="1" dirty="0">
                <a:effectLst>
                  <a:outerShdw blurRad="38100" dist="38100" dir="2700000" algn="tl">
                    <a:srgbClr val="000000">
                      <a:alpha val="43137"/>
                    </a:srgbClr>
                  </a:outerShdw>
                </a:effectLst>
              </a:rPr>
              <a:t>C</a:t>
            </a:r>
            <a:r>
              <a:rPr lang="en-US" sz="4000" b="1" dirty="0" smtClean="0">
                <a:effectLst>
                  <a:outerShdw blurRad="38100" dist="38100" dir="2700000" algn="tl">
                    <a:srgbClr val="000000">
                      <a:alpha val="43137"/>
                    </a:srgbClr>
                  </a:outerShdw>
                </a:effectLst>
              </a:rPr>
              <a:t>riteria?</a:t>
            </a:r>
            <a:endParaRPr lang="en-US" sz="4000" b="1" dirty="0">
              <a:effectLst>
                <a:outerShdw blurRad="38100" dist="38100" dir="2700000" algn="tl">
                  <a:srgbClr val="000000">
                    <a:alpha val="43137"/>
                  </a:srgbClr>
                </a:outerShdw>
              </a:effectLst>
            </a:endParaRPr>
          </a:p>
        </p:txBody>
      </p:sp>
      <p:sp>
        <p:nvSpPr>
          <p:cNvPr id="34818" name="Rectangle 2"/>
          <p:cNvSpPr>
            <a:spLocks noChangeArrowheads="1"/>
          </p:cNvSpPr>
          <p:nvPr/>
        </p:nvSpPr>
        <p:spPr bwMode="auto">
          <a:xfrm>
            <a:off x="533400" y="1378737"/>
            <a:ext cx="8153400" cy="5355312"/>
          </a:xfrm>
          <a:prstGeom prst="rect">
            <a:avLst/>
          </a:prstGeom>
          <a:noFill/>
          <a:ln w="9525">
            <a:noFill/>
            <a:miter lim="800000"/>
            <a:headEnd/>
            <a:tailEnd/>
          </a:ln>
        </p:spPr>
        <p:txBody>
          <a:bodyPr>
            <a:spAutoFit/>
          </a:bodyPr>
          <a:lstStyle/>
          <a:p>
            <a:pPr marL="342900" indent="-342900">
              <a:lnSpc>
                <a:spcPct val="90000"/>
              </a:lnSpc>
              <a:buFont typeface="Wingdings" panose="05000000000000000000" pitchFamily="2" charset="2"/>
              <a:buChar char="q"/>
            </a:pPr>
            <a:r>
              <a:rPr lang="en-US" sz="2000" b="1" dirty="0"/>
              <a:t>High school academic </a:t>
            </a:r>
            <a:r>
              <a:rPr lang="en-US" sz="2000" b="1" dirty="0" smtClean="0"/>
              <a:t>record</a:t>
            </a:r>
          </a:p>
          <a:p>
            <a:pPr>
              <a:lnSpc>
                <a:spcPct val="90000"/>
              </a:lnSpc>
            </a:pPr>
            <a:endParaRPr lang="en-US" sz="2000" b="1" dirty="0" smtClean="0"/>
          </a:p>
          <a:p>
            <a:pPr marL="342900" indent="-342900">
              <a:lnSpc>
                <a:spcPct val="90000"/>
              </a:lnSpc>
              <a:buFont typeface="Wingdings" panose="05000000000000000000" pitchFamily="2" charset="2"/>
              <a:buChar char="q"/>
            </a:pPr>
            <a:r>
              <a:rPr lang="en-US" sz="2000" b="1" dirty="0" smtClean="0"/>
              <a:t>Course rigor</a:t>
            </a:r>
            <a:endParaRPr lang="en-US" sz="2000" b="1" dirty="0"/>
          </a:p>
          <a:p>
            <a:pPr marL="342900" indent="-342900">
              <a:lnSpc>
                <a:spcPct val="90000"/>
              </a:lnSpc>
              <a:buFont typeface="Wingdings" panose="05000000000000000000" pitchFamily="2" charset="2"/>
              <a:buChar char="q"/>
            </a:pPr>
            <a:endParaRPr lang="en-US" sz="2000" b="1" dirty="0" smtClean="0"/>
          </a:p>
          <a:p>
            <a:pPr marL="342900" indent="-342900">
              <a:lnSpc>
                <a:spcPct val="90000"/>
              </a:lnSpc>
              <a:buFont typeface="Wingdings" panose="05000000000000000000" pitchFamily="2" charset="2"/>
              <a:buChar char="q"/>
            </a:pPr>
            <a:r>
              <a:rPr lang="en-US" sz="2000" b="1" dirty="0" smtClean="0"/>
              <a:t>SAT/ACT/ACCUPLACER scores</a:t>
            </a:r>
          </a:p>
          <a:p>
            <a:pPr marL="342900" indent="-342900">
              <a:lnSpc>
                <a:spcPct val="90000"/>
              </a:lnSpc>
              <a:buFont typeface="Wingdings" panose="05000000000000000000" pitchFamily="2" charset="2"/>
              <a:buChar char="q"/>
            </a:pPr>
            <a:endParaRPr lang="en-US" sz="2000" b="1" dirty="0"/>
          </a:p>
          <a:p>
            <a:pPr marL="342900" indent="-342900">
              <a:lnSpc>
                <a:spcPct val="90000"/>
              </a:lnSpc>
              <a:buFont typeface="Wingdings" panose="05000000000000000000" pitchFamily="2" charset="2"/>
              <a:buChar char="q"/>
            </a:pPr>
            <a:r>
              <a:rPr lang="en-US" sz="2000" b="1" dirty="0" smtClean="0"/>
              <a:t>Essays </a:t>
            </a:r>
            <a:r>
              <a:rPr lang="en-US" sz="2000" b="1" dirty="0" smtClean="0">
                <a:solidFill>
                  <a:srgbClr val="FFFF00"/>
                </a:solidFill>
              </a:rPr>
              <a:t>**</a:t>
            </a:r>
          </a:p>
          <a:p>
            <a:pPr marL="342900" indent="-342900">
              <a:lnSpc>
                <a:spcPct val="90000"/>
              </a:lnSpc>
              <a:buFont typeface="Wingdings" panose="05000000000000000000" pitchFamily="2" charset="2"/>
              <a:buChar char="q"/>
            </a:pPr>
            <a:endParaRPr lang="en-US" sz="2000" b="1" dirty="0"/>
          </a:p>
          <a:p>
            <a:pPr marL="342900" indent="-342900">
              <a:lnSpc>
                <a:spcPct val="90000"/>
              </a:lnSpc>
              <a:buFont typeface="Wingdings" panose="05000000000000000000" pitchFamily="2" charset="2"/>
              <a:buChar char="q"/>
            </a:pPr>
            <a:r>
              <a:rPr lang="en-US" sz="2000" b="1" dirty="0" smtClean="0"/>
              <a:t>Recommendations </a:t>
            </a:r>
            <a:r>
              <a:rPr lang="en-US" sz="2000" b="1" dirty="0" smtClean="0">
                <a:solidFill>
                  <a:srgbClr val="FFFF00"/>
                </a:solidFill>
              </a:rPr>
              <a:t>**</a:t>
            </a:r>
          </a:p>
          <a:p>
            <a:pPr marL="342900" indent="-342900">
              <a:lnSpc>
                <a:spcPct val="90000"/>
              </a:lnSpc>
              <a:buFont typeface="Wingdings" panose="05000000000000000000" pitchFamily="2" charset="2"/>
              <a:buChar char="q"/>
            </a:pPr>
            <a:endParaRPr lang="en-US" sz="2000" b="1" dirty="0"/>
          </a:p>
          <a:p>
            <a:pPr marL="342900" indent="-342900">
              <a:lnSpc>
                <a:spcPct val="90000"/>
              </a:lnSpc>
              <a:buFont typeface="Wingdings" panose="05000000000000000000" pitchFamily="2" charset="2"/>
              <a:buChar char="q"/>
            </a:pPr>
            <a:r>
              <a:rPr lang="en-US" sz="2000" b="1" dirty="0"/>
              <a:t>Special </a:t>
            </a:r>
            <a:r>
              <a:rPr lang="en-US" sz="2000" b="1" dirty="0" smtClean="0"/>
              <a:t>Abilities</a:t>
            </a:r>
          </a:p>
          <a:p>
            <a:pPr marL="342900" indent="-342900">
              <a:lnSpc>
                <a:spcPct val="90000"/>
              </a:lnSpc>
              <a:buFont typeface="Wingdings" panose="05000000000000000000" pitchFamily="2" charset="2"/>
              <a:buChar char="q"/>
            </a:pPr>
            <a:endParaRPr lang="en-US" sz="2000" b="1" dirty="0"/>
          </a:p>
          <a:p>
            <a:pPr marL="342900" indent="-342900">
              <a:lnSpc>
                <a:spcPct val="90000"/>
              </a:lnSpc>
              <a:buFont typeface="Wingdings" panose="05000000000000000000" pitchFamily="2" charset="2"/>
              <a:buChar char="q"/>
            </a:pPr>
            <a:r>
              <a:rPr lang="en-US" sz="2000" b="1" dirty="0"/>
              <a:t>Service to school or </a:t>
            </a:r>
            <a:r>
              <a:rPr lang="en-US" sz="2000" b="1" dirty="0" smtClean="0"/>
              <a:t>community</a:t>
            </a:r>
          </a:p>
          <a:p>
            <a:pPr marL="342900" indent="-342900">
              <a:lnSpc>
                <a:spcPct val="90000"/>
              </a:lnSpc>
              <a:buFont typeface="Wingdings" panose="05000000000000000000" pitchFamily="2" charset="2"/>
              <a:buChar char="q"/>
            </a:pPr>
            <a:endParaRPr lang="en-US" sz="2000" b="1" dirty="0"/>
          </a:p>
          <a:p>
            <a:pPr marL="342900" indent="-342900">
              <a:lnSpc>
                <a:spcPct val="90000"/>
              </a:lnSpc>
              <a:buFont typeface="Wingdings" panose="05000000000000000000" pitchFamily="2" charset="2"/>
              <a:buChar char="q"/>
            </a:pPr>
            <a:r>
              <a:rPr lang="en-US" sz="2000" b="1" dirty="0"/>
              <a:t>Extracurricular </a:t>
            </a:r>
            <a:r>
              <a:rPr lang="en-US" sz="2000" b="1" dirty="0" smtClean="0"/>
              <a:t>activities</a:t>
            </a:r>
          </a:p>
          <a:p>
            <a:pPr marL="342900" indent="-342900">
              <a:lnSpc>
                <a:spcPct val="90000"/>
              </a:lnSpc>
              <a:buFont typeface="Wingdings" panose="05000000000000000000" pitchFamily="2" charset="2"/>
              <a:buChar char="q"/>
            </a:pPr>
            <a:endParaRPr lang="en-US" sz="2000" b="1" dirty="0"/>
          </a:p>
          <a:p>
            <a:pPr marL="342900" indent="-342900">
              <a:lnSpc>
                <a:spcPct val="90000"/>
              </a:lnSpc>
              <a:buFont typeface="Wingdings" panose="05000000000000000000" pitchFamily="2" charset="2"/>
              <a:buChar char="q"/>
            </a:pPr>
            <a:r>
              <a:rPr lang="en-US" sz="2000" b="1" dirty="0" smtClean="0"/>
              <a:t>Interview </a:t>
            </a:r>
            <a:r>
              <a:rPr lang="en-US" sz="2000" b="1" dirty="0" smtClean="0">
                <a:solidFill>
                  <a:srgbClr val="FFFF00"/>
                </a:solidFill>
              </a:rPr>
              <a:t>**</a:t>
            </a:r>
            <a:endParaRPr lang="en-US" sz="2000" b="1" dirty="0" smtClean="0"/>
          </a:p>
          <a:p>
            <a:pPr>
              <a:lnSpc>
                <a:spcPct val="90000"/>
              </a:lnSpc>
              <a:buFont typeface="Wingdings" pitchFamily="2" charset="2"/>
              <a:buChar char="v"/>
            </a:pPr>
            <a:endParaRPr lang="en-US" sz="2000" dirty="0"/>
          </a:p>
          <a:p>
            <a:pPr>
              <a:lnSpc>
                <a:spcPct val="90000"/>
              </a:lnSpc>
            </a:pPr>
            <a:r>
              <a:rPr lang="en-US" sz="2000" dirty="0" smtClean="0">
                <a:solidFill>
                  <a:srgbClr val="FFFF00"/>
                </a:solidFill>
              </a:rPr>
              <a:t>**  Not required by all colleges/universities</a:t>
            </a:r>
            <a:endParaRPr lang="en-US" sz="2000" dirty="0">
              <a:solidFill>
                <a:srgbClr val="FFFF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
        <p:nvSpPr>
          <p:cNvPr id="2" name="TextBox 1"/>
          <p:cNvSpPr txBox="1"/>
          <p:nvPr/>
        </p:nvSpPr>
        <p:spPr>
          <a:xfrm>
            <a:off x="5943600" y="1925240"/>
            <a:ext cx="2209800" cy="3693319"/>
          </a:xfrm>
          <a:prstGeom prst="rect">
            <a:avLst/>
          </a:prstGeom>
          <a:noFill/>
        </p:spPr>
        <p:txBody>
          <a:bodyPr wrap="square" rtlCol="0">
            <a:spAutoFit/>
          </a:bodyPr>
          <a:lstStyle/>
          <a:p>
            <a:r>
              <a:rPr lang="en-US" b="1" u="sng" dirty="0" smtClean="0"/>
              <a:t>Freshman Index: </a:t>
            </a:r>
            <a:r>
              <a:rPr lang="en-US" b="1" dirty="0" smtClean="0"/>
              <a:t>Designated score that is a combination of your SAT/ACT &amp; HS GPA. </a:t>
            </a:r>
          </a:p>
          <a:p>
            <a:endParaRPr lang="en-US" b="1" dirty="0"/>
          </a:p>
          <a:p>
            <a:r>
              <a:rPr lang="en-US" b="1" dirty="0" smtClean="0"/>
              <a:t>Use this score to determine where you stand as it relates to the admission standards</a:t>
            </a:r>
            <a:endParaRPr lang="en-US" b="1" dirty="0"/>
          </a:p>
        </p:txBody>
      </p:sp>
      <p:sp>
        <p:nvSpPr>
          <p:cNvPr id="3" name="Rounded Rectangular Callout 2"/>
          <p:cNvSpPr/>
          <p:nvPr/>
        </p:nvSpPr>
        <p:spPr>
          <a:xfrm>
            <a:off x="5638800" y="1752600"/>
            <a:ext cx="2819400" cy="40386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Effect transition="in" filter="fade">
                                      <p:cBhvr>
                                        <p:cTn id="9" dur="5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4818">
                                            <p:txEl>
                                              <p:pRg st="4" end="4"/>
                                            </p:txEl>
                                          </p:spTgt>
                                        </p:tgtEl>
                                        <p:attrNameLst>
                                          <p:attrName>style.visibility</p:attrName>
                                        </p:attrNameLst>
                                      </p:cBhvr>
                                      <p:to>
                                        <p:strVal val="visible"/>
                                      </p:to>
                                    </p:set>
                                    <p:anim calcmode="lin" valueType="num">
                                      <p:cBhvr>
                                        <p:cTn id="14" dur="500" fill="hold"/>
                                        <p:tgtEl>
                                          <p:spTgt spid="34818">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4818">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481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4818">
                                            <p:txEl>
                                              <p:pRg st="6" end="6"/>
                                            </p:txEl>
                                          </p:spTgt>
                                        </p:tgtEl>
                                        <p:attrNameLst>
                                          <p:attrName>style.visibility</p:attrName>
                                        </p:attrNameLst>
                                      </p:cBhvr>
                                      <p:to>
                                        <p:strVal val="visible"/>
                                      </p:to>
                                    </p:set>
                                    <p:anim calcmode="lin" valueType="num">
                                      <p:cBhvr>
                                        <p:cTn id="21" dur="500" fill="hold"/>
                                        <p:tgtEl>
                                          <p:spTgt spid="34818">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4818">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3481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4818">
                                            <p:txEl>
                                              <p:pRg st="8" end="8"/>
                                            </p:txEl>
                                          </p:spTgt>
                                        </p:tgtEl>
                                        <p:attrNameLst>
                                          <p:attrName>style.visibility</p:attrName>
                                        </p:attrNameLst>
                                      </p:cBhvr>
                                      <p:to>
                                        <p:strVal val="visible"/>
                                      </p:to>
                                    </p:set>
                                    <p:anim calcmode="lin" valueType="num">
                                      <p:cBhvr>
                                        <p:cTn id="28" dur="500" fill="hold"/>
                                        <p:tgtEl>
                                          <p:spTgt spid="34818">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34818">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3481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4818">
                                            <p:txEl>
                                              <p:pRg st="10" end="10"/>
                                            </p:txEl>
                                          </p:spTgt>
                                        </p:tgtEl>
                                        <p:attrNameLst>
                                          <p:attrName>style.visibility</p:attrName>
                                        </p:attrNameLst>
                                      </p:cBhvr>
                                      <p:to>
                                        <p:strVal val="visible"/>
                                      </p:to>
                                    </p:set>
                                    <p:anim calcmode="lin" valueType="num">
                                      <p:cBhvr>
                                        <p:cTn id="35" dur="500" fill="hold"/>
                                        <p:tgtEl>
                                          <p:spTgt spid="34818">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34818">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3481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4818">
                                            <p:txEl>
                                              <p:pRg st="12" end="12"/>
                                            </p:txEl>
                                          </p:spTgt>
                                        </p:tgtEl>
                                        <p:attrNameLst>
                                          <p:attrName>style.visibility</p:attrName>
                                        </p:attrNameLst>
                                      </p:cBhvr>
                                      <p:to>
                                        <p:strVal val="visible"/>
                                      </p:to>
                                    </p:set>
                                    <p:anim calcmode="lin" valueType="num">
                                      <p:cBhvr>
                                        <p:cTn id="42" dur="500" fill="hold"/>
                                        <p:tgtEl>
                                          <p:spTgt spid="34818">
                                            <p:txEl>
                                              <p:pRg st="12" end="12"/>
                                            </p:txEl>
                                          </p:spTgt>
                                        </p:tgtEl>
                                        <p:attrNameLst>
                                          <p:attrName>ppt_w</p:attrName>
                                        </p:attrNameLst>
                                      </p:cBhvr>
                                      <p:tavLst>
                                        <p:tav tm="0">
                                          <p:val>
                                            <p:fltVal val="0"/>
                                          </p:val>
                                        </p:tav>
                                        <p:tav tm="100000">
                                          <p:val>
                                            <p:strVal val="#ppt_w"/>
                                          </p:val>
                                        </p:tav>
                                      </p:tavLst>
                                    </p:anim>
                                    <p:anim calcmode="lin" valueType="num">
                                      <p:cBhvr>
                                        <p:cTn id="43" dur="500" fill="hold"/>
                                        <p:tgtEl>
                                          <p:spTgt spid="34818">
                                            <p:txEl>
                                              <p:pRg st="12" end="12"/>
                                            </p:txEl>
                                          </p:spTgt>
                                        </p:tgtEl>
                                        <p:attrNameLst>
                                          <p:attrName>ppt_h</p:attrName>
                                        </p:attrNameLst>
                                      </p:cBhvr>
                                      <p:tavLst>
                                        <p:tav tm="0">
                                          <p:val>
                                            <p:fltVal val="0"/>
                                          </p:val>
                                        </p:tav>
                                        <p:tav tm="100000">
                                          <p:val>
                                            <p:strVal val="#ppt_h"/>
                                          </p:val>
                                        </p:tav>
                                      </p:tavLst>
                                    </p:anim>
                                    <p:animEffect transition="in" filter="fade">
                                      <p:cBhvr>
                                        <p:cTn id="44" dur="500"/>
                                        <p:tgtEl>
                                          <p:spTgt spid="34818">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4818">
                                            <p:txEl>
                                              <p:pRg st="14" end="14"/>
                                            </p:txEl>
                                          </p:spTgt>
                                        </p:tgtEl>
                                        <p:attrNameLst>
                                          <p:attrName>style.visibility</p:attrName>
                                        </p:attrNameLst>
                                      </p:cBhvr>
                                      <p:to>
                                        <p:strVal val="visible"/>
                                      </p:to>
                                    </p:set>
                                    <p:anim calcmode="lin" valueType="num">
                                      <p:cBhvr>
                                        <p:cTn id="49" dur="500" fill="hold"/>
                                        <p:tgtEl>
                                          <p:spTgt spid="34818">
                                            <p:txEl>
                                              <p:pRg st="14" end="14"/>
                                            </p:txEl>
                                          </p:spTgt>
                                        </p:tgtEl>
                                        <p:attrNameLst>
                                          <p:attrName>ppt_w</p:attrName>
                                        </p:attrNameLst>
                                      </p:cBhvr>
                                      <p:tavLst>
                                        <p:tav tm="0">
                                          <p:val>
                                            <p:fltVal val="0"/>
                                          </p:val>
                                        </p:tav>
                                        <p:tav tm="100000">
                                          <p:val>
                                            <p:strVal val="#ppt_w"/>
                                          </p:val>
                                        </p:tav>
                                      </p:tavLst>
                                    </p:anim>
                                    <p:anim calcmode="lin" valueType="num">
                                      <p:cBhvr>
                                        <p:cTn id="50" dur="500" fill="hold"/>
                                        <p:tgtEl>
                                          <p:spTgt spid="34818">
                                            <p:txEl>
                                              <p:pRg st="14" end="14"/>
                                            </p:txEl>
                                          </p:spTgt>
                                        </p:tgtEl>
                                        <p:attrNameLst>
                                          <p:attrName>ppt_h</p:attrName>
                                        </p:attrNameLst>
                                      </p:cBhvr>
                                      <p:tavLst>
                                        <p:tav tm="0">
                                          <p:val>
                                            <p:fltVal val="0"/>
                                          </p:val>
                                        </p:tav>
                                        <p:tav tm="100000">
                                          <p:val>
                                            <p:strVal val="#ppt_h"/>
                                          </p:val>
                                        </p:tav>
                                      </p:tavLst>
                                    </p:anim>
                                    <p:animEffect transition="in" filter="fade">
                                      <p:cBhvr>
                                        <p:cTn id="51" dur="500"/>
                                        <p:tgtEl>
                                          <p:spTgt spid="34818">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4818">
                                            <p:txEl>
                                              <p:pRg st="16" end="16"/>
                                            </p:txEl>
                                          </p:spTgt>
                                        </p:tgtEl>
                                        <p:attrNameLst>
                                          <p:attrName>style.visibility</p:attrName>
                                        </p:attrNameLst>
                                      </p:cBhvr>
                                      <p:to>
                                        <p:strVal val="visible"/>
                                      </p:to>
                                    </p:set>
                                    <p:anim calcmode="lin" valueType="num">
                                      <p:cBhvr>
                                        <p:cTn id="56" dur="500" fill="hold"/>
                                        <p:tgtEl>
                                          <p:spTgt spid="34818">
                                            <p:txEl>
                                              <p:pRg st="16" end="16"/>
                                            </p:txEl>
                                          </p:spTgt>
                                        </p:tgtEl>
                                        <p:attrNameLst>
                                          <p:attrName>ppt_w</p:attrName>
                                        </p:attrNameLst>
                                      </p:cBhvr>
                                      <p:tavLst>
                                        <p:tav tm="0">
                                          <p:val>
                                            <p:fltVal val="0"/>
                                          </p:val>
                                        </p:tav>
                                        <p:tav tm="100000">
                                          <p:val>
                                            <p:strVal val="#ppt_w"/>
                                          </p:val>
                                        </p:tav>
                                      </p:tavLst>
                                    </p:anim>
                                    <p:anim calcmode="lin" valueType="num">
                                      <p:cBhvr>
                                        <p:cTn id="57" dur="500" fill="hold"/>
                                        <p:tgtEl>
                                          <p:spTgt spid="34818">
                                            <p:txEl>
                                              <p:pRg st="16" end="16"/>
                                            </p:txEl>
                                          </p:spTgt>
                                        </p:tgtEl>
                                        <p:attrNameLst>
                                          <p:attrName>ppt_h</p:attrName>
                                        </p:attrNameLst>
                                      </p:cBhvr>
                                      <p:tavLst>
                                        <p:tav tm="0">
                                          <p:val>
                                            <p:fltVal val="0"/>
                                          </p:val>
                                        </p:tav>
                                        <p:tav tm="100000">
                                          <p:val>
                                            <p:strVal val="#ppt_h"/>
                                          </p:val>
                                        </p:tav>
                                      </p:tavLst>
                                    </p:anim>
                                    <p:animEffect transition="in" filter="fade">
                                      <p:cBhvr>
                                        <p:cTn id="58" dur="500"/>
                                        <p:tgtEl>
                                          <p:spTgt spid="34818">
                                            <p:txEl>
                                              <p:pRg st="16" end="1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4818">
                                            <p:txEl>
                                              <p:pRg st="18" end="18"/>
                                            </p:txEl>
                                          </p:spTgt>
                                        </p:tgtEl>
                                        <p:attrNameLst>
                                          <p:attrName>style.visibility</p:attrName>
                                        </p:attrNameLst>
                                      </p:cBhvr>
                                      <p:to>
                                        <p:strVal val="visible"/>
                                      </p:to>
                                    </p:set>
                                    <p:anim calcmode="lin" valueType="num">
                                      <p:cBhvr>
                                        <p:cTn id="63" dur="500" fill="hold"/>
                                        <p:tgtEl>
                                          <p:spTgt spid="34818">
                                            <p:txEl>
                                              <p:pRg st="18" end="18"/>
                                            </p:txEl>
                                          </p:spTgt>
                                        </p:tgtEl>
                                        <p:attrNameLst>
                                          <p:attrName>ppt_w</p:attrName>
                                        </p:attrNameLst>
                                      </p:cBhvr>
                                      <p:tavLst>
                                        <p:tav tm="0">
                                          <p:val>
                                            <p:fltVal val="0"/>
                                          </p:val>
                                        </p:tav>
                                        <p:tav tm="100000">
                                          <p:val>
                                            <p:strVal val="#ppt_w"/>
                                          </p:val>
                                        </p:tav>
                                      </p:tavLst>
                                    </p:anim>
                                    <p:anim calcmode="lin" valueType="num">
                                      <p:cBhvr>
                                        <p:cTn id="64" dur="500" fill="hold"/>
                                        <p:tgtEl>
                                          <p:spTgt spid="34818">
                                            <p:txEl>
                                              <p:pRg st="18" end="18"/>
                                            </p:txEl>
                                          </p:spTgt>
                                        </p:tgtEl>
                                        <p:attrNameLst>
                                          <p:attrName>ppt_h</p:attrName>
                                        </p:attrNameLst>
                                      </p:cBhvr>
                                      <p:tavLst>
                                        <p:tav tm="0">
                                          <p:val>
                                            <p:fltVal val="0"/>
                                          </p:val>
                                        </p:tav>
                                        <p:tav tm="100000">
                                          <p:val>
                                            <p:strVal val="#ppt_h"/>
                                          </p:val>
                                        </p:tav>
                                      </p:tavLst>
                                    </p:anim>
                                    <p:animEffect transition="in" filter="fade">
                                      <p:cBhvr>
                                        <p:cTn id="65" dur="500"/>
                                        <p:tgtEl>
                                          <p:spTgt spid="3481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84238"/>
          </a:xfrm>
        </p:spPr>
        <p:txBody>
          <a:bodyPr>
            <a:normAutofit fontScale="90000"/>
          </a:bodyPr>
          <a:lstStyle/>
          <a:p>
            <a:r>
              <a:rPr lang="en-US" sz="4400" dirty="0" smtClean="0">
                <a:solidFill>
                  <a:schemeClr val="tx1"/>
                </a:solidFill>
                <a:latin typeface="+mn-lt"/>
              </a:rPr>
              <a:t>After Applying – </a:t>
            </a:r>
            <a:br>
              <a:rPr lang="en-US" sz="4400" dirty="0" smtClean="0">
                <a:solidFill>
                  <a:schemeClr val="tx1"/>
                </a:solidFill>
                <a:latin typeface="+mn-lt"/>
              </a:rPr>
            </a:br>
            <a:r>
              <a:rPr lang="en-US" sz="4400" dirty="0" smtClean="0">
                <a:solidFill>
                  <a:schemeClr val="tx1"/>
                </a:solidFill>
                <a:latin typeface="+mn-lt"/>
              </a:rPr>
              <a:t>What’s Next?</a:t>
            </a:r>
            <a:r>
              <a:rPr lang="en-US" sz="4000" dirty="0" smtClean="0">
                <a:solidFill>
                  <a:schemeClr val="tx1"/>
                </a:solidFill>
                <a:latin typeface="+mn-lt"/>
              </a:rPr>
              <a:t/>
            </a:r>
            <a:br>
              <a:rPr lang="en-US" sz="4000" dirty="0" smtClean="0">
                <a:solidFill>
                  <a:schemeClr val="tx1"/>
                </a:solidFill>
                <a:latin typeface="+mn-lt"/>
              </a:rPr>
            </a:br>
            <a:r>
              <a:rPr lang="en-US" sz="4400" dirty="0" smtClean="0">
                <a:solidFill>
                  <a:schemeClr val="tx1"/>
                </a:solidFill>
                <a:latin typeface="+mn-lt"/>
                <a:sym typeface="Wingdings" panose="05000000000000000000" pitchFamily="2" charset="2"/>
              </a:rPr>
              <a:t></a:t>
            </a:r>
            <a:endParaRPr lang="en-US" sz="4400" dirty="0">
              <a:solidFill>
                <a:schemeClr val="tx1"/>
              </a:solidFill>
              <a:latin typeface="+mn-lt"/>
            </a:endParaRPr>
          </a:p>
        </p:txBody>
      </p:sp>
      <p:sp>
        <p:nvSpPr>
          <p:cNvPr id="3" name="Content Placeholder 2"/>
          <p:cNvSpPr>
            <a:spLocks noGrp="1"/>
          </p:cNvSpPr>
          <p:nvPr>
            <p:ph idx="1"/>
          </p:nvPr>
        </p:nvSpPr>
        <p:spPr>
          <a:xfrm>
            <a:off x="239889" y="1322106"/>
            <a:ext cx="8686800" cy="5135562"/>
          </a:xfrm>
        </p:spPr>
        <p:txBody>
          <a:bodyPr>
            <a:noAutofit/>
          </a:bodyPr>
          <a:lstStyle/>
          <a:p>
            <a:pPr>
              <a:spcBef>
                <a:spcPts val="0"/>
              </a:spcBef>
            </a:pPr>
            <a:r>
              <a:rPr lang="en-US" sz="2000" b="1" dirty="0" smtClean="0"/>
              <a:t>Accepted (Hooray!!)</a:t>
            </a:r>
          </a:p>
          <a:p>
            <a:pPr lvl="1">
              <a:spcBef>
                <a:spcPts val="0"/>
              </a:spcBef>
            </a:pPr>
            <a:r>
              <a:rPr lang="en-US" sz="2000" b="1" dirty="0" smtClean="0"/>
              <a:t>Celebrate!</a:t>
            </a:r>
            <a:endParaRPr lang="en-US" sz="2000" b="1" dirty="0"/>
          </a:p>
          <a:p>
            <a:pPr lvl="1">
              <a:spcBef>
                <a:spcPts val="0"/>
              </a:spcBef>
            </a:pPr>
            <a:r>
              <a:rPr lang="en-US" sz="2000" b="1" dirty="0" smtClean="0"/>
              <a:t>Refer to your admission package in regards to what needs to be completed after being accepted</a:t>
            </a:r>
          </a:p>
          <a:p>
            <a:pPr lvl="2">
              <a:spcBef>
                <a:spcPts val="0"/>
              </a:spcBef>
            </a:pPr>
            <a:r>
              <a:rPr lang="en-US" sz="2000" b="1" dirty="0" smtClean="0"/>
              <a:t>Deposits (tuition/housing)</a:t>
            </a:r>
          </a:p>
          <a:p>
            <a:pPr lvl="2">
              <a:spcBef>
                <a:spcPts val="0"/>
              </a:spcBef>
            </a:pPr>
            <a:r>
              <a:rPr lang="en-US" sz="2000" b="1" dirty="0" smtClean="0"/>
              <a:t>Proof of residency</a:t>
            </a:r>
          </a:p>
          <a:p>
            <a:pPr lvl="2">
              <a:spcBef>
                <a:spcPts val="0"/>
              </a:spcBef>
            </a:pPr>
            <a:r>
              <a:rPr lang="en-US" sz="2000" b="1" dirty="0" smtClean="0"/>
              <a:t>Final transcript, etc.</a:t>
            </a:r>
          </a:p>
          <a:p>
            <a:pPr marL="137160" indent="0">
              <a:spcBef>
                <a:spcPts val="0"/>
              </a:spcBef>
              <a:buNone/>
            </a:pPr>
            <a:endParaRPr lang="en-US" sz="2000" b="1" dirty="0" smtClean="0"/>
          </a:p>
          <a:p>
            <a:pPr>
              <a:spcBef>
                <a:spcPts val="0"/>
              </a:spcBef>
            </a:pPr>
            <a:r>
              <a:rPr lang="en-US" sz="2000" b="1" dirty="0" smtClean="0"/>
              <a:t>Deferred</a:t>
            </a:r>
          </a:p>
          <a:p>
            <a:pPr lvl="1">
              <a:spcBef>
                <a:spcPts val="0"/>
              </a:spcBef>
            </a:pPr>
            <a:r>
              <a:rPr lang="en-US" sz="2000" b="1" dirty="0" smtClean="0"/>
              <a:t>Still in the game.  Send mid-year grades and additional required components!</a:t>
            </a:r>
          </a:p>
          <a:p>
            <a:pPr lvl="1">
              <a:spcBef>
                <a:spcPts val="0"/>
              </a:spcBef>
            </a:pPr>
            <a:r>
              <a:rPr lang="en-US" sz="2000" b="1" dirty="0" smtClean="0"/>
              <a:t>Evaluate back-up plan</a:t>
            </a:r>
          </a:p>
          <a:p>
            <a:pPr marL="585216" lvl="1" indent="0">
              <a:spcBef>
                <a:spcPts val="0"/>
              </a:spcBef>
              <a:buNone/>
            </a:pPr>
            <a:endParaRPr lang="en-US" sz="2000" b="1" dirty="0" smtClean="0"/>
          </a:p>
          <a:p>
            <a:pPr marL="265176" indent="0">
              <a:spcBef>
                <a:spcPts val="0"/>
              </a:spcBef>
              <a:buNone/>
            </a:pPr>
            <a:r>
              <a:rPr lang="en-US" sz="2000" b="1" dirty="0" smtClean="0">
                <a:solidFill>
                  <a:srgbClr val="FFFF00"/>
                </a:solidFill>
              </a:rPr>
              <a:t>*ALL </a:t>
            </a:r>
            <a:r>
              <a:rPr lang="en-US" sz="2000" b="1" dirty="0">
                <a:solidFill>
                  <a:srgbClr val="FFFF00"/>
                </a:solidFill>
              </a:rPr>
              <a:t>colleges/universities request that students let them know if they do not plan to attend their institution.  An email is appreciated and may allow an opportunity for a student on the deferred list.</a:t>
            </a:r>
          </a:p>
          <a:p>
            <a:pPr marL="585216" lvl="1" indent="0">
              <a:spcBef>
                <a:spcPts val="0"/>
              </a:spcBef>
              <a:buNone/>
            </a:pPr>
            <a:endParaRPr lang="en-US" sz="2500" b="1"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1294539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tx1"/>
                </a:solidFill>
              </a:rPr>
              <a:t>After Applying – </a:t>
            </a:r>
            <a:r>
              <a:rPr lang="en-US" sz="4400" dirty="0" smtClean="0">
                <a:solidFill>
                  <a:schemeClr val="tx1"/>
                </a:solidFill>
              </a:rPr>
              <a:t/>
            </a:r>
            <a:br>
              <a:rPr lang="en-US" sz="4400" dirty="0" smtClean="0">
                <a:solidFill>
                  <a:schemeClr val="tx1"/>
                </a:solidFill>
              </a:rPr>
            </a:br>
            <a:r>
              <a:rPr lang="en-US" sz="4400" dirty="0" smtClean="0">
                <a:solidFill>
                  <a:schemeClr val="tx1"/>
                </a:solidFill>
              </a:rPr>
              <a:t>What’s </a:t>
            </a:r>
            <a:r>
              <a:rPr lang="en-US" sz="4400" dirty="0">
                <a:solidFill>
                  <a:schemeClr val="tx1"/>
                </a:solidFill>
              </a:rPr>
              <a:t>Next</a:t>
            </a:r>
            <a:r>
              <a:rPr lang="en-US" sz="4400" dirty="0" smtClean="0">
                <a:solidFill>
                  <a:schemeClr val="tx1"/>
                </a:solidFill>
              </a:rPr>
              <a:t>? (cont.)</a:t>
            </a:r>
            <a:endParaRPr lang="en-US" dirty="0"/>
          </a:p>
        </p:txBody>
      </p:sp>
      <p:sp>
        <p:nvSpPr>
          <p:cNvPr id="3" name="Content Placeholder 2"/>
          <p:cNvSpPr>
            <a:spLocks noGrp="1"/>
          </p:cNvSpPr>
          <p:nvPr>
            <p:ph idx="1"/>
          </p:nvPr>
        </p:nvSpPr>
        <p:spPr>
          <a:xfrm>
            <a:off x="457200" y="1524000"/>
            <a:ext cx="8229600" cy="5105400"/>
          </a:xfrm>
        </p:spPr>
        <p:txBody>
          <a:bodyPr>
            <a:normAutofit fontScale="92500" lnSpcReduction="10000"/>
          </a:bodyPr>
          <a:lstStyle/>
          <a:p>
            <a:pPr>
              <a:spcBef>
                <a:spcPts val="0"/>
              </a:spcBef>
            </a:pPr>
            <a:r>
              <a:rPr lang="en-US" sz="2200" b="1" dirty="0"/>
              <a:t>Denied </a:t>
            </a:r>
          </a:p>
          <a:p>
            <a:pPr lvl="1">
              <a:spcBef>
                <a:spcPts val="0"/>
              </a:spcBef>
            </a:pPr>
            <a:r>
              <a:rPr lang="en-US" sz="2200" b="1" dirty="0" smtClean="0"/>
              <a:t>Reasons</a:t>
            </a:r>
          </a:p>
          <a:p>
            <a:pPr lvl="2">
              <a:spcBef>
                <a:spcPts val="0"/>
              </a:spcBef>
            </a:pPr>
            <a:r>
              <a:rPr lang="en-US" b="1" dirty="0" smtClean="0"/>
              <a:t>Poor </a:t>
            </a:r>
            <a:r>
              <a:rPr lang="en-US" b="1" dirty="0"/>
              <a:t>academic </a:t>
            </a:r>
            <a:r>
              <a:rPr lang="en-US" b="1" dirty="0" smtClean="0"/>
              <a:t>performance and/or low test scores</a:t>
            </a:r>
          </a:p>
          <a:p>
            <a:pPr lvl="2">
              <a:spcBef>
                <a:spcPts val="0"/>
              </a:spcBef>
            </a:pPr>
            <a:r>
              <a:rPr lang="en-US" b="1" dirty="0" smtClean="0"/>
              <a:t>Dual </a:t>
            </a:r>
            <a:r>
              <a:rPr lang="en-US" b="1" dirty="0"/>
              <a:t>Enrollment GPA below </a:t>
            </a:r>
            <a:r>
              <a:rPr lang="en-US" b="1" dirty="0" smtClean="0"/>
              <a:t>2.0, if applicable</a:t>
            </a:r>
          </a:p>
          <a:p>
            <a:pPr lvl="2">
              <a:spcBef>
                <a:spcPts val="0"/>
              </a:spcBef>
            </a:pPr>
            <a:r>
              <a:rPr lang="en-US" b="1" dirty="0" smtClean="0"/>
              <a:t>Dropped </a:t>
            </a:r>
            <a:r>
              <a:rPr lang="en-US" b="1" dirty="0"/>
              <a:t>classes </a:t>
            </a:r>
            <a:r>
              <a:rPr lang="en-US" b="1" dirty="0" smtClean="0"/>
              <a:t>for Spring Semester that you </a:t>
            </a:r>
            <a:r>
              <a:rPr lang="en-US" b="1" dirty="0"/>
              <a:t>said you were </a:t>
            </a:r>
            <a:r>
              <a:rPr lang="en-US" b="1" dirty="0" smtClean="0"/>
              <a:t>going to take </a:t>
            </a:r>
            <a:r>
              <a:rPr lang="en-US" b="1" dirty="0"/>
              <a:t>when you </a:t>
            </a:r>
            <a:r>
              <a:rPr lang="en-US" b="1" dirty="0" smtClean="0"/>
              <a:t>applied</a:t>
            </a:r>
          </a:p>
          <a:p>
            <a:pPr lvl="2">
              <a:spcBef>
                <a:spcPts val="0"/>
              </a:spcBef>
            </a:pPr>
            <a:r>
              <a:rPr lang="en-US" b="1" dirty="0" smtClean="0"/>
              <a:t>Not </a:t>
            </a:r>
            <a:r>
              <a:rPr lang="en-US" b="1" dirty="0"/>
              <a:t>checking email (please check regularly to receive updated information from the admissions </a:t>
            </a:r>
            <a:r>
              <a:rPr lang="en-US" b="1" dirty="0" smtClean="0"/>
              <a:t>office). This </a:t>
            </a:r>
            <a:r>
              <a:rPr lang="en-US" b="1" dirty="0"/>
              <a:t>is their method of </a:t>
            </a:r>
            <a:r>
              <a:rPr lang="en-US" b="1" dirty="0" smtClean="0"/>
              <a:t>communicating with you. </a:t>
            </a:r>
            <a:endParaRPr lang="en-US" b="1" dirty="0"/>
          </a:p>
          <a:p>
            <a:pPr marL="982980" lvl="1" indent="-342900">
              <a:spcBef>
                <a:spcPts val="0"/>
              </a:spcBef>
            </a:pPr>
            <a:endParaRPr lang="en-US" sz="2200" b="1" dirty="0" smtClean="0"/>
          </a:p>
          <a:p>
            <a:pPr marL="982980" lvl="1" indent="-342900">
              <a:spcBef>
                <a:spcPts val="0"/>
              </a:spcBef>
            </a:pPr>
            <a:r>
              <a:rPr lang="en-US" sz="2200" b="1" dirty="0" smtClean="0"/>
              <a:t>Are </a:t>
            </a:r>
            <a:r>
              <a:rPr lang="en-US" sz="2200" b="1" dirty="0"/>
              <a:t>you eligible for your safety schools?</a:t>
            </a:r>
          </a:p>
          <a:p>
            <a:pPr marL="1248156" lvl="2" indent="-342900">
              <a:spcBef>
                <a:spcPts val="0"/>
              </a:spcBef>
            </a:pPr>
            <a:r>
              <a:rPr lang="en-US" b="1" dirty="0"/>
              <a:t>Local Technical Colleges do not have a </a:t>
            </a:r>
            <a:r>
              <a:rPr lang="en-US" b="1" dirty="0" smtClean="0"/>
              <a:t>minimum GPA requirement</a:t>
            </a:r>
            <a:endParaRPr lang="en-US" b="1" dirty="0"/>
          </a:p>
          <a:p>
            <a:pPr marL="1248156" lvl="2" indent="-342900">
              <a:spcBef>
                <a:spcPts val="0"/>
              </a:spcBef>
            </a:pPr>
            <a:r>
              <a:rPr lang="en-US" b="1" dirty="0"/>
              <a:t>If you plan to transfer to a university, they do not factor in your HS GPA but rather how you performed in </a:t>
            </a:r>
            <a:r>
              <a:rPr lang="en-US" b="1" dirty="0" smtClean="0"/>
              <a:t>college</a:t>
            </a:r>
          </a:p>
          <a:p>
            <a:pPr marL="982980" lvl="1" indent="-342900">
              <a:spcBef>
                <a:spcPts val="0"/>
              </a:spcBef>
            </a:pPr>
            <a:endParaRPr lang="en-US" b="1" dirty="0" smtClean="0"/>
          </a:p>
          <a:p>
            <a:pPr marL="982980" lvl="1" indent="-342900">
              <a:spcBef>
                <a:spcPts val="0"/>
              </a:spcBef>
            </a:pPr>
            <a:r>
              <a:rPr lang="en-US" b="1" dirty="0" smtClean="0"/>
              <a:t>Go </a:t>
            </a:r>
            <a:r>
              <a:rPr lang="en-US" b="1" dirty="0"/>
              <a:t>back to the drawing </a:t>
            </a:r>
            <a:r>
              <a:rPr lang="en-US" b="1" dirty="0" smtClean="0"/>
              <a:t>board</a:t>
            </a:r>
          </a:p>
          <a:p>
            <a:pPr marL="1248156" lvl="2" indent="-342900">
              <a:spcBef>
                <a:spcPts val="0"/>
              </a:spcBef>
            </a:pPr>
            <a:r>
              <a:rPr lang="en-US" b="1" dirty="0" smtClean="0"/>
              <a:t>Did </a:t>
            </a:r>
            <a:r>
              <a:rPr lang="en-US" b="1" dirty="0"/>
              <a:t>you have unrealistic goals</a:t>
            </a:r>
            <a:r>
              <a:rPr lang="en-US" b="1" dirty="0" smtClean="0"/>
              <a:t>?</a:t>
            </a:r>
            <a:endParaRPr lang="en-US" b="1" dirty="0"/>
          </a:p>
          <a:p>
            <a:pPr>
              <a:buFontTx/>
              <a:buChar char="-"/>
            </a:pPr>
            <a:endParaRPr lang="en-US" sz="2200" b="1" dirty="0"/>
          </a:p>
          <a:p>
            <a:pPr>
              <a:buFontTx/>
              <a:buChar char="-"/>
            </a:pPr>
            <a:endParaRPr lang="en-US" sz="1800" b="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68276"/>
            <a:ext cx="838200" cy="720090"/>
          </a:xfrm>
          <a:prstGeom prst="rect">
            <a:avLst/>
          </a:prstGeom>
        </p:spPr>
      </p:pic>
    </p:spTree>
    <p:extLst>
      <p:ext uri="{BB962C8B-B14F-4D97-AF65-F5344CB8AC3E}">
        <p14:creationId xmlns:p14="http://schemas.microsoft.com/office/powerpoint/2010/main" val="2808155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05242" y="190315"/>
            <a:ext cx="6705600" cy="1181285"/>
          </a:xfrm>
        </p:spPr>
        <p:txBody>
          <a:bodyPr>
            <a:normAutofit fontScale="90000"/>
          </a:bodyPr>
          <a:lstStyle/>
          <a:p>
            <a:pPr eaLnBrk="1" hangingPunct="1"/>
            <a:r>
              <a:rPr lang="en-US" sz="4400" dirty="0" smtClean="0">
                <a:solidFill>
                  <a:schemeClr val="tx1"/>
                </a:solidFill>
                <a:latin typeface="+mn-lt"/>
              </a:rPr>
              <a:t>Professional Counselor Assignments</a:t>
            </a:r>
            <a:r>
              <a:rPr lang="en-US" dirty="0" smtClean="0">
                <a:solidFill>
                  <a:schemeClr val="tx1"/>
                </a:solidFill>
                <a:latin typeface="+mn-lt"/>
              </a:rPr>
              <a:t/>
            </a:r>
            <a:br>
              <a:rPr lang="en-US" dirty="0" smtClean="0">
                <a:solidFill>
                  <a:schemeClr val="tx1"/>
                </a:solidFill>
                <a:latin typeface="+mn-lt"/>
              </a:rPr>
            </a:br>
            <a:endParaRPr lang="en-US" sz="2000" dirty="0" smtClean="0">
              <a:solidFill>
                <a:schemeClr val="tx1"/>
              </a:solidFill>
              <a:latin typeface="+mn-lt"/>
            </a:endParaRPr>
          </a:p>
        </p:txBody>
      </p:sp>
      <p:sp>
        <p:nvSpPr>
          <p:cNvPr id="16387" name="Content Placeholder 2"/>
          <p:cNvSpPr>
            <a:spLocks noGrp="1"/>
          </p:cNvSpPr>
          <p:nvPr>
            <p:ph idx="1"/>
          </p:nvPr>
        </p:nvSpPr>
        <p:spPr>
          <a:xfrm>
            <a:off x="911451" y="1371600"/>
            <a:ext cx="7625898" cy="3733800"/>
          </a:xfrm>
          <a:prstGeom prst="rect">
            <a:avLst/>
          </a:prstGeom>
        </p:spPr>
        <p:txBody>
          <a:bodyPr>
            <a:normAutofit fontScale="92500" lnSpcReduction="10000"/>
          </a:bodyPr>
          <a:lstStyle/>
          <a:p>
            <a:r>
              <a:rPr lang="en-US" sz="2400" b="1" dirty="0" smtClean="0"/>
              <a:t>A-Bo: Mrs</a:t>
            </a:r>
            <a:r>
              <a:rPr lang="en-US" sz="2400" b="1" dirty="0"/>
              <a:t>. Burke-Collins</a:t>
            </a:r>
          </a:p>
          <a:p>
            <a:r>
              <a:rPr lang="en-US" sz="2400" b="1" dirty="0" smtClean="0"/>
              <a:t>Br-F: Mrs</a:t>
            </a:r>
            <a:r>
              <a:rPr lang="en-US" sz="2400" b="1" dirty="0"/>
              <a:t>. Ellison-Brown</a:t>
            </a:r>
          </a:p>
          <a:p>
            <a:r>
              <a:rPr lang="en-US" sz="2400" b="1" dirty="0" smtClean="0"/>
              <a:t>G-K: Dr</a:t>
            </a:r>
            <a:r>
              <a:rPr lang="en-US" sz="2400" b="1" dirty="0"/>
              <a:t>. Amand</a:t>
            </a:r>
          </a:p>
          <a:p>
            <a:r>
              <a:rPr lang="en-US" sz="2400" b="1" dirty="0" smtClean="0"/>
              <a:t>L-Pa: Mrs</a:t>
            </a:r>
            <a:r>
              <a:rPr lang="en-US" sz="2400" b="1" dirty="0"/>
              <a:t>. Wright</a:t>
            </a:r>
          </a:p>
          <a:p>
            <a:r>
              <a:rPr lang="en-US" sz="2400" b="1" dirty="0" err="1" smtClean="0"/>
              <a:t>Pe</a:t>
            </a:r>
            <a:r>
              <a:rPr lang="en-US" sz="2400" b="1" dirty="0" smtClean="0"/>
              <a:t>-Sam/ESOL/AVID: Mrs</a:t>
            </a:r>
            <a:r>
              <a:rPr lang="en-US" sz="2400" b="1" dirty="0"/>
              <a:t>. Schloemer-Bryant</a:t>
            </a:r>
          </a:p>
          <a:p>
            <a:r>
              <a:rPr lang="en-US" sz="2400" b="1" dirty="0" smtClean="0"/>
              <a:t>San-Z: Mrs</a:t>
            </a:r>
            <a:r>
              <a:rPr lang="en-US" sz="2400" b="1" dirty="0"/>
              <a:t>. Jackson</a:t>
            </a:r>
          </a:p>
          <a:p>
            <a:r>
              <a:rPr lang="en-US" sz="2400" b="1" dirty="0"/>
              <a:t>Registrar/Dual </a:t>
            </a:r>
            <a:r>
              <a:rPr lang="en-US" sz="2400" b="1" dirty="0" smtClean="0"/>
              <a:t>Enrollment: Mrs</a:t>
            </a:r>
            <a:r>
              <a:rPr lang="en-US" sz="2400" b="1" dirty="0"/>
              <a:t>. Loftin		</a:t>
            </a:r>
          </a:p>
          <a:p>
            <a:r>
              <a:rPr lang="en-US" sz="2400" b="1" dirty="0"/>
              <a:t>Counseling </a:t>
            </a:r>
            <a:r>
              <a:rPr lang="en-US" sz="2400" b="1" dirty="0" smtClean="0"/>
              <a:t>Intern: Mrs</a:t>
            </a:r>
            <a:r>
              <a:rPr lang="en-US" sz="2400" b="1" dirty="0"/>
              <a:t>. Beasley</a:t>
            </a:r>
          </a:p>
          <a:p>
            <a:r>
              <a:rPr lang="en-US" sz="2400" b="1" dirty="0"/>
              <a:t>Transcript </a:t>
            </a:r>
            <a:r>
              <a:rPr lang="en-US" sz="2400" b="1" dirty="0" smtClean="0"/>
              <a:t>Requests: Mrs</a:t>
            </a:r>
            <a:r>
              <a:rPr lang="en-US" sz="2400" b="1" dirty="0"/>
              <a:t>. Askew/Mrs. Perez</a:t>
            </a:r>
          </a:p>
          <a:p>
            <a:r>
              <a:rPr lang="en-US" sz="2400" b="1" dirty="0"/>
              <a:t>Records/Address </a:t>
            </a:r>
            <a:r>
              <a:rPr lang="en-US" sz="2400" b="1" dirty="0" smtClean="0"/>
              <a:t>Change: Mrs</a:t>
            </a:r>
            <a:r>
              <a:rPr lang="en-US" sz="2400" b="1" dirty="0"/>
              <a:t>. Askew</a:t>
            </a:r>
          </a:p>
          <a:p>
            <a:pPr marL="137160" indent="0" eaLnBrk="1" hangingPunct="1">
              <a:buNone/>
            </a:pPr>
            <a:endParaRPr lang="fr-FR" sz="2400" dirty="0" smtClean="0"/>
          </a:p>
          <a:p>
            <a:pPr eaLnBrk="1" hangingPunct="1">
              <a:buFont typeface="Arial" charset="0"/>
              <a:buNone/>
            </a:pPr>
            <a:endParaRPr lang="fr-FR" dirty="0" smtClean="0"/>
          </a:p>
          <a:p>
            <a:pPr marL="0" indent="0" eaLnBrk="1" hangingPunct="1">
              <a:buNone/>
            </a:pPr>
            <a:endParaRPr lang="en-US" dirty="0" smtClean="0"/>
          </a:p>
          <a:p>
            <a:pPr eaLnBrk="1" hangingPunct="1"/>
            <a:endParaRPr lang="en-US" dirty="0" smtClean="0"/>
          </a:p>
        </p:txBody>
      </p:sp>
      <p:sp>
        <p:nvSpPr>
          <p:cNvPr id="2" name="TextBox 1"/>
          <p:cNvSpPr txBox="1"/>
          <p:nvPr/>
        </p:nvSpPr>
        <p:spPr>
          <a:xfrm>
            <a:off x="533400" y="5105400"/>
            <a:ext cx="8114200" cy="1646605"/>
          </a:xfrm>
          <a:prstGeom prst="rect">
            <a:avLst/>
          </a:prstGeom>
          <a:noFill/>
        </p:spPr>
        <p:txBody>
          <a:bodyPr wrap="square" rtlCol="0">
            <a:spAutoFit/>
          </a:bodyPr>
          <a:lstStyle/>
          <a:p>
            <a:pPr>
              <a:defRPr/>
            </a:pPr>
            <a:r>
              <a:rPr lang="en-US" sz="2000" b="1" dirty="0">
                <a:solidFill>
                  <a:srgbClr val="FFFF00"/>
                </a:solidFill>
                <a:latin typeface="Maiandra GD" pitchFamily="34" charset="0"/>
              </a:rPr>
              <a:t>Follow </a:t>
            </a:r>
            <a:r>
              <a:rPr lang="en-US" sz="2000" b="1" dirty="0" smtClean="0">
                <a:solidFill>
                  <a:srgbClr val="FFFF00"/>
                </a:solidFill>
                <a:latin typeface="Maiandra GD" pitchFamily="34" charset="0"/>
              </a:rPr>
              <a:t>us!</a:t>
            </a:r>
            <a:endParaRPr lang="en-US" sz="2000" b="1" dirty="0">
              <a:solidFill>
                <a:srgbClr val="FFFF00"/>
              </a:solidFill>
              <a:latin typeface="Maiandra GD" pitchFamily="34" charset="0"/>
            </a:endParaRPr>
          </a:p>
          <a:p>
            <a:pPr>
              <a:defRPr/>
            </a:pPr>
            <a:r>
              <a:rPr lang="en-US" sz="900" b="1" dirty="0">
                <a:solidFill>
                  <a:schemeClr val="bg1"/>
                </a:solidFill>
                <a:latin typeface="Maiandra GD" pitchFamily="34" charset="0"/>
              </a:rPr>
              <a:t> </a:t>
            </a:r>
          </a:p>
          <a:p>
            <a:pPr>
              <a:defRPr/>
            </a:pPr>
            <a:r>
              <a:rPr lang="en-US" b="1" dirty="0">
                <a:latin typeface="Book Antiqua" panose="02040602050305030304" pitchFamily="18" charset="0"/>
              </a:rPr>
              <a:t>Remind </a:t>
            </a:r>
            <a:r>
              <a:rPr lang="en-US" b="1" dirty="0" smtClean="0">
                <a:latin typeface="Book Antiqua" panose="02040602050305030304" pitchFamily="18" charset="0"/>
              </a:rPr>
              <a:t>101: </a:t>
            </a:r>
            <a:r>
              <a:rPr lang="en-US" b="1" dirty="0">
                <a:latin typeface="Book Antiqua" panose="02040602050305030304" pitchFamily="18" charset="0"/>
              </a:rPr>
              <a:t>text @gafa78 to 81010</a:t>
            </a:r>
          </a:p>
          <a:p>
            <a:pPr>
              <a:defRPr/>
            </a:pPr>
            <a:r>
              <a:rPr lang="en-US" b="1" dirty="0" smtClean="0"/>
              <a:t>Website</a:t>
            </a:r>
            <a:r>
              <a:rPr lang="en-US" b="1" dirty="0"/>
              <a:t>: </a:t>
            </a:r>
            <a:r>
              <a:rPr lang="en-US" b="1" u="sng" dirty="0" smtClean="0"/>
              <a:t>http</a:t>
            </a:r>
            <a:r>
              <a:rPr lang="en-US" b="1" u="sng" dirty="0"/>
              <a:t>://bespartansharp.weebly.com</a:t>
            </a:r>
            <a:r>
              <a:rPr lang="en-US" b="1" u="sng" dirty="0" smtClean="0"/>
              <a:t>/</a:t>
            </a:r>
          </a:p>
          <a:p>
            <a:pPr>
              <a:defRPr/>
            </a:pPr>
            <a:r>
              <a:rPr lang="en-US" b="1" dirty="0" smtClean="0"/>
              <a:t>Twitter</a:t>
            </a:r>
            <a:r>
              <a:rPr lang="en-US" b="1" dirty="0"/>
              <a:t>: </a:t>
            </a:r>
            <a:r>
              <a:rPr lang="en-US" b="1" dirty="0" err="1"/>
              <a:t>CounselorSparta</a:t>
            </a:r>
            <a:r>
              <a:rPr lang="en-US" b="1" dirty="0"/>
              <a:t>      </a:t>
            </a:r>
          </a:p>
          <a:p>
            <a:pPr>
              <a:defRPr/>
            </a:pPr>
            <a:r>
              <a:rPr lang="en-US" b="1" dirty="0" smtClean="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1084091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33" y="87536"/>
            <a:ext cx="8229600" cy="1143000"/>
          </a:xfrm>
        </p:spPr>
        <p:txBody>
          <a:bodyPr>
            <a:normAutofit/>
          </a:bodyPr>
          <a:lstStyle/>
          <a:p>
            <a:r>
              <a:rPr lang="en-US" sz="4000" dirty="0" smtClean="0">
                <a:solidFill>
                  <a:schemeClr val="tx1"/>
                </a:solidFill>
                <a:latin typeface="+mn-lt"/>
              </a:rPr>
              <a:t>The Common Application</a:t>
            </a:r>
            <a:endParaRPr lang="en-US" sz="4000" dirty="0">
              <a:solidFill>
                <a:schemeClr val="tx1"/>
              </a:solidFill>
              <a:latin typeface="+mn-lt"/>
            </a:endParaRPr>
          </a:p>
        </p:txBody>
      </p:sp>
      <p:sp>
        <p:nvSpPr>
          <p:cNvPr id="3" name="Content Placeholder 2"/>
          <p:cNvSpPr>
            <a:spLocks noGrp="1"/>
          </p:cNvSpPr>
          <p:nvPr>
            <p:ph idx="1"/>
          </p:nvPr>
        </p:nvSpPr>
        <p:spPr>
          <a:xfrm>
            <a:off x="431133" y="1524000"/>
            <a:ext cx="8229600" cy="4572000"/>
          </a:xfrm>
        </p:spPr>
        <p:txBody>
          <a:bodyPr>
            <a:normAutofit fontScale="70000" lnSpcReduction="20000"/>
          </a:bodyPr>
          <a:lstStyle/>
          <a:p>
            <a:pPr marL="457200" indent="-457200" eaLnBrk="1" fontAlgn="auto" hangingPunct="1">
              <a:spcAft>
                <a:spcPts val="0"/>
              </a:spcAft>
              <a:defRPr/>
            </a:pPr>
            <a:r>
              <a:rPr lang="en-US" b="1" dirty="0"/>
              <a:t>Create your account on </a:t>
            </a:r>
            <a:r>
              <a:rPr lang="en-US" b="1" u="sng" dirty="0"/>
              <a:t>www.commonapp.org</a:t>
            </a:r>
            <a:r>
              <a:rPr lang="en-US" b="1" dirty="0">
                <a:solidFill>
                  <a:schemeClr val="tx1"/>
                </a:solidFill>
              </a:rPr>
              <a:t> </a:t>
            </a:r>
            <a:r>
              <a:rPr lang="en-US" b="1" dirty="0"/>
              <a:t>and complete the required </a:t>
            </a:r>
            <a:r>
              <a:rPr lang="en-US" b="1" dirty="0" smtClean="0"/>
              <a:t>forms</a:t>
            </a:r>
            <a:endParaRPr lang="en-US" b="1" dirty="0"/>
          </a:p>
          <a:p>
            <a:pPr marL="457200" indent="-457200" eaLnBrk="1" fontAlgn="auto" hangingPunct="1">
              <a:spcAft>
                <a:spcPts val="0"/>
              </a:spcAft>
              <a:defRPr/>
            </a:pPr>
            <a:endParaRPr lang="en-US" b="1" dirty="0"/>
          </a:p>
          <a:p>
            <a:pPr marL="457200" indent="-457200" eaLnBrk="1" fontAlgn="auto" hangingPunct="1">
              <a:spcAft>
                <a:spcPts val="0"/>
              </a:spcAft>
              <a:defRPr/>
            </a:pPr>
            <a:r>
              <a:rPr lang="en-US" b="1" dirty="0"/>
              <a:t>Electronically invite your school counselor to be the recommender.  Your counselor will complete the secondary school report and upload your transcript. Allow 10 school days (2 weeks) for </a:t>
            </a:r>
            <a:r>
              <a:rPr lang="en-US" b="1" dirty="0" smtClean="0"/>
              <a:t>processing</a:t>
            </a:r>
            <a:endParaRPr lang="en-US" b="1" dirty="0"/>
          </a:p>
          <a:p>
            <a:pPr eaLnBrk="1" fontAlgn="auto" hangingPunct="1">
              <a:spcAft>
                <a:spcPts val="0"/>
              </a:spcAft>
              <a:buNone/>
              <a:defRPr/>
            </a:pPr>
            <a:r>
              <a:rPr lang="en-US" b="1" dirty="0"/>
              <a:t>	</a:t>
            </a:r>
            <a:endParaRPr lang="en-US" b="1" dirty="0" smtClean="0"/>
          </a:p>
          <a:p>
            <a:pPr lvl="1">
              <a:buFont typeface="Wingdings" panose="05000000000000000000" pitchFamily="2" charset="2"/>
              <a:buChar char="q"/>
              <a:defRPr/>
            </a:pPr>
            <a:r>
              <a:rPr lang="en-US" b="1" dirty="0" smtClean="0"/>
              <a:t>You </a:t>
            </a:r>
            <a:r>
              <a:rPr lang="en-US" b="1" dirty="0"/>
              <a:t>must let your counselor know in advance via email that you </a:t>
            </a:r>
            <a:r>
              <a:rPr lang="en-US" b="1" dirty="0" smtClean="0"/>
              <a:t>will </a:t>
            </a:r>
            <a:r>
              <a:rPr lang="en-US" b="1" dirty="0"/>
              <a:t>be inviting us to complete the recommendation form for you </a:t>
            </a:r>
            <a:r>
              <a:rPr lang="en-US" b="1" dirty="0" smtClean="0">
                <a:sym typeface="Wingdings" panose="05000000000000000000" pitchFamily="2" charset="2"/>
              </a:rPr>
              <a:t></a:t>
            </a:r>
          </a:p>
          <a:p>
            <a:pPr marL="585216" lvl="1" indent="0">
              <a:buNone/>
              <a:defRPr/>
            </a:pPr>
            <a:endParaRPr lang="en-US" b="1" dirty="0" smtClean="0">
              <a:sym typeface="Wingdings" panose="05000000000000000000" pitchFamily="2" charset="2"/>
            </a:endParaRPr>
          </a:p>
          <a:p>
            <a:pPr lvl="1">
              <a:buFont typeface="Wingdings" panose="05000000000000000000" pitchFamily="2" charset="2"/>
              <a:buChar char="q"/>
              <a:defRPr/>
            </a:pPr>
            <a:r>
              <a:rPr lang="en-US" b="1" dirty="0" smtClean="0">
                <a:sym typeface="Wingdings" panose="05000000000000000000" pitchFamily="2" charset="2"/>
              </a:rPr>
              <a:t>Don’t forget to pay for transcript in the counseling office. $2 Cash only</a:t>
            </a:r>
            <a:endParaRPr lang="en-US" b="1" dirty="0"/>
          </a:p>
          <a:p>
            <a:pPr marL="457200" indent="-457200" eaLnBrk="1" fontAlgn="auto" hangingPunct="1">
              <a:spcAft>
                <a:spcPts val="0"/>
              </a:spcAft>
              <a:defRPr/>
            </a:pPr>
            <a:endParaRPr lang="en-US" b="1" dirty="0"/>
          </a:p>
          <a:p>
            <a:pPr marL="457200" indent="-457200" eaLnBrk="1" fontAlgn="auto" hangingPunct="1">
              <a:spcAft>
                <a:spcPts val="0"/>
              </a:spcAft>
              <a:defRPr/>
            </a:pPr>
            <a:r>
              <a:rPr lang="en-US" b="1" dirty="0"/>
              <a:t>After 1st semester grades are reported, you must submit a request for the Common Application Mid-Year report to be </a:t>
            </a:r>
            <a:r>
              <a:rPr lang="en-US" b="1" dirty="0" smtClean="0"/>
              <a:t>completed</a:t>
            </a:r>
            <a:endParaRPr lang="en-US" b="1"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98991"/>
            <a:ext cx="838200" cy="720090"/>
          </a:xfrm>
          <a:prstGeom prst="rect">
            <a:avLst/>
          </a:prstGeom>
        </p:spPr>
      </p:pic>
    </p:spTree>
    <p:extLst>
      <p:ext uri="{BB962C8B-B14F-4D97-AF65-F5344CB8AC3E}">
        <p14:creationId xmlns:p14="http://schemas.microsoft.com/office/powerpoint/2010/main" val="3177301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solidFill>
                <a:latin typeface="+mn-lt"/>
              </a:rPr>
              <a:t>Other Types of </a:t>
            </a:r>
            <a:br>
              <a:rPr lang="en-US" sz="4000" dirty="0" smtClean="0">
                <a:solidFill>
                  <a:schemeClr val="tx1"/>
                </a:solidFill>
                <a:latin typeface="+mn-lt"/>
              </a:rPr>
            </a:br>
            <a:r>
              <a:rPr lang="en-US" sz="4000" dirty="0" smtClean="0">
                <a:solidFill>
                  <a:schemeClr val="tx1"/>
                </a:solidFill>
                <a:latin typeface="+mn-lt"/>
              </a:rPr>
              <a:t>Application Platforms</a:t>
            </a:r>
            <a:endParaRPr lang="en-US" dirty="0"/>
          </a:p>
        </p:txBody>
      </p:sp>
      <p:sp>
        <p:nvSpPr>
          <p:cNvPr id="3" name="Content Placeholder 2"/>
          <p:cNvSpPr>
            <a:spLocks noGrp="1"/>
          </p:cNvSpPr>
          <p:nvPr>
            <p:ph idx="1"/>
          </p:nvPr>
        </p:nvSpPr>
        <p:spPr/>
        <p:txBody>
          <a:bodyPr/>
          <a:lstStyle/>
          <a:p>
            <a:r>
              <a:rPr lang="en-US" dirty="0" smtClean="0"/>
              <a:t>Coalitionforcollegeaccess.org</a:t>
            </a:r>
          </a:p>
          <a:p>
            <a:endParaRPr lang="en-US" dirty="0"/>
          </a:p>
          <a:p>
            <a:r>
              <a:rPr lang="en-US" dirty="0" smtClean="0"/>
              <a:t>Sendedu.org</a:t>
            </a:r>
          </a:p>
          <a:p>
            <a:endParaRPr lang="en-US" dirty="0"/>
          </a:p>
          <a:p>
            <a:r>
              <a:rPr lang="en-US" dirty="0" smtClean="0"/>
              <a:t>Commonblackcollegeapp.com</a:t>
            </a:r>
          </a:p>
          <a:p>
            <a:endParaRPr lang="en-US" dirty="0"/>
          </a:p>
          <a:p>
            <a:r>
              <a:rPr lang="en-US" dirty="0" smtClean="0"/>
              <a:t>Universalcollegeapp.com</a:t>
            </a:r>
          </a:p>
          <a:p>
            <a:endParaRPr lang="en-US" dirty="0"/>
          </a:p>
          <a:p>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98991"/>
            <a:ext cx="838200" cy="720090"/>
          </a:xfrm>
          <a:prstGeom prst="rect">
            <a:avLst/>
          </a:prstGeom>
        </p:spPr>
      </p:pic>
    </p:spTree>
    <p:extLst>
      <p:ext uri="{BB962C8B-B14F-4D97-AF65-F5344CB8AC3E}">
        <p14:creationId xmlns:p14="http://schemas.microsoft.com/office/powerpoint/2010/main" val="1579586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229600" cy="1143000"/>
          </a:xfrm>
        </p:spPr>
        <p:txBody>
          <a:bodyPr>
            <a:noAutofit/>
          </a:bodyPr>
          <a:lstStyle/>
          <a:p>
            <a:r>
              <a:rPr lang="en-US" sz="4000" dirty="0" smtClean="0">
                <a:solidFill>
                  <a:schemeClr val="tx1"/>
                </a:solidFill>
                <a:latin typeface="+mn-lt"/>
              </a:rPr>
              <a:t>College Bound Student Athletes NCAA Eligibility Center</a:t>
            </a:r>
            <a:endParaRPr lang="en-US" sz="4000" dirty="0">
              <a:solidFill>
                <a:schemeClr val="tx1"/>
              </a:solidFill>
              <a:latin typeface="+mn-lt"/>
            </a:endParaRPr>
          </a:p>
        </p:txBody>
      </p:sp>
      <p:sp>
        <p:nvSpPr>
          <p:cNvPr id="3" name="Content Placeholder 2"/>
          <p:cNvSpPr>
            <a:spLocks noGrp="1"/>
          </p:cNvSpPr>
          <p:nvPr>
            <p:ph idx="1"/>
          </p:nvPr>
        </p:nvSpPr>
        <p:spPr>
          <a:xfrm>
            <a:off x="457200" y="1600200"/>
            <a:ext cx="8229600" cy="3962400"/>
          </a:xfrm>
        </p:spPr>
        <p:txBody>
          <a:bodyPr>
            <a:normAutofit fontScale="70000" lnSpcReduction="20000"/>
          </a:bodyPr>
          <a:lstStyle/>
          <a:p>
            <a:pPr marL="457200" indent="-457200" eaLnBrk="1" fontAlgn="auto" hangingPunct="1">
              <a:spcAft>
                <a:spcPts val="600"/>
              </a:spcAft>
              <a:buFont typeface="Wingdings" panose="05000000000000000000" pitchFamily="2" charset="2"/>
              <a:buChar char="q"/>
              <a:defRPr/>
            </a:pPr>
            <a:r>
              <a:rPr lang="en-US" altLang="en-US" b="1" dirty="0"/>
              <a:t>You must register with the NCAA </a:t>
            </a:r>
            <a:r>
              <a:rPr lang="en-US" altLang="en-US" b="1" dirty="0" smtClean="0"/>
              <a:t>Eligibility Center</a:t>
            </a:r>
          </a:p>
          <a:p>
            <a:pPr marL="457200" indent="-457200">
              <a:spcAft>
                <a:spcPts val="600"/>
              </a:spcAft>
              <a:buFont typeface="Wingdings" panose="05000000000000000000" pitchFamily="2" charset="2"/>
              <a:buChar char="q"/>
              <a:defRPr/>
            </a:pPr>
            <a:r>
              <a:rPr lang="en-US" altLang="en-US" b="1" dirty="0" smtClean="0"/>
              <a:t>To </a:t>
            </a:r>
            <a:r>
              <a:rPr lang="en-US" altLang="en-US" b="1" dirty="0"/>
              <a:t>register, visit their website at:  https://web3.ncaa.org/ecwr3</a:t>
            </a:r>
            <a:r>
              <a:rPr lang="en-US" altLang="en-US" b="1" dirty="0" smtClean="0"/>
              <a:t>/ </a:t>
            </a:r>
            <a:endParaRPr lang="en-US" altLang="en-US" sz="2600" b="1" u="sng" dirty="0">
              <a:latin typeface="+mj-lt"/>
            </a:endParaRPr>
          </a:p>
          <a:p>
            <a:pPr marL="457200" indent="-457200" eaLnBrk="1" fontAlgn="auto" hangingPunct="1">
              <a:spcAft>
                <a:spcPts val="600"/>
              </a:spcAft>
              <a:buFont typeface="Wingdings" panose="05000000000000000000" pitchFamily="2" charset="2"/>
              <a:buChar char="q"/>
              <a:defRPr/>
            </a:pPr>
            <a:r>
              <a:rPr lang="en-US" altLang="en-US" b="1" dirty="0"/>
              <a:t>When taking the SAT/ACT, enter 9999 for scores to be sent to NCAA </a:t>
            </a:r>
            <a:r>
              <a:rPr lang="en-US" altLang="en-US" b="1" dirty="0" smtClean="0"/>
              <a:t>Eligibility Center</a:t>
            </a:r>
            <a:endParaRPr lang="en-US" altLang="en-US" b="1" dirty="0"/>
          </a:p>
          <a:p>
            <a:pPr marL="457200" indent="-457200" eaLnBrk="1" fontAlgn="auto" hangingPunct="1">
              <a:spcAft>
                <a:spcPts val="600"/>
              </a:spcAft>
              <a:buFont typeface="Wingdings" panose="05000000000000000000" pitchFamily="2" charset="2"/>
              <a:buChar char="q"/>
              <a:defRPr/>
            </a:pPr>
            <a:r>
              <a:rPr lang="en-US" altLang="en-US" b="1" dirty="0"/>
              <a:t>You must request a transcript to be sent to the NCAA </a:t>
            </a:r>
            <a:r>
              <a:rPr lang="en-US" altLang="en-US" b="1" dirty="0" smtClean="0"/>
              <a:t>Eligibility Center</a:t>
            </a:r>
            <a:endParaRPr lang="en-US" altLang="en-US" b="1" dirty="0"/>
          </a:p>
          <a:p>
            <a:pPr marL="457200" indent="-457200" eaLnBrk="1" fontAlgn="auto" hangingPunct="1">
              <a:spcAft>
                <a:spcPts val="600"/>
              </a:spcAft>
              <a:buFont typeface="Wingdings" panose="05000000000000000000" pitchFamily="2" charset="2"/>
              <a:buChar char="q"/>
              <a:defRPr/>
            </a:pPr>
            <a:r>
              <a:rPr lang="en-US" altLang="en-US" b="1" dirty="0"/>
              <a:t>You are responsible for reviewing the requirements as they might differ from graduation requirements.  </a:t>
            </a:r>
            <a:r>
              <a:rPr lang="en-US" altLang="en-US" b="1" dirty="0" smtClean="0"/>
              <a:t>The requirements are available on their website</a:t>
            </a:r>
            <a:endParaRPr lang="en-US" altLang="en-US" b="1" dirty="0"/>
          </a:p>
          <a:p>
            <a:pPr marL="457200" indent="-457200" eaLnBrk="1" fontAlgn="auto" hangingPunct="1">
              <a:spcAft>
                <a:spcPts val="0"/>
              </a:spcAft>
              <a:buFont typeface="Wingdings" panose="05000000000000000000" pitchFamily="2" charset="2"/>
              <a:buChar char="q"/>
              <a:defRPr/>
            </a:pPr>
            <a:r>
              <a:rPr lang="en-US" altLang="en-US" b="1" dirty="0"/>
              <a:t>Please be aware that the NCAA </a:t>
            </a:r>
            <a:r>
              <a:rPr lang="en-US" altLang="en-US" b="1" dirty="0" smtClean="0"/>
              <a:t>Eligibility Center </a:t>
            </a:r>
            <a:r>
              <a:rPr lang="en-US" altLang="en-US" b="1" dirty="0"/>
              <a:t>may not accept courses taken via Credit Recovery (</a:t>
            </a:r>
            <a:r>
              <a:rPr lang="en-US" altLang="en-US" b="1" dirty="0" err="1"/>
              <a:t>GradPoint</a:t>
            </a:r>
            <a:r>
              <a:rPr lang="en-US" altLang="en-US" b="1" dirty="0"/>
              <a:t>).  See your counselor for additional information, if </a:t>
            </a:r>
            <a:r>
              <a:rPr lang="en-US" altLang="en-US" b="1" dirty="0" smtClean="0"/>
              <a:t>necessary</a:t>
            </a:r>
          </a:p>
          <a:p>
            <a:pPr marL="457200" indent="-457200" eaLnBrk="1" fontAlgn="auto" hangingPunct="1">
              <a:spcAft>
                <a:spcPts val="0"/>
              </a:spcAft>
              <a:buFontTx/>
              <a:buChar char="•"/>
              <a:defRPr/>
            </a:pPr>
            <a:endParaRPr lang="en-US" altLang="en-US" dirty="0"/>
          </a:p>
          <a:p>
            <a:endParaRPr lang="en-US" dirty="0">
              <a:solidFill>
                <a:schemeClr val="tx1"/>
              </a:solidFill>
            </a:endParaRPr>
          </a:p>
        </p:txBody>
      </p:sp>
      <p:sp>
        <p:nvSpPr>
          <p:cNvPr id="4" name="TextBox 3"/>
          <p:cNvSpPr txBox="1"/>
          <p:nvPr/>
        </p:nvSpPr>
        <p:spPr>
          <a:xfrm>
            <a:off x="457200" y="5745162"/>
            <a:ext cx="7924800" cy="646331"/>
          </a:xfrm>
          <a:prstGeom prst="rect">
            <a:avLst/>
          </a:prstGeom>
          <a:noFill/>
        </p:spPr>
        <p:txBody>
          <a:bodyPr wrap="square" rtlCol="0">
            <a:spAutoFit/>
          </a:bodyPr>
          <a:lstStyle/>
          <a:p>
            <a:pPr marL="777240" lvl="1" indent="-457200">
              <a:spcAft>
                <a:spcPts val="600"/>
              </a:spcAft>
              <a:buFont typeface="Wingdings" panose="05000000000000000000" pitchFamily="2" charset="2"/>
              <a:buChar char="q"/>
              <a:defRPr/>
            </a:pPr>
            <a:r>
              <a:rPr lang="en-US" b="1" dirty="0">
                <a:solidFill>
                  <a:srgbClr val="FFFF00"/>
                </a:solidFill>
              </a:rPr>
              <a:t>NAIA – National Association of Intercollegiate </a:t>
            </a:r>
            <a:r>
              <a:rPr lang="en-US" b="1" dirty="0" smtClean="0">
                <a:solidFill>
                  <a:srgbClr val="FFFF00"/>
                </a:solidFill>
              </a:rPr>
              <a:t>Athletics: must register with NAIA </a:t>
            </a:r>
            <a:r>
              <a:rPr lang="en-US" b="1" u="sng" dirty="0">
                <a:solidFill>
                  <a:srgbClr val="FFFF00"/>
                </a:solidFill>
              </a:rPr>
              <a:t>www.naia.org</a:t>
            </a:r>
            <a:endParaRPr lang="en-US" altLang="en-US" b="1"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98991"/>
            <a:ext cx="838200" cy="720090"/>
          </a:xfrm>
          <a:prstGeom prst="rect">
            <a:avLst/>
          </a:prstGeom>
        </p:spPr>
      </p:pic>
    </p:spTree>
    <p:extLst>
      <p:ext uri="{BB962C8B-B14F-4D97-AF65-F5344CB8AC3E}">
        <p14:creationId xmlns:p14="http://schemas.microsoft.com/office/powerpoint/2010/main" val="1928679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noAutofit/>
          </a:bodyPr>
          <a:lstStyle/>
          <a:p>
            <a:r>
              <a:rPr lang="en-US" sz="4000" dirty="0" smtClean="0">
                <a:solidFill>
                  <a:schemeClr val="tx1"/>
                </a:solidFill>
                <a:latin typeface="+mn-lt"/>
              </a:rPr>
              <a:t>Off-Campus College Visit Procedures</a:t>
            </a:r>
            <a:endParaRPr lang="en-US" sz="4000" dirty="0">
              <a:solidFill>
                <a:schemeClr val="tx1"/>
              </a:solidFill>
              <a:latin typeface="+mn-lt"/>
            </a:endParaRPr>
          </a:p>
        </p:txBody>
      </p:sp>
      <p:sp>
        <p:nvSpPr>
          <p:cNvPr id="3" name="Content Placeholder 2"/>
          <p:cNvSpPr>
            <a:spLocks noGrp="1"/>
          </p:cNvSpPr>
          <p:nvPr>
            <p:ph idx="1"/>
          </p:nvPr>
        </p:nvSpPr>
        <p:spPr>
          <a:xfrm>
            <a:off x="533400" y="1482090"/>
            <a:ext cx="8229600" cy="4709160"/>
          </a:xfrm>
        </p:spPr>
        <p:txBody>
          <a:bodyPr>
            <a:normAutofit fontScale="85000" lnSpcReduction="20000"/>
          </a:bodyPr>
          <a:lstStyle/>
          <a:p>
            <a:pPr>
              <a:spcBef>
                <a:spcPct val="0"/>
              </a:spcBef>
              <a:buNone/>
            </a:pPr>
            <a:r>
              <a:rPr lang="en-US" altLang="en-US" b="1" dirty="0" smtClean="0">
                <a:latin typeface="Book Antiqua" panose="02040602050305030304" pitchFamily="18" charset="0"/>
              </a:rPr>
              <a:t>Please be aware of the following guidelines</a:t>
            </a:r>
          </a:p>
          <a:p>
            <a:pPr>
              <a:spcBef>
                <a:spcPct val="0"/>
              </a:spcBef>
              <a:buNone/>
            </a:pPr>
            <a:r>
              <a:rPr lang="en-US" altLang="en-US" b="1" dirty="0" smtClean="0">
                <a:latin typeface="Book Antiqua" panose="02040602050305030304" pitchFamily="18" charset="0"/>
              </a:rPr>
              <a:t>with regard to absences as a result of college visits:</a:t>
            </a:r>
          </a:p>
          <a:p>
            <a:pPr>
              <a:spcBef>
                <a:spcPct val="0"/>
              </a:spcBef>
              <a:buNone/>
            </a:pPr>
            <a:endParaRPr lang="en-US" altLang="en-US" b="1" dirty="0" smtClean="0">
              <a:solidFill>
                <a:schemeClr val="bg1"/>
              </a:solidFill>
              <a:latin typeface="Book Antiqua" panose="02040602050305030304" pitchFamily="18" charset="0"/>
            </a:endParaRPr>
          </a:p>
          <a:p>
            <a:pPr>
              <a:spcBef>
                <a:spcPct val="0"/>
              </a:spcBef>
            </a:pPr>
            <a:r>
              <a:rPr lang="en-US" altLang="en-US" b="1" dirty="0" smtClean="0">
                <a:latin typeface="Book Antiqua" panose="02040602050305030304" pitchFamily="18" charset="0"/>
              </a:rPr>
              <a:t>Parent note outlining destination &amp; dates student will be absent needs to be submitted to the attendance office </a:t>
            </a:r>
            <a:r>
              <a:rPr lang="en-US" altLang="en-US" b="1" u="sng" dirty="0" smtClean="0">
                <a:solidFill>
                  <a:srgbClr val="FFFF00"/>
                </a:solidFill>
                <a:latin typeface="Book Antiqua" panose="02040602050305030304" pitchFamily="18" charset="0"/>
              </a:rPr>
              <a:t>AT LEAST 5 school days prior to absence</a:t>
            </a:r>
            <a:r>
              <a:rPr lang="en-US" altLang="en-US" b="1" dirty="0" smtClean="0">
                <a:solidFill>
                  <a:srgbClr val="FFFF00"/>
                </a:solidFill>
                <a:latin typeface="Book Antiqua" panose="02040602050305030304" pitchFamily="18" charset="0"/>
              </a:rPr>
              <a:t>.</a:t>
            </a:r>
          </a:p>
          <a:p>
            <a:pPr marL="137160" indent="0">
              <a:spcBef>
                <a:spcPct val="0"/>
              </a:spcBef>
              <a:buNone/>
            </a:pPr>
            <a:r>
              <a:rPr lang="en-US" altLang="en-US" b="1" dirty="0" smtClean="0">
                <a:solidFill>
                  <a:srgbClr val="FFFF00"/>
                </a:solidFill>
                <a:latin typeface="Book Antiqua" panose="02040602050305030304" pitchFamily="18" charset="0"/>
              </a:rPr>
              <a:t>  </a:t>
            </a:r>
          </a:p>
          <a:p>
            <a:pPr>
              <a:spcBef>
                <a:spcPct val="0"/>
              </a:spcBef>
            </a:pPr>
            <a:r>
              <a:rPr lang="en-US" altLang="en-US" b="1" dirty="0" smtClean="0">
                <a:latin typeface="Book Antiqua" panose="02040602050305030304" pitchFamily="18" charset="0"/>
              </a:rPr>
              <a:t>Absence(s) will be excused </a:t>
            </a:r>
            <a:r>
              <a:rPr lang="en-US" altLang="en-US" b="1" u="sng" dirty="0" smtClean="0">
                <a:solidFill>
                  <a:srgbClr val="FFFF00"/>
                </a:solidFill>
                <a:latin typeface="Book Antiqua" panose="02040602050305030304" pitchFamily="18" charset="0"/>
              </a:rPr>
              <a:t>if</a:t>
            </a:r>
            <a:r>
              <a:rPr lang="en-US" altLang="en-US" b="1" dirty="0" smtClean="0">
                <a:latin typeface="Book Antiqua" panose="02040602050305030304" pitchFamily="18" charset="0"/>
              </a:rPr>
              <a:t> official documentation from the institution, including dates </a:t>
            </a:r>
            <a:r>
              <a:rPr lang="en-US" altLang="en-US" b="1" dirty="0">
                <a:latin typeface="Book Antiqua" panose="02040602050305030304" pitchFamily="18" charset="0"/>
              </a:rPr>
              <a:t>&amp;</a:t>
            </a:r>
            <a:r>
              <a:rPr lang="en-US" altLang="en-US" b="1" dirty="0" smtClean="0">
                <a:latin typeface="Book Antiqua" panose="02040602050305030304" pitchFamily="18" charset="0"/>
              </a:rPr>
              <a:t> times of tours, appointments with admissions counselors, etc. is submitted to attendance office upon return to school.  Brochures </a:t>
            </a:r>
            <a:r>
              <a:rPr lang="en-US" altLang="en-US" b="1" dirty="0">
                <a:latin typeface="Book Antiqua" panose="02040602050305030304" pitchFamily="18" charset="0"/>
              </a:rPr>
              <a:t>&amp;</a:t>
            </a:r>
            <a:r>
              <a:rPr lang="en-US" altLang="en-US" b="1" dirty="0" smtClean="0">
                <a:latin typeface="Book Antiqua" panose="02040602050305030304" pitchFamily="18" charset="0"/>
              </a:rPr>
              <a:t> campus maps will not qualify as appropriate/sufficient documentation of a college visit.</a:t>
            </a:r>
          </a:p>
          <a:p>
            <a:pPr marL="137160" indent="0">
              <a:buNone/>
            </a:pPr>
            <a:endParaRPr lang="en-US" dirty="0" smtClean="0"/>
          </a:p>
          <a:p>
            <a:pPr>
              <a:buFontTx/>
              <a:buChar cha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2600557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074"/>
            <a:ext cx="8229600" cy="1143000"/>
          </a:xfrm>
        </p:spPr>
        <p:txBody>
          <a:bodyPr>
            <a:normAutofit/>
          </a:bodyPr>
          <a:lstStyle/>
          <a:p>
            <a:r>
              <a:rPr lang="en-US" sz="4000" dirty="0" smtClean="0">
                <a:solidFill>
                  <a:schemeClr val="tx1"/>
                </a:solidFill>
                <a:latin typeface="+mn-lt"/>
              </a:rPr>
              <a:t>Ways to Pay for College</a:t>
            </a:r>
            <a:endParaRPr lang="en-US" sz="4000" dirty="0">
              <a:solidFill>
                <a:schemeClr val="tx1"/>
              </a:solidFill>
              <a:latin typeface="+mn-lt"/>
            </a:endParaRPr>
          </a:p>
        </p:txBody>
      </p:sp>
      <p:sp>
        <p:nvSpPr>
          <p:cNvPr id="3" name="Content Placeholder 2"/>
          <p:cNvSpPr>
            <a:spLocks noGrp="1"/>
          </p:cNvSpPr>
          <p:nvPr>
            <p:ph idx="1"/>
          </p:nvPr>
        </p:nvSpPr>
        <p:spPr/>
        <p:txBody>
          <a:bodyPr/>
          <a:lstStyle/>
          <a:p>
            <a:r>
              <a:rPr lang="en-US" b="1" dirty="0" smtClean="0"/>
              <a:t>Personal Checkbook</a:t>
            </a:r>
          </a:p>
          <a:p>
            <a:r>
              <a:rPr lang="en-US" b="1" dirty="0" smtClean="0"/>
              <a:t>529 Savings Plan/College Savings Account</a:t>
            </a:r>
          </a:p>
          <a:p>
            <a:r>
              <a:rPr lang="en-US" b="1" dirty="0" smtClean="0"/>
              <a:t>Scholarships (free money)</a:t>
            </a:r>
          </a:p>
          <a:p>
            <a:r>
              <a:rPr lang="en-US" b="1" dirty="0" smtClean="0"/>
              <a:t>Grants (free money)</a:t>
            </a:r>
          </a:p>
          <a:p>
            <a:r>
              <a:rPr lang="en-US" b="1" dirty="0" smtClean="0"/>
              <a:t>Loans (pay back with interest)</a:t>
            </a:r>
          </a:p>
          <a:p>
            <a:pPr lvl="1"/>
            <a:r>
              <a:rPr lang="en-US" b="1" dirty="0" smtClean="0"/>
              <a:t>Local bank</a:t>
            </a:r>
          </a:p>
          <a:p>
            <a:pPr lvl="1"/>
            <a:r>
              <a:rPr lang="en-US" b="1" dirty="0" smtClean="0"/>
              <a:t>Federal Loans identified in FAFSA</a:t>
            </a:r>
          </a:p>
          <a:p>
            <a:pPr lvl="1"/>
            <a:r>
              <a:rPr lang="en-US" b="1" dirty="0" smtClean="0"/>
              <a:t>Subsidized &amp; Unsubsidized</a:t>
            </a:r>
          </a:p>
          <a:p>
            <a:pPr lvl="2"/>
            <a:r>
              <a:rPr lang="en-US" b="1" dirty="0" smtClean="0"/>
              <a:t>Student Loans-in student’s name</a:t>
            </a:r>
          </a:p>
          <a:p>
            <a:pPr lvl="2"/>
            <a:r>
              <a:rPr lang="en-US" b="1" dirty="0" smtClean="0"/>
              <a:t>Parent Plus Loans-in parent’s name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13858"/>
            <a:ext cx="838200" cy="720090"/>
          </a:xfrm>
          <a:prstGeom prst="rect">
            <a:avLst/>
          </a:prstGeom>
        </p:spPr>
      </p:pic>
    </p:spTree>
    <p:extLst>
      <p:ext uri="{BB962C8B-B14F-4D97-AF65-F5344CB8AC3E}">
        <p14:creationId xmlns:p14="http://schemas.microsoft.com/office/powerpoint/2010/main" val="2079838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96" y="118110"/>
            <a:ext cx="8229600" cy="808038"/>
          </a:xfrm>
        </p:spPr>
        <p:txBody>
          <a:bodyPr>
            <a:normAutofit/>
          </a:bodyPr>
          <a:lstStyle/>
          <a:p>
            <a:r>
              <a:rPr lang="en-US" sz="4000" dirty="0" smtClean="0">
                <a:solidFill>
                  <a:schemeClr val="tx1"/>
                </a:solidFill>
                <a:latin typeface="+mn-lt"/>
              </a:rPr>
              <a:t>How do I Find $$$ for College</a:t>
            </a:r>
            <a:endParaRPr lang="en-US" sz="4000" dirty="0">
              <a:solidFill>
                <a:schemeClr val="tx1"/>
              </a:solidFill>
              <a:latin typeface="+mn-lt"/>
            </a:endParaRPr>
          </a:p>
        </p:txBody>
      </p:sp>
      <p:sp>
        <p:nvSpPr>
          <p:cNvPr id="3" name="Content Placeholder 2"/>
          <p:cNvSpPr>
            <a:spLocks noGrp="1"/>
          </p:cNvSpPr>
          <p:nvPr>
            <p:ph idx="1"/>
          </p:nvPr>
        </p:nvSpPr>
        <p:spPr>
          <a:xfrm>
            <a:off x="389640" y="1219200"/>
            <a:ext cx="8525759" cy="4636452"/>
          </a:xfrm>
        </p:spPr>
        <p:txBody>
          <a:bodyPr>
            <a:normAutofit fontScale="85000" lnSpcReduction="20000"/>
          </a:bodyPr>
          <a:lstStyle/>
          <a:p>
            <a:r>
              <a:rPr lang="en-US" b="1" dirty="0" smtClean="0"/>
              <a:t>Scholarships</a:t>
            </a:r>
          </a:p>
          <a:p>
            <a:pPr lvl="1"/>
            <a:r>
              <a:rPr lang="en-US" b="1" dirty="0" smtClean="0"/>
              <a:t>Types of Scholarships</a:t>
            </a:r>
          </a:p>
          <a:p>
            <a:pPr lvl="2"/>
            <a:r>
              <a:rPr lang="en-US" b="1" dirty="0" smtClean="0"/>
              <a:t>Colleges (Speak with college’s Financial Aid Office)</a:t>
            </a:r>
          </a:p>
          <a:p>
            <a:pPr lvl="2"/>
            <a:r>
              <a:rPr lang="en-US" b="1" dirty="0" smtClean="0"/>
              <a:t>National (Gates, </a:t>
            </a:r>
            <a:r>
              <a:rPr lang="en-US" b="1" dirty="0" err="1" smtClean="0"/>
              <a:t>Questbridge</a:t>
            </a:r>
            <a:r>
              <a:rPr lang="en-US" b="1" dirty="0" smtClean="0"/>
              <a:t>, </a:t>
            </a:r>
            <a:r>
              <a:rPr lang="en-US" b="1" dirty="0" err="1" smtClean="0"/>
              <a:t>SallieMae</a:t>
            </a:r>
            <a:r>
              <a:rPr lang="en-US" b="1" dirty="0" smtClean="0"/>
              <a:t>, etc.)</a:t>
            </a:r>
          </a:p>
          <a:p>
            <a:pPr lvl="2"/>
            <a:r>
              <a:rPr lang="en-US" b="1" dirty="0" smtClean="0"/>
              <a:t>Corporations (Does your employer have scholarships?)</a:t>
            </a:r>
          </a:p>
          <a:p>
            <a:pPr lvl="2"/>
            <a:r>
              <a:rPr lang="en-US" b="1" dirty="0" smtClean="0"/>
              <a:t>Local (local organizations, </a:t>
            </a:r>
            <a:r>
              <a:rPr lang="en-US" b="1" dirty="0" err="1" smtClean="0"/>
              <a:t>Vinings</a:t>
            </a:r>
            <a:r>
              <a:rPr lang="en-US" b="1" dirty="0" smtClean="0"/>
              <a:t> Rotary, PTSA, etc.)</a:t>
            </a:r>
          </a:p>
          <a:p>
            <a:pPr lvl="2"/>
            <a:r>
              <a:rPr lang="en-US" b="1" dirty="0" smtClean="0"/>
              <a:t>Athletic (full or partial)</a:t>
            </a:r>
          </a:p>
          <a:p>
            <a:pPr lvl="1"/>
            <a:r>
              <a:rPr lang="en-US" b="1" dirty="0" smtClean="0"/>
              <a:t>Scholarship Newsletter </a:t>
            </a:r>
            <a:r>
              <a:rPr lang="en-US" b="1" dirty="0" smtClean="0"/>
              <a:t>on CHS Counseling website</a:t>
            </a:r>
          </a:p>
          <a:p>
            <a:pPr lvl="1"/>
            <a:r>
              <a:rPr lang="en-US" b="1" dirty="0" smtClean="0"/>
              <a:t>Do </a:t>
            </a:r>
            <a:r>
              <a:rPr lang="en-US" b="1" dirty="0"/>
              <a:t>not pay for a scholarship search. You shouldn’t have to pay for FREE </a:t>
            </a:r>
            <a:r>
              <a:rPr lang="en-US" b="1" dirty="0" smtClean="0"/>
              <a:t>money! </a:t>
            </a:r>
          </a:p>
          <a:p>
            <a:pPr lvl="1"/>
            <a:r>
              <a:rPr lang="en-US" b="1" dirty="0" smtClean="0"/>
              <a:t>Research</a:t>
            </a:r>
          </a:p>
          <a:p>
            <a:pPr lvl="2"/>
            <a:r>
              <a:rPr lang="en-US" b="1" dirty="0" err="1" smtClean="0"/>
              <a:t>Fastweb</a:t>
            </a:r>
            <a:r>
              <a:rPr lang="en-US" b="1" dirty="0"/>
              <a:t>: Scholarship </a:t>
            </a:r>
            <a:r>
              <a:rPr lang="en-US" b="1" dirty="0" smtClean="0"/>
              <a:t>database</a:t>
            </a:r>
          </a:p>
          <a:p>
            <a:pPr lvl="2"/>
            <a:r>
              <a:rPr lang="en-US" b="1" dirty="0" smtClean="0"/>
              <a:t>GAfutures.org</a:t>
            </a:r>
            <a:r>
              <a:rPr lang="en-US" b="1" dirty="0"/>
              <a:t>: special state &amp; federal </a:t>
            </a:r>
            <a:r>
              <a:rPr lang="en-US" b="1" dirty="0" smtClean="0"/>
              <a:t>grants</a:t>
            </a:r>
          </a:p>
          <a:p>
            <a:r>
              <a:rPr lang="en-US" b="1" dirty="0" smtClean="0"/>
              <a:t>FAFSA and CSS Profile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
        <p:nvSpPr>
          <p:cNvPr id="4" name="TextBox 3"/>
          <p:cNvSpPr txBox="1"/>
          <p:nvPr/>
        </p:nvSpPr>
        <p:spPr>
          <a:xfrm>
            <a:off x="381000" y="5943600"/>
            <a:ext cx="8077200" cy="646331"/>
          </a:xfrm>
          <a:prstGeom prst="rect">
            <a:avLst/>
          </a:prstGeom>
          <a:noFill/>
        </p:spPr>
        <p:txBody>
          <a:bodyPr wrap="square" rtlCol="0">
            <a:spAutoFit/>
          </a:bodyPr>
          <a:lstStyle/>
          <a:p>
            <a:pPr algn="ctr"/>
            <a:r>
              <a:rPr lang="en-US" b="1" dirty="0">
                <a:solidFill>
                  <a:srgbClr val="FFFF00"/>
                </a:solidFill>
              </a:rPr>
              <a:t>If you have any questions about scholarships, please contact Mrs. Wright at:  yolanda.wright@cobbk12.org  </a:t>
            </a:r>
          </a:p>
        </p:txBody>
      </p:sp>
    </p:spTree>
    <p:extLst>
      <p:ext uri="{BB962C8B-B14F-4D97-AF65-F5344CB8AC3E}">
        <p14:creationId xmlns:p14="http://schemas.microsoft.com/office/powerpoint/2010/main" val="1748969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19" y="63183"/>
            <a:ext cx="8229600" cy="1143000"/>
          </a:xfrm>
        </p:spPr>
        <p:txBody>
          <a:bodyPr>
            <a:normAutofit/>
          </a:bodyPr>
          <a:lstStyle/>
          <a:p>
            <a:r>
              <a:rPr lang="en-US" sz="4000" dirty="0" smtClean="0">
                <a:solidFill>
                  <a:schemeClr val="tx1"/>
                </a:solidFill>
                <a:latin typeface="+mn-lt"/>
              </a:rPr>
              <a:t>FAFSA</a:t>
            </a:r>
            <a:endParaRPr lang="en-US" sz="4000" dirty="0">
              <a:solidFill>
                <a:schemeClr val="tx1"/>
              </a:solidFill>
              <a:latin typeface="+mn-lt"/>
            </a:endParaRPr>
          </a:p>
        </p:txBody>
      </p:sp>
      <p:sp>
        <p:nvSpPr>
          <p:cNvPr id="3" name="Content Placeholder 2"/>
          <p:cNvSpPr>
            <a:spLocks noGrp="1"/>
          </p:cNvSpPr>
          <p:nvPr>
            <p:ph idx="1"/>
          </p:nvPr>
        </p:nvSpPr>
        <p:spPr>
          <a:xfrm>
            <a:off x="533400" y="1004409"/>
            <a:ext cx="7543800" cy="5347016"/>
          </a:xfrm>
        </p:spPr>
        <p:txBody>
          <a:bodyPr>
            <a:noAutofit/>
          </a:bodyPr>
          <a:lstStyle/>
          <a:p>
            <a:r>
              <a:rPr lang="en-US" altLang="en-US" sz="1600" b="1" dirty="0" smtClean="0"/>
              <a:t>Opens Oct 1 of the student’s senior year </a:t>
            </a:r>
          </a:p>
          <a:p>
            <a:pPr lvl="1"/>
            <a:r>
              <a:rPr lang="en-US" altLang="en-US" sz="1600" b="1" dirty="0" smtClean="0"/>
              <a:t>Based on prior year taxes</a:t>
            </a:r>
          </a:p>
          <a:p>
            <a:pPr lvl="2"/>
            <a:r>
              <a:rPr lang="en-US" altLang="en-US" sz="1600" b="1" dirty="0" smtClean="0"/>
              <a:t>This year’s seniors will be 2017 taxes</a:t>
            </a:r>
          </a:p>
          <a:p>
            <a:pPr lvl="2"/>
            <a:r>
              <a:rPr lang="en-US" altLang="en-US" sz="1600" b="1" dirty="0" smtClean="0"/>
              <a:t>When 2018 taxes are completed, you must update in the FAFSA portal</a:t>
            </a:r>
          </a:p>
          <a:p>
            <a:r>
              <a:rPr lang="en-US" altLang="en-US" sz="1600" b="1" dirty="0" smtClean="0"/>
              <a:t>BOTH student &amp; parent must apply for a FAFSA ID </a:t>
            </a:r>
          </a:p>
          <a:p>
            <a:pPr lvl="1"/>
            <a:r>
              <a:rPr lang="en-US" altLang="en-US" sz="1600" b="1" dirty="0" smtClean="0"/>
              <a:t>Only one application</a:t>
            </a:r>
          </a:p>
          <a:p>
            <a:pPr lvl="1"/>
            <a:r>
              <a:rPr lang="en-US" altLang="en-US" sz="1600" b="1" dirty="0" smtClean="0"/>
              <a:t>Based on family household income</a:t>
            </a:r>
          </a:p>
          <a:p>
            <a:pPr lvl="1"/>
            <a:r>
              <a:rPr lang="en-US" altLang="en-US" sz="1600" b="1" dirty="0" smtClean="0"/>
              <a:t>EFC: Estimated Family Contribution</a:t>
            </a:r>
          </a:p>
          <a:p>
            <a:r>
              <a:rPr lang="en-US" altLang="en-US" sz="1600" b="1" dirty="0" smtClean="0"/>
              <a:t>Types of aid:</a:t>
            </a:r>
          </a:p>
          <a:p>
            <a:pPr lvl="1"/>
            <a:r>
              <a:rPr lang="en-US" altLang="en-US" sz="1600" b="1" dirty="0" smtClean="0"/>
              <a:t>Grants</a:t>
            </a:r>
            <a:endParaRPr lang="en-US" altLang="en-US" sz="1600" b="1" dirty="0"/>
          </a:p>
          <a:p>
            <a:pPr lvl="1"/>
            <a:r>
              <a:rPr lang="en-US" altLang="en-US" sz="1600" b="1" dirty="0" smtClean="0"/>
              <a:t>Loans</a:t>
            </a:r>
          </a:p>
          <a:p>
            <a:pPr lvl="2"/>
            <a:r>
              <a:rPr lang="en-US" altLang="en-US" sz="1600" b="1" dirty="0" smtClean="0"/>
              <a:t>Subsidized: No payments until graduation or withdraw from college</a:t>
            </a:r>
          </a:p>
          <a:p>
            <a:pPr lvl="2"/>
            <a:r>
              <a:rPr lang="en-US" altLang="en-US" sz="1600" b="1" dirty="0" smtClean="0"/>
              <a:t>Unsubsidized: Interest starts at the beginning at college</a:t>
            </a:r>
          </a:p>
          <a:p>
            <a:pPr lvl="2"/>
            <a:r>
              <a:rPr lang="en-US" altLang="en-US" sz="1600" b="1" dirty="0" smtClean="0"/>
              <a:t>Student Loans in student’s name</a:t>
            </a:r>
          </a:p>
          <a:p>
            <a:pPr lvl="2"/>
            <a:r>
              <a:rPr lang="en-US" altLang="en-US" sz="1600" b="1" dirty="0" smtClean="0"/>
              <a:t>Parent Plus Loans in parent’s name</a:t>
            </a:r>
            <a:endParaRPr lang="en-US" altLang="en-US" sz="1600" b="1" dirty="0"/>
          </a:p>
          <a:p>
            <a:pPr lvl="1"/>
            <a:r>
              <a:rPr lang="en-US" altLang="en-US" sz="1600" b="1" dirty="0" smtClean="0"/>
              <a:t>HOPE Scholarship</a:t>
            </a:r>
            <a:endParaRPr lang="en-US" altLang="en-US"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74638"/>
            <a:ext cx="838200" cy="720090"/>
          </a:xfrm>
          <a:prstGeom prst="rect">
            <a:avLst/>
          </a:prstGeom>
        </p:spPr>
      </p:pic>
      <p:sp>
        <p:nvSpPr>
          <p:cNvPr id="6" name="7-Point Star 5"/>
          <p:cNvSpPr/>
          <p:nvPr/>
        </p:nvSpPr>
        <p:spPr>
          <a:xfrm>
            <a:off x="6241622" y="2128457"/>
            <a:ext cx="2902377" cy="2402013"/>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19419" y="2590800"/>
            <a:ext cx="1546781" cy="1754326"/>
          </a:xfrm>
          <a:prstGeom prst="rect">
            <a:avLst/>
          </a:prstGeom>
          <a:noFill/>
        </p:spPr>
        <p:txBody>
          <a:bodyPr wrap="square" rtlCol="0">
            <a:spAutoFit/>
          </a:bodyPr>
          <a:lstStyle/>
          <a:p>
            <a:pPr algn="ctr"/>
            <a:r>
              <a:rPr lang="en-US" b="1" dirty="0" smtClean="0">
                <a:solidFill>
                  <a:srgbClr val="FFFF00"/>
                </a:solidFill>
              </a:rPr>
              <a:t>Financial</a:t>
            </a:r>
          </a:p>
          <a:p>
            <a:pPr algn="ctr"/>
            <a:r>
              <a:rPr lang="en-US" b="1" dirty="0" smtClean="0">
                <a:solidFill>
                  <a:srgbClr val="FFFF00"/>
                </a:solidFill>
              </a:rPr>
              <a:t>Aid</a:t>
            </a:r>
          </a:p>
          <a:p>
            <a:pPr algn="ctr"/>
            <a:r>
              <a:rPr lang="en-US" b="1" dirty="0" smtClean="0">
                <a:solidFill>
                  <a:srgbClr val="FFFF00"/>
                </a:solidFill>
              </a:rPr>
              <a:t>Workshop</a:t>
            </a:r>
          </a:p>
          <a:p>
            <a:pPr algn="ctr"/>
            <a:r>
              <a:rPr lang="en-US" b="1" dirty="0">
                <a:solidFill>
                  <a:srgbClr val="FFFF00"/>
                </a:solidFill>
              </a:rPr>
              <a:t>i</a:t>
            </a:r>
            <a:r>
              <a:rPr lang="en-US" b="1" dirty="0" smtClean="0">
                <a:solidFill>
                  <a:srgbClr val="FFFF00"/>
                </a:solidFill>
              </a:rPr>
              <a:t>n Oct. 12</a:t>
            </a:r>
            <a:r>
              <a:rPr lang="en-US" b="1" baseline="30000" dirty="0" smtClean="0">
                <a:solidFill>
                  <a:srgbClr val="FFFF00"/>
                </a:solidFill>
              </a:rPr>
              <a:t>th</a:t>
            </a:r>
            <a:r>
              <a:rPr lang="en-US" b="1" dirty="0" smtClean="0">
                <a:solidFill>
                  <a:srgbClr val="FFFF00"/>
                </a:solidFill>
              </a:rPr>
              <a:t> at 9am in the Auditorium</a:t>
            </a:r>
            <a:endParaRPr lang="en-US" b="1" dirty="0">
              <a:solidFill>
                <a:srgbClr val="FFFF00"/>
              </a:solidFill>
            </a:endParaRPr>
          </a:p>
        </p:txBody>
      </p:sp>
    </p:spTree>
    <p:extLst>
      <p:ext uri="{BB962C8B-B14F-4D97-AF65-F5344CB8AC3E}">
        <p14:creationId xmlns:p14="http://schemas.microsoft.com/office/powerpoint/2010/main" val="451365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9"/>
            <a:ext cx="8229600" cy="1143000"/>
          </a:xfrm>
        </p:spPr>
        <p:txBody>
          <a:bodyPr>
            <a:normAutofit/>
          </a:bodyPr>
          <a:lstStyle/>
          <a:p>
            <a:r>
              <a:rPr lang="en-US" sz="4000" dirty="0" smtClean="0">
                <a:solidFill>
                  <a:schemeClr val="tx1"/>
                </a:solidFill>
                <a:latin typeface="+mn-lt"/>
              </a:rPr>
              <a:t>Georgia’s  HOPE Program</a:t>
            </a:r>
            <a:endParaRPr lang="en-US" sz="4000" dirty="0">
              <a:solidFill>
                <a:schemeClr val="tx1"/>
              </a:solidFill>
              <a:latin typeface="+mn-lt"/>
            </a:endParaRPr>
          </a:p>
        </p:txBody>
      </p:sp>
      <p:sp>
        <p:nvSpPr>
          <p:cNvPr id="3" name="Content Placeholder 2"/>
          <p:cNvSpPr>
            <a:spLocks noGrp="1"/>
          </p:cNvSpPr>
          <p:nvPr>
            <p:ph idx="1"/>
          </p:nvPr>
        </p:nvSpPr>
        <p:spPr>
          <a:xfrm>
            <a:off x="457200" y="1553950"/>
            <a:ext cx="8229600" cy="3932450"/>
          </a:xfrm>
        </p:spPr>
        <p:txBody>
          <a:bodyPr>
            <a:normAutofit fontScale="85000" lnSpcReduction="20000"/>
          </a:bodyPr>
          <a:lstStyle/>
          <a:p>
            <a:pPr>
              <a:lnSpc>
                <a:spcPct val="90000"/>
              </a:lnSpc>
            </a:pPr>
            <a:r>
              <a:rPr lang="en-US" b="1" dirty="0"/>
              <a:t>All </a:t>
            </a:r>
            <a:r>
              <a:rPr lang="en-US" b="1" dirty="0" smtClean="0"/>
              <a:t>HOPE </a:t>
            </a:r>
            <a:r>
              <a:rPr lang="en-US" b="1" dirty="0"/>
              <a:t>programs </a:t>
            </a:r>
            <a:r>
              <a:rPr lang="en-US" b="1" dirty="0" smtClean="0"/>
              <a:t>require </a:t>
            </a:r>
            <a:r>
              <a:rPr lang="en-US" b="1" dirty="0"/>
              <a:t>students to:</a:t>
            </a:r>
          </a:p>
          <a:p>
            <a:pPr lvl="1">
              <a:lnSpc>
                <a:spcPct val="90000"/>
              </a:lnSpc>
              <a:buFont typeface="Wingdings" pitchFamily="2" charset="2"/>
              <a:buChar char="§"/>
            </a:pPr>
            <a:r>
              <a:rPr lang="en-US" sz="2800" b="1" dirty="0"/>
              <a:t>Be a legal resident of Georgia </a:t>
            </a:r>
          </a:p>
          <a:p>
            <a:pPr lvl="1">
              <a:lnSpc>
                <a:spcPct val="90000"/>
              </a:lnSpc>
              <a:buFont typeface="Wingdings" pitchFamily="2" charset="2"/>
              <a:buChar char="§"/>
            </a:pPr>
            <a:endParaRPr lang="en-US" sz="2800" b="1" dirty="0" smtClean="0"/>
          </a:p>
          <a:p>
            <a:pPr lvl="1">
              <a:lnSpc>
                <a:spcPct val="90000"/>
              </a:lnSpc>
              <a:buFont typeface="Wingdings" pitchFamily="2" charset="2"/>
              <a:buChar char="§"/>
            </a:pPr>
            <a:r>
              <a:rPr lang="en-US" sz="2800" b="1" dirty="0" smtClean="0"/>
              <a:t>Be </a:t>
            </a:r>
            <a:r>
              <a:rPr lang="en-US" sz="2800" b="1" dirty="0"/>
              <a:t>registered with Selective Service, </a:t>
            </a:r>
            <a:r>
              <a:rPr lang="en-US" sz="2800" b="1" dirty="0" smtClean="0"/>
              <a:t>males only</a:t>
            </a:r>
            <a:endParaRPr lang="en-US" sz="2800" b="1" dirty="0"/>
          </a:p>
          <a:p>
            <a:pPr lvl="1">
              <a:lnSpc>
                <a:spcPct val="90000"/>
              </a:lnSpc>
              <a:buFont typeface="Wingdings" pitchFamily="2" charset="2"/>
              <a:buChar char="§"/>
            </a:pPr>
            <a:endParaRPr lang="en-US" sz="2800" b="1" dirty="0" smtClean="0"/>
          </a:p>
          <a:p>
            <a:pPr lvl="1">
              <a:lnSpc>
                <a:spcPct val="90000"/>
              </a:lnSpc>
              <a:buFont typeface="Wingdings" pitchFamily="2" charset="2"/>
              <a:buChar char="§"/>
            </a:pPr>
            <a:r>
              <a:rPr lang="en-US" sz="2800" b="1" dirty="0" smtClean="0"/>
              <a:t>Be </a:t>
            </a:r>
            <a:r>
              <a:rPr lang="en-US" sz="2800" b="1" dirty="0"/>
              <a:t>in compliance with the Georgia </a:t>
            </a:r>
            <a:r>
              <a:rPr lang="en-US" sz="2800" b="1" dirty="0" smtClean="0"/>
              <a:t>Drug-Free Post-secondary </a:t>
            </a:r>
            <a:r>
              <a:rPr lang="en-US" sz="2800" b="1" dirty="0"/>
              <a:t>Education Act of 1990</a:t>
            </a:r>
          </a:p>
          <a:p>
            <a:pPr lvl="1">
              <a:lnSpc>
                <a:spcPct val="90000"/>
              </a:lnSpc>
              <a:buFont typeface="Wingdings" pitchFamily="2" charset="2"/>
              <a:buChar char="§"/>
            </a:pPr>
            <a:endParaRPr lang="en-US" sz="2800" b="1" dirty="0" smtClean="0"/>
          </a:p>
          <a:p>
            <a:pPr lvl="1">
              <a:lnSpc>
                <a:spcPct val="90000"/>
              </a:lnSpc>
              <a:buFont typeface="Wingdings" pitchFamily="2" charset="2"/>
              <a:buChar char="§"/>
            </a:pPr>
            <a:r>
              <a:rPr lang="en-US" sz="2800" b="1" dirty="0" smtClean="0"/>
              <a:t>Meet </a:t>
            </a:r>
            <a:r>
              <a:rPr lang="en-US" sz="2800" b="1" dirty="0"/>
              <a:t>HOPE’s US citizenship or eligible non-citizen requirements</a:t>
            </a:r>
          </a:p>
          <a:p>
            <a:pPr lvl="1">
              <a:lnSpc>
                <a:spcPct val="90000"/>
              </a:lnSpc>
              <a:buFont typeface="Wingdings" pitchFamily="2" charset="2"/>
              <a:buChar char="§"/>
            </a:pPr>
            <a:endParaRPr lang="en-US" sz="2800" b="1" dirty="0" smtClean="0"/>
          </a:p>
          <a:p>
            <a:pPr lvl="1">
              <a:lnSpc>
                <a:spcPct val="90000"/>
              </a:lnSpc>
              <a:buFont typeface="Wingdings" pitchFamily="2" charset="2"/>
              <a:buChar char="§"/>
            </a:pPr>
            <a:r>
              <a:rPr lang="en-US" sz="2800" b="1" dirty="0" smtClean="0"/>
              <a:t>Attend </a:t>
            </a:r>
            <a:r>
              <a:rPr lang="en-US" sz="2800" b="1" dirty="0"/>
              <a:t>an eligible Georgia school</a:t>
            </a:r>
          </a:p>
          <a:p>
            <a:pPr lvl="2">
              <a:lnSpc>
                <a:spcPct val="90000"/>
              </a:lnSpc>
              <a:buNone/>
            </a:pPr>
            <a:endParaRPr lang="en-US" sz="2800" b="1" dirty="0"/>
          </a:p>
          <a:p>
            <a:pPr lvl="2">
              <a:lnSpc>
                <a:spcPct val="90000"/>
              </a:lnSpc>
              <a:buNone/>
            </a:pPr>
            <a:endParaRPr lang="en-US" sz="2800" b="1" dirty="0" smtClean="0"/>
          </a:p>
          <a:p>
            <a:pPr marL="137160" indent="0">
              <a:buNone/>
            </a:pPr>
            <a:endParaRPr lang="en-US" u="sng"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
        <p:nvSpPr>
          <p:cNvPr id="4" name="TextBox 3"/>
          <p:cNvSpPr txBox="1"/>
          <p:nvPr/>
        </p:nvSpPr>
        <p:spPr>
          <a:xfrm>
            <a:off x="491765" y="5521751"/>
            <a:ext cx="7086600" cy="1034129"/>
          </a:xfrm>
          <a:prstGeom prst="rect">
            <a:avLst/>
          </a:prstGeom>
          <a:noFill/>
        </p:spPr>
        <p:txBody>
          <a:bodyPr wrap="square" rtlCol="0">
            <a:spAutoFit/>
          </a:bodyPr>
          <a:lstStyle/>
          <a:p>
            <a:pPr lvl="2" algn="ctr">
              <a:lnSpc>
                <a:spcPct val="90000"/>
              </a:lnSpc>
              <a:buNone/>
            </a:pPr>
            <a:endParaRPr lang="en-US" sz="2800" b="1" dirty="0">
              <a:solidFill>
                <a:srgbClr val="FFFF00"/>
              </a:solidFill>
            </a:endParaRPr>
          </a:p>
          <a:p>
            <a:pPr lvl="2" algn="ctr">
              <a:lnSpc>
                <a:spcPct val="90000"/>
              </a:lnSpc>
              <a:buNone/>
            </a:pPr>
            <a:r>
              <a:rPr lang="en-US" sz="2000" b="1" dirty="0">
                <a:solidFill>
                  <a:srgbClr val="FFFF00"/>
                </a:solidFill>
              </a:rPr>
              <a:t>To see the full list of program requirements, visit www.gafutures.org</a:t>
            </a:r>
          </a:p>
        </p:txBody>
      </p:sp>
    </p:spTree>
    <p:extLst>
      <p:ext uri="{BB962C8B-B14F-4D97-AF65-F5344CB8AC3E}">
        <p14:creationId xmlns:p14="http://schemas.microsoft.com/office/powerpoint/2010/main" val="1512323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38" y="-60772"/>
            <a:ext cx="8229600" cy="1143000"/>
          </a:xfrm>
        </p:spPr>
        <p:txBody>
          <a:bodyPr>
            <a:normAutofit/>
          </a:bodyPr>
          <a:lstStyle/>
          <a:p>
            <a:r>
              <a:rPr lang="en-US" sz="4000" dirty="0" smtClean="0">
                <a:solidFill>
                  <a:schemeClr val="tx1"/>
                </a:solidFill>
              </a:rPr>
              <a:t>HOPE Scholarships</a:t>
            </a:r>
            <a:endParaRPr lang="en-US" sz="4000" dirty="0">
              <a:solidFill>
                <a:schemeClr val="tx1"/>
              </a:solidFill>
            </a:endParaRPr>
          </a:p>
        </p:txBody>
      </p:sp>
      <p:sp>
        <p:nvSpPr>
          <p:cNvPr id="4" name="Content Placeholder 3"/>
          <p:cNvSpPr>
            <a:spLocks noGrp="1"/>
          </p:cNvSpPr>
          <p:nvPr>
            <p:ph sz="half" idx="1"/>
          </p:nvPr>
        </p:nvSpPr>
        <p:spPr>
          <a:xfrm>
            <a:off x="4785214" y="1017082"/>
            <a:ext cx="4038600" cy="4191000"/>
          </a:xfrm>
        </p:spPr>
        <p:txBody>
          <a:bodyPr>
            <a:normAutofit fontScale="25000" lnSpcReduction="20000"/>
          </a:bodyPr>
          <a:lstStyle/>
          <a:p>
            <a:pPr marL="0" indent="0" algn="ctr">
              <a:buNone/>
              <a:defRPr/>
            </a:pPr>
            <a:r>
              <a:rPr lang="en-US" sz="8000" b="1" u="sng" dirty="0"/>
              <a:t>HOPE Scholarship</a:t>
            </a:r>
          </a:p>
          <a:p>
            <a:pPr>
              <a:defRPr/>
            </a:pPr>
            <a:r>
              <a:rPr lang="en-US" sz="8000" b="1" dirty="0"/>
              <a:t>Earn a 3.0 </a:t>
            </a:r>
            <a:r>
              <a:rPr lang="en-US" sz="8000" b="1" dirty="0" smtClean="0"/>
              <a:t>HOPE GPA </a:t>
            </a:r>
            <a:r>
              <a:rPr lang="en-US" sz="8000" b="1" dirty="0"/>
              <a:t>in high school (calculated by GA Student Finance Commission)</a:t>
            </a:r>
          </a:p>
          <a:p>
            <a:pPr>
              <a:defRPr/>
            </a:pPr>
            <a:endParaRPr lang="en-US" sz="8000" b="1" dirty="0" smtClean="0"/>
          </a:p>
          <a:p>
            <a:pPr>
              <a:defRPr/>
            </a:pPr>
            <a:r>
              <a:rPr lang="en-US" sz="8000" b="1" dirty="0" smtClean="0"/>
              <a:t>Recipients </a:t>
            </a:r>
            <a:r>
              <a:rPr lang="en-US" sz="8000" b="1" dirty="0"/>
              <a:t>must have 3.0 GPA at checkpoints to maintain </a:t>
            </a:r>
            <a:r>
              <a:rPr lang="en-US" sz="8000" b="1" dirty="0" smtClean="0"/>
              <a:t>scholarship</a:t>
            </a:r>
          </a:p>
          <a:p>
            <a:pPr>
              <a:defRPr/>
            </a:pPr>
            <a:endParaRPr lang="en-US" sz="8000" b="1" dirty="0"/>
          </a:p>
          <a:p>
            <a:pPr>
              <a:defRPr/>
            </a:pPr>
            <a:r>
              <a:rPr lang="en-US" sz="8000" b="1" dirty="0" smtClean="0"/>
              <a:t>4 rigor points</a:t>
            </a:r>
          </a:p>
          <a:p>
            <a:pPr marL="137160" indent="0" algn="ctr">
              <a:buNone/>
              <a:defRPr/>
            </a:pPr>
            <a:endParaRPr lang="en-US" sz="8800" b="1" u="sng" dirty="0" smtClean="0"/>
          </a:p>
          <a:p>
            <a:endParaRPr lang="en-US" dirty="0"/>
          </a:p>
        </p:txBody>
      </p:sp>
      <p:sp>
        <p:nvSpPr>
          <p:cNvPr id="5" name="Content Placeholder 4"/>
          <p:cNvSpPr>
            <a:spLocks noGrp="1"/>
          </p:cNvSpPr>
          <p:nvPr>
            <p:ph sz="half" idx="2"/>
          </p:nvPr>
        </p:nvSpPr>
        <p:spPr>
          <a:xfrm>
            <a:off x="370462" y="1017082"/>
            <a:ext cx="4038600" cy="4525963"/>
          </a:xfrm>
        </p:spPr>
        <p:txBody>
          <a:bodyPr>
            <a:normAutofit fontScale="25000" lnSpcReduction="20000"/>
          </a:bodyPr>
          <a:lstStyle/>
          <a:p>
            <a:pPr marL="0" indent="0" algn="ctr">
              <a:buNone/>
              <a:defRPr/>
            </a:pPr>
            <a:r>
              <a:rPr lang="en-US" sz="8000" b="1" u="sng" dirty="0"/>
              <a:t>Zell Miller Scholarship</a:t>
            </a:r>
          </a:p>
          <a:p>
            <a:pPr>
              <a:defRPr/>
            </a:pPr>
            <a:r>
              <a:rPr lang="en-US" sz="8000" b="1" dirty="0"/>
              <a:t>Graduate valedictorian or salutatorian</a:t>
            </a:r>
          </a:p>
          <a:p>
            <a:pPr>
              <a:defRPr/>
            </a:pPr>
            <a:r>
              <a:rPr lang="en-US" sz="8000" b="1" dirty="0" smtClean="0"/>
              <a:t>By </a:t>
            </a:r>
            <a:r>
              <a:rPr lang="en-US" sz="8000" b="1" dirty="0"/>
              <a:t>your graduation </a:t>
            </a:r>
            <a:r>
              <a:rPr lang="en-US" sz="8000" b="1" dirty="0" smtClean="0"/>
              <a:t>date earn </a:t>
            </a:r>
          </a:p>
          <a:p>
            <a:pPr lvl="1">
              <a:defRPr/>
            </a:pPr>
            <a:r>
              <a:rPr lang="en-US" sz="8000" b="1" dirty="0" smtClean="0"/>
              <a:t>4 Rigor Points</a:t>
            </a:r>
          </a:p>
          <a:p>
            <a:pPr lvl="1">
              <a:defRPr/>
            </a:pPr>
            <a:r>
              <a:rPr lang="en-US" sz="8000" b="1" dirty="0" smtClean="0"/>
              <a:t>3.7 HOPE GPA </a:t>
            </a:r>
          </a:p>
          <a:p>
            <a:pPr marL="265176" indent="0">
              <a:buNone/>
              <a:defRPr/>
            </a:pPr>
            <a:r>
              <a:rPr lang="en-US" sz="8000" b="1" u="sng" dirty="0" smtClean="0"/>
              <a:t>AND</a:t>
            </a:r>
            <a:r>
              <a:rPr lang="en-US" sz="8000" b="1" dirty="0" smtClean="0"/>
              <a:t> </a:t>
            </a:r>
          </a:p>
          <a:p>
            <a:pPr lvl="1">
              <a:defRPr/>
            </a:pPr>
            <a:r>
              <a:rPr lang="en-US" sz="8000" b="1" dirty="0"/>
              <a:t>E</a:t>
            </a:r>
            <a:r>
              <a:rPr lang="en-US" sz="8000" b="1" dirty="0" smtClean="0"/>
              <a:t>arn </a:t>
            </a:r>
            <a:r>
              <a:rPr lang="en-US" sz="8000" b="1" dirty="0"/>
              <a:t>a 1200 </a:t>
            </a:r>
            <a:r>
              <a:rPr lang="en-US" sz="8000" b="1" dirty="0" smtClean="0"/>
              <a:t>SAT (ELA &amp; MA) on </a:t>
            </a:r>
            <a:r>
              <a:rPr lang="en-US" sz="8000" b="1" dirty="0"/>
              <a:t>a single </a:t>
            </a:r>
            <a:r>
              <a:rPr lang="en-US" sz="8000" b="1" dirty="0" smtClean="0"/>
              <a:t>administration</a:t>
            </a:r>
          </a:p>
          <a:p>
            <a:pPr marL="137160" indent="0">
              <a:buNone/>
              <a:defRPr/>
            </a:pPr>
            <a:r>
              <a:rPr lang="en-US" sz="8000" b="1" dirty="0" smtClean="0"/>
              <a:t>  </a:t>
            </a:r>
            <a:r>
              <a:rPr lang="en-US" sz="8000" b="1" u="sng" dirty="0" smtClean="0"/>
              <a:t>OR</a:t>
            </a:r>
          </a:p>
          <a:p>
            <a:pPr lvl="1">
              <a:defRPr/>
            </a:pPr>
            <a:r>
              <a:rPr lang="en-US" sz="8000" b="1" dirty="0" smtClean="0"/>
              <a:t>Earn 26 </a:t>
            </a:r>
            <a:r>
              <a:rPr lang="en-US" sz="8000" b="1" dirty="0"/>
              <a:t>composite </a:t>
            </a:r>
            <a:r>
              <a:rPr lang="en-US" sz="8000" b="1" dirty="0" smtClean="0"/>
              <a:t>score on a single </a:t>
            </a:r>
            <a:r>
              <a:rPr lang="en-US" sz="8000" b="1" dirty="0"/>
              <a:t>administration of ACT </a:t>
            </a:r>
            <a:endParaRPr lang="en-US" sz="8000" b="1" dirty="0" smtClean="0"/>
          </a:p>
          <a:p>
            <a:pPr>
              <a:defRPr/>
            </a:pPr>
            <a:r>
              <a:rPr lang="en-US" sz="8000" b="1" dirty="0" smtClean="0"/>
              <a:t>Recipient </a:t>
            </a:r>
            <a:r>
              <a:rPr lang="en-US" sz="8000" b="1" dirty="0"/>
              <a:t>must have a 3.3 GPA at checkpoints to maintain scholarship.</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
        <p:nvSpPr>
          <p:cNvPr id="9" name="TextBox 8"/>
          <p:cNvSpPr txBox="1"/>
          <p:nvPr/>
        </p:nvSpPr>
        <p:spPr>
          <a:xfrm>
            <a:off x="685800" y="6019800"/>
            <a:ext cx="7391400" cy="646331"/>
          </a:xfrm>
          <a:prstGeom prst="rect">
            <a:avLst/>
          </a:prstGeom>
          <a:noFill/>
        </p:spPr>
        <p:txBody>
          <a:bodyPr wrap="square" rtlCol="0">
            <a:spAutoFit/>
          </a:bodyPr>
          <a:lstStyle/>
          <a:p>
            <a:pPr marL="137160" indent="0" algn="ctr">
              <a:buNone/>
            </a:pPr>
            <a:r>
              <a:rPr lang="en-US" b="1" u="sng" dirty="0">
                <a:solidFill>
                  <a:srgbClr val="FFFF00"/>
                </a:solidFill>
              </a:rPr>
              <a:t>Please make sure that we have </a:t>
            </a:r>
            <a:r>
              <a:rPr lang="en-US" b="1" u="sng" dirty="0" smtClean="0">
                <a:solidFill>
                  <a:srgbClr val="FFFF00"/>
                </a:solidFill>
              </a:rPr>
              <a:t>the correct </a:t>
            </a:r>
            <a:r>
              <a:rPr lang="en-US" b="1" u="sng" dirty="0">
                <a:solidFill>
                  <a:srgbClr val="FFFF00"/>
                </a:solidFill>
              </a:rPr>
              <a:t>social security number on file.  You will not receive HOPE funds without </a:t>
            </a:r>
            <a:r>
              <a:rPr lang="en-US" b="1" u="sng" dirty="0" smtClean="0">
                <a:solidFill>
                  <a:srgbClr val="FFFF00"/>
                </a:solidFill>
              </a:rPr>
              <a:t>it.</a:t>
            </a:r>
            <a:endParaRPr lang="en-US" b="1" dirty="0">
              <a:solidFill>
                <a:srgbClr val="FFFF00"/>
              </a:solidFill>
            </a:endParaRPr>
          </a:p>
        </p:txBody>
      </p:sp>
    </p:spTree>
    <p:extLst>
      <p:ext uri="{BB962C8B-B14F-4D97-AF65-F5344CB8AC3E}">
        <p14:creationId xmlns:p14="http://schemas.microsoft.com/office/powerpoint/2010/main" val="2709792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10"/>
            <a:ext cx="8229600" cy="872490"/>
          </a:xfrm>
        </p:spPr>
        <p:txBody>
          <a:bodyPr>
            <a:noAutofit/>
          </a:bodyPr>
          <a:lstStyle/>
          <a:p>
            <a:r>
              <a:rPr lang="en-US" sz="3600" dirty="0" smtClean="0">
                <a:solidFill>
                  <a:schemeClr val="tx1"/>
                </a:solidFill>
                <a:latin typeface="+mn-lt"/>
              </a:rPr>
              <a:t/>
            </a:r>
            <a:br>
              <a:rPr lang="en-US" sz="3600" dirty="0" smtClean="0">
                <a:solidFill>
                  <a:schemeClr val="tx1"/>
                </a:solidFill>
                <a:latin typeface="+mn-lt"/>
              </a:rPr>
            </a:br>
            <a:r>
              <a:rPr lang="en-US" sz="4000" dirty="0" smtClean="0">
                <a:solidFill>
                  <a:schemeClr val="tx1"/>
                </a:solidFill>
                <a:latin typeface="+mn-lt"/>
              </a:rPr>
              <a:t>HOPE Rigor Courses </a:t>
            </a:r>
            <a:r>
              <a:rPr lang="en-US" sz="3600" dirty="0" smtClean="0">
                <a:solidFill>
                  <a:schemeClr val="tx1"/>
                </a:solidFill>
                <a:latin typeface="+mn-lt"/>
              </a:rPr>
              <a:t/>
            </a:r>
            <a:br>
              <a:rPr lang="en-US" sz="3600" dirty="0" smtClean="0">
                <a:solidFill>
                  <a:schemeClr val="tx1"/>
                </a:solidFill>
                <a:latin typeface="+mn-lt"/>
              </a:rPr>
            </a:br>
            <a:endParaRPr lang="en-US" sz="3200" dirty="0">
              <a:solidFill>
                <a:schemeClr val="tx1"/>
              </a:solidFill>
              <a:latin typeface="+mn-lt"/>
            </a:endParaRPr>
          </a:p>
        </p:txBody>
      </p:sp>
      <p:sp>
        <p:nvSpPr>
          <p:cNvPr id="4" name="Content Placeholder 3"/>
          <p:cNvSpPr>
            <a:spLocks noGrp="1"/>
          </p:cNvSpPr>
          <p:nvPr>
            <p:ph sz="half" idx="1"/>
          </p:nvPr>
        </p:nvSpPr>
        <p:spPr>
          <a:xfrm>
            <a:off x="228600" y="1206480"/>
            <a:ext cx="4267200" cy="4525963"/>
          </a:xfrm>
        </p:spPr>
        <p:txBody>
          <a:bodyPr>
            <a:normAutofit fontScale="70000" lnSpcReduction="20000"/>
          </a:bodyPr>
          <a:lstStyle/>
          <a:p>
            <a:pPr marL="0" indent="0">
              <a:buNone/>
              <a:defRPr/>
            </a:pPr>
            <a:r>
              <a:rPr lang="en-US" altLang="en-US" sz="2800" b="1" u="sng" dirty="0"/>
              <a:t>English/ELA</a:t>
            </a:r>
          </a:p>
          <a:p>
            <a:pPr marL="0" indent="0">
              <a:buNone/>
              <a:defRPr/>
            </a:pPr>
            <a:r>
              <a:rPr lang="en-US" altLang="en-US" sz="2800" b="1" dirty="0"/>
              <a:t>     AP Language, AP Literature</a:t>
            </a:r>
          </a:p>
          <a:p>
            <a:pPr marL="0" indent="0">
              <a:buNone/>
              <a:defRPr/>
            </a:pPr>
            <a:endParaRPr lang="en-US" altLang="en-US" sz="2800" b="1" u="sng" dirty="0" smtClean="0"/>
          </a:p>
          <a:p>
            <a:pPr marL="0" indent="0">
              <a:buNone/>
              <a:defRPr/>
            </a:pPr>
            <a:r>
              <a:rPr lang="en-US" altLang="en-US" sz="2800" b="1" u="sng" dirty="0" smtClean="0"/>
              <a:t>Mathematics</a:t>
            </a:r>
            <a:endParaRPr lang="en-US" altLang="en-US" sz="2800" b="1" u="sng" dirty="0"/>
          </a:p>
          <a:p>
            <a:pPr marL="0" indent="0">
              <a:buNone/>
              <a:defRPr/>
            </a:pPr>
            <a:r>
              <a:rPr lang="en-US" altLang="en-US" sz="2800" b="1" dirty="0"/>
              <a:t>     Algebra </a:t>
            </a:r>
            <a:r>
              <a:rPr lang="en-US" altLang="en-US" sz="2800" b="1" dirty="0" smtClean="0"/>
              <a:t>2, AMDM</a:t>
            </a:r>
          </a:p>
          <a:p>
            <a:pPr marL="320040" lvl="1" indent="0">
              <a:buNone/>
              <a:defRPr/>
            </a:pPr>
            <a:r>
              <a:rPr lang="en-US" altLang="en-US" sz="2600" b="1" dirty="0" smtClean="0"/>
              <a:t>Pre-Calculus, </a:t>
            </a:r>
            <a:r>
              <a:rPr lang="en-US" altLang="en-US" sz="2600" b="1" dirty="0" err="1" smtClean="0"/>
              <a:t>Acc</a:t>
            </a:r>
            <a:r>
              <a:rPr lang="en-US" altLang="en-US" sz="2600" b="1" dirty="0" smtClean="0"/>
              <a:t> </a:t>
            </a:r>
            <a:r>
              <a:rPr lang="en-US" altLang="en-US" sz="2600" b="1" dirty="0"/>
              <a:t>Pre-Calculus</a:t>
            </a:r>
            <a:r>
              <a:rPr lang="en-US" altLang="en-US" sz="2600" b="1" dirty="0" smtClean="0"/>
              <a:t>, Calculus</a:t>
            </a:r>
          </a:p>
          <a:p>
            <a:pPr marL="320040" lvl="1" indent="0">
              <a:buNone/>
              <a:defRPr/>
            </a:pPr>
            <a:r>
              <a:rPr lang="en-US" altLang="en-US" sz="2600" b="1" dirty="0" smtClean="0"/>
              <a:t>AP </a:t>
            </a:r>
            <a:r>
              <a:rPr lang="en-US" altLang="en-US" sz="2600" b="1" dirty="0"/>
              <a:t>Calculus AB/BC, AP Stats</a:t>
            </a:r>
          </a:p>
          <a:p>
            <a:pPr marL="0" indent="0">
              <a:buNone/>
              <a:defRPr/>
            </a:pPr>
            <a:endParaRPr lang="en-US" altLang="en-US" sz="2800" b="1" u="sng" dirty="0" smtClean="0"/>
          </a:p>
          <a:p>
            <a:pPr marL="0" indent="0">
              <a:buNone/>
              <a:defRPr/>
            </a:pPr>
            <a:r>
              <a:rPr lang="en-US" altLang="en-US" sz="2800" b="1" u="sng" dirty="0" smtClean="0"/>
              <a:t>Social </a:t>
            </a:r>
            <a:r>
              <a:rPr lang="en-US" altLang="en-US" sz="2800" b="1" u="sng" dirty="0"/>
              <a:t>Studies</a:t>
            </a:r>
          </a:p>
          <a:p>
            <a:pPr marL="0" indent="0">
              <a:buNone/>
              <a:defRPr/>
            </a:pPr>
            <a:r>
              <a:rPr lang="en-US" altLang="en-US" sz="2800" b="1" dirty="0"/>
              <a:t>     AP Psychology, AP </a:t>
            </a:r>
            <a:r>
              <a:rPr lang="en-US" altLang="en-US" sz="2800" b="1" dirty="0" err="1"/>
              <a:t>Gov</a:t>
            </a:r>
            <a:r>
              <a:rPr lang="en-US" altLang="en-US" sz="2800" b="1" dirty="0"/>
              <a:t>/Econ</a:t>
            </a:r>
          </a:p>
          <a:p>
            <a:pPr marL="0" indent="0">
              <a:buNone/>
              <a:defRPr/>
            </a:pPr>
            <a:r>
              <a:rPr lang="en-US" altLang="en-US" sz="2800" b="1" dirty="0"/>
              <a:t>     AP Human Geography</a:t>
            </a:r>
          </a:p>
          <a:p>
            <a:pPr marL="0" indent="0">
              <a:buNone/>
              <a:defRPr/>
            </a:pPr>
            <a:r>
              <a:rPr lang="en-US" altLang="en-US" sz="2800" b="1" dirty="0"/>
              <a:t>     AP World History</a:t>
            </a:r>
          </a:p>
          <a:p>
            <a:pPr marL="0" indent="0">
              <a:buNone/>
              <a:defRPr/>
            </a:pPr>
            <a:r>
              <a:rPr lang="en-US" altLang="en-US" sz="2800" b="1" dirty="0"/>
              <a:t>     AP U.S. History</a:t>
            </a:r>
          </a:p>
          <a:p>
            <a:pPr marL="0" indent="0">
              <a:buNone/>
              <a:defRPr/>
            </a:pPr>
            <a:r>
              <a:rPr lang="en-US" altLang="en-US" sz="2800" b="1" dirty="0"/>
              <a:t>     </a:t>
            </a:r>
            <a:r>
              <a:rPr lang="en-US" altLang="en-US" sz="2800" b="1" dirty="0" smtClean="0"/>
              <a:t>AP European </a:t>
            </a:r>
            <a:r>
              <a:rPr lang="en-US" altLang="en-US" sz="2800" b="1" dirty="0"/>
              <a:t>History</a:t>
            </a:r>
          </a:p>
          <a:p>
            <a:endParaRPr lang="en-US" dirty="0"/>
          </a:p>
        </p:txBody>
      </p:sp>
      <p:sp>
        <p:nvSpPr>
          <p:cNvPr id="5" name="Content Placeholder 4"/>
          <p:cNvSpPr>
            <a:spLocks noGrp="1"/>
          </p:cNvSpPr>
          <p:nvPr>
            <p:ph sz="half" idx="2"/>
          </p:nvPr>
        </p:nvSpPr>
        <p:spPr>
          <a:xfrm>
            <a:off x="4646045" y="1206480"/>
            <a:ext cx="4038600" cy="4525963"/>
          </a:xfrm>
        </p:spPr>
        <p:txBody>
          <a:bodyPr>
            <a:normAutofit fontScale="70000" lnSpcReduction="20000"/>
          </a:bodyPr>
          <a:lstStyle/>
          <a:p>
            <a:pPr marL="0" indent="0">
              <a:buNone/>
              <a:defRPr/>
            </a:pPr>
            <a:r>
              <a:rPr lang="en-US" altLang="en-US" sz="2800" b="1" u="sng" dirty="0"/>
              <a:t>Science</a:t>
            </a:r>
          </a:p>
          <a:p>
            <a:pPr marL="0" indent="0">
              <a:buNone/>
              <a:defRPr/>
            </a:pPr>
            <a:r>
              <a:rPr lang="en-US" altLang="en-US" sz="2800" b="1" dirty="0"/>
              <a:t>     AP Computer Science</a:t>
            </a:r>
          </a:p>
          <a:p>
            <a:pPr marL="0" indent="0">
              <a:buNone/>
              <a:defRPr/>
            </a:pPr>
            <a:r>
              <a:rPr lang="en-US" altLang="en-US" sz="2800" b="1" dirty="0"/>
              <a:t>     AP Biology, AP </a:t>
            </a:r>
            <a:r>
              <a:rPr lang="en-US" altLang="en-US" sz="2800" b="1" dirty="0" err="1"/>
              <a:t>Env</a:t>
            </a:r>
            <a:r>
              <a:rPr lang="en-US" altLang="en-US" sz="2800" b="1" dirty="0"/>
              <a:t>. Science</a:t>
            </a:r>
          </a:p>
          <a:p>
            <a:pPr marL="0" indent="0">
              <a:buNone/>
              <a:defRPr/>
            </a:pPr>
            <a:r>
              <a:rPr lang="en-US" altLang="en-US" sz="2800" b="1" dirty="0"/>
              <a:t>     Human Anatomy</a:t>
            </a:r>
          </a:p>
          <a:p>
            <a:pPr marL="0" indent="0">
              <a:buNone/>
              <a:defRPr/>
            </a:pPr>
            <a:r>
              <a:rPr lang="en-US" altLang="en-US" sz="2800" b="1" dirty="0"/>
              <a:t>     Chemistry, AP Chemistry</a:t>
            </a:r>
          </a:p>
          <a:p>
            <a:pPr marL="0" indent="0">
              <a:buNone/>
              <a:defRPr/>
            </a:pPr>
            <a:r>
              <a:rPr lang="en-US" altLang="en-US" sz="2800" b="1" dirty="0"/>
              <a:t>     Physics, AP Physics</a:t>
            </a:r>
          </a:p>
          <a:p>
            <a:pPr marL="0" indent="0">
              <a:buNone/>
              <a:defRPr/>
            </a:pPr>
            <a:endParaRPr lang="en-US" altLang="en-US" sz="2800" b="1" u="sng" dirty="0" smtClean="0"/>
          </a:p>
          <a:p>
            <a:pPr marL="0" indent="0">
              <a:buNone/>
              <a:defRPr/>
            </a:pPr>
            <a:r>
              <a:rPr lang="en-US" altLang="en-US" sz="2800" b="1" u="sng" dirty="0" smtClean="0"/>
              <a:t>World </a:t>
            </a:r>
            <a:r>
              <a:rPr lang="en-US" altLang="en-US" sz="2800" b="1" u="sng" dirty="0"/>
              <a:t>Language</a:t>
            </a:r>
          </a:p>
          <a:p>
            <a:pPr marL="0" indent="0">
              <a:buNone/>
              <a:defRPr/>
            </a:pPr>
            <a:r>
              <a:rPr lang="en-US" altLang="en-US" sz="2800" b="1" dirty="0"/>
              <a:t>     French II, II, IV, V, AP</a:t>
            </a:r>
          </a:p>
          <a:p>
            <a:pPr marL="0" indent="0">
              <a:buNone/>
              <a:defRPr/>
            </a:pPr>
            <a:r>
              <a:rPr lang="en-US" altLang="en-US" sz="2800" b="1" dirty="0"/>
              <a:t>     Spanish II, III, IV, V, AP</a:t>
            </a:r>
          </a:p>
          <a:p>
            <a:pPr marL="0" indent="0">
              <a:buNone/>
              <a:defRPr/>
            </a:pPr>
            <a:r>
              <a:rPr lang="en-US" altLang="en-US" sz="2800" b="1" dirty="0"/>
              <a:t>     </a:t>
            </a:r>
            <a:r>
              <a:rPr lang="en-US" altLang="en-US" sz="2800" b="1" dirty="0" smtClean="0"/>
              <a:t>Arabic </a:t>
            </a:r>
            <a:r>
              <a:rPr lang="en-US" altLang="en-US" sz="2800" b="1" dirty="0"/>
              <a:t>II, </a:t>
            </a:r>
            <a:r>
              <a:rPr lang="en-US" altLang="en-US" sz="2800" b="1" dirty="0" smtClean="0"/>
              <a:t>III</a:t>
            </a:r>
            <a:endParaRPr lang="en-US" altLang="en-US" sz="2800" b="1" dirty="0"/>
          </a:p>
          <a:p>
            <a:pPr marL="0" indent="0">
              <a:buNone/>
              <a:defRPr/>
            </a:pPr>
            <a:r>
              <a:rPr lang="en-US" altLang="en-US" sz="2800" b="1" dirty="0"/>
              <a:t>     Japanese II, </a:t>
            </a:r>
            <a:r>
              <a:rPr lang="en-US" altLang="en-US" sz="2800" b="1" dirty="0" smtClean="0"/>
              <a:t>III</a:t>
            </a:r>
            <a:endParaRPr lang="en-US" altLang="en-US" sz="28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
        <p:nvSpPr>
          <p:cNvPr id="3" name="TextBox 2"/>
          <p:cNvSpPr txBox="1"/>
          <p:nvPr/>
        </p:nvSpPr>
        <p:spPr>
          <a:xfrm>
            <a:off x="846858" y="5763487"/>
            <a:ext cx="7297883" cy="861774"/>
          </a:xfrm>
          <a:prstGeom prst="rect">
            <a:avLst/>
          </a:prstGeom>
          <a:noFill/>
        </p:spPr>
        <p:txBody>
          <a:bodyPr wrap="square" rtlCol="0">
            <a:spAutoFit/>
          </a:bodyPr>
          <a:lstStyle/>
          <a:p>
            <a:pPr algn="ctr"/>
            <a:r>
              <a:rPr lang="en-US" sz="2500" b="1" dirty="0">
                <a:solidFill>
                  <a:srgbClr val="FFFF00"/>
                </a:solidFill>
              </a:rPr>
              <a:t>Class of </a:t>
            </a:r>
            <a:r>
              <a:rPr lang="en-US" sz="2500" b="1" dirty="0" smtClean="0">
                <a:solidFill>
                  <a:srgbClr val="FFFF00"/>
                </a:solidFill>
              </a:rPr>
              <a:t>2019 </a:t>
            </a:r>
            <a:r>
              <a:rPr lang="en-US" sz="2500" b="1" dirty="0">
                <a:solidFill>
                  <a:srgbClr val="FFFF00"/>
                </a:solidFill>
              </a:rPr>
              <a:t>must earn at least four (4) credits from this list </a:t>
            </a:r>
            <a:r>
              <a:rPr lang="en-US" sz="2500" b="1" dirty="0" smtClean="0">
                <a:solidFill>
                  <a:srgbClr val="FFFF00"/>
                </a:solidFill>
              </a:rPr>
              <a:t>above</a:t>
            </a:r>
            <a:endParaRPr lang="en-US" sz="2500" b="1" dirty="0">
              <a:solidFill>
                <a:srgbClr val="FFFF00"/>
              </a:solidFill>
            </a:endParaRPr>
          </a:p>
        </p:txBody>
      </p:sp>
    </p:spTree>
    <p:extLst>
      <p:ext uri="{BB962C8B-B14F-4D97-AF65-F5344CB8AC3E}">
        <p14:creationId xmlns:p14="http://schemas.microsoft.com/office/powerpoint/2010/main" val="314093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228600"/>
            <a:ext cx="6705600" cy="762000"/>
          </a:xfrm>
        </p:spPr>
        <p:txBody>
          <a:bodyPr>
            <a:normAutofit fontScale="90000"/>
          </a:bodyPr>
          <a:lstStyle/>
          <a:p>
            <a:pPr eaLnBrk="1" hangingPunct="1"/>
            <a:r>
              <a:rPr lang="en-US" sz="4400" dirty="0" smtClean="0">
                <a:solidFill>
                  <a:schemeClr val="tx1"/>
                </a:solidFill>
                <a:latin typeface="+mn-lt"/>
              </a:rPr>
              <a:t>Topics to be discussed</a:t>
            </a:r>
            <a:r>
              <a:rPr lang="en-US" dirty="0" smtClean="0">
                <a:solidFill>
                  <a:schemeClr val="tx1"/>
                </a:solidFill>
                <a:latin typeface="+mn-lt"/>
              </a:rPr>
              <a:t/>
            </a:r>
            <a:br>
              <a:rPr lang="en-US" dirty="0" smtClean="0">
                <a:solidFill>
                  <a:schemeClr val="tx1"/>
                </a:solidFill>
                <a:latin typeface="+mn-lt"/>
              </a:rPr>
            </a:br>
            <a:endParaRPr lang="en-US" sz="2000" dirty="0" smtClean="0">
              <a:solidFill>
                <a:schemeClr val="tx1"/>
              </a:solidFill>
              <a:latin typeface="+mn-lt"/>
            </a:endParaRPr>
          </a:p>
        </p:txBody>
      </p:sp>
      <p:sp>
        <p:nvSpPr>
          <p:cNvPr id="16387" name="Content Placeholder 2"/>
          <p:cNvSpPr>
            <a:spLocks noGrp="1"/>
          </p:cNvSpPr>
          <p:nvPr>
            <p:ph idx="1"/>
          </p:nvPr>
        </p:nvSpPr>
        <p:spPr>
          <a:xfrm>
            <a:off x="1219200" y="990600"/>
            <a:ext cx="6705600" cy="4663189"/>
          </a:xfrm>
          <a:prstGeom prst="rect">
            <a:avLst/>
          </a:prstGeom>
        </p:spPr>
        <p:txBody>
          <a:bodyPr>
            <a:normAutofit lnSpcReduction="10000"/>
          </a:bodyPr>
          <a:lstStyle/>
          <a:p>
            <a:r>
              <a:rPr lang="fr-FR" sz="2200" b="1" dirty="0" smtClean="0"/>
              <a:t>Senior </a:t>
            </a:r>
            <a:r>
              <a:rPr lang="fr-FR" sz="2200" b="1" dirty="0" err="1" smtClean="0"/>
              <a:t>Seminar</a:t>
            </a:r>
            <a:r>
              <a:rPr lang="fr-FR" sz="2200" b="1" dirty="0" smtClean="0"/>
              <a:t> and Junior </a:t>
            </a:r>
            <a:r>
              <a:rPr lang="fr-FR" sz="2200" b="1" dirty="0" err="1" smtClean="0"/>
              <a:t>Jumpstart</a:t>
            </a:r>
            <a:r>
              <a:rPr lang="fr-FR" sz="2200" b="1" dirty="0" smtClean="0"/>
              <a:t> Sessions</a:t>
            </a:r>
          </a:p>
          <a:p>
            <a:pPr lvl="1"/>
            <a:r>
              <a:rPr lang="fr-FR" sz="2200" b="1" dirty="0" err="1" smtClean="0"/>
              <a:t>Sophomores</a:t>
            </a:r>
            <a:r>
              <a:rPr lang="fr-FR" sz="2200" b="1" dirty="0" smtClean="0"/>
              <a:t> (</a:t>
            </a:r>
            <a:r>
              <a:rPr lang="fr-FR" sz="2200" b="1" dirty="0" err="1" smtClean="0"/>
              <a:t>October</a:t>
            </a:r>
            <a:r>
              <a:rPr lang="fr-FR" sz="2200" b="1" dirty="0" smtClean="0"/>
              <a:t>)</a:t>
            </a:r>
          </a:p>
          <a:p>
            <a:pPr lvl="1"/>
            <a:r>
              <a:rPr lang="fr-FR" sz="2200" b="1" dirty="0" err="1" smtClean="0"/>
              <a:t>Freshmen</a:t>
            </a:r>
            <a:r>
              <a:rPr lang="fr-FR" sz="2200" b="1" dirty="0" smtClean="0"/>
              <a:t> (</a:t>
            </a:r>
            <a:r>
              <a:rPr lang="fr-FR" sz="2200" b="1" dirty="0" err="1" smtClean="0"/>
              <a:t>February</a:t>
            </a:r>
            <a:r>
              <a:rPr lang="fr-FR" sz="2200" b="1" dirty="0" smtClean="0"/>
              <a:t>)</a:t>
            </a:r>
          </a:p>
          <a:p>
            <a:r>
              <a:rPr lang="fr-FR" sz="2200" b="1" dirty="0" smtClean="0"/>
              <a:t>Grade </a:t>
            </a:r>
            <a:r>
              <a:rPr lang="fr-FR" sz="2200" b="1" dirty="0" err="1"/>
              <a:t>L</a:t>
            </a:r>
            <a:r>
              <a:rPr lang="fr-FR" sz="2200" b="1" dirty="0" err="1" smtClean="0"/>
              <a:t>evel</a:t>
            </a:r>
            <a:r>
              <a:rPr lang="fr-FR" sz="2200" b="1" dirty="0" smtClean="0"/>
              <a:t> </a:t>
            </a:r>
            <a:r>
              <a:rPr lang="fr-FR" sz="2200" b="1" dirty="0" err="1" smtClean="0"/>
              <a:t>Things</a:t>
            </a:r>
            <a:r>
              <a:rPr lang="fr-FR" sz="2200" b="1" dirty="0" smtClean="0"/>
              <a:t> to </a:t>
            </a:r>
            <a:r>
              <a:rPr lang="fr-FR" sz="2200" b="1" dirty="0" err="1" smtClean="0"/>
              <a:t>Consider</a:t>
            </a:r>
            <a:endParaRPr lang="fr-FR" sz="2200" b="1" dirty="0" smtClean="0"/>
          </a:p>
          <a:p>
            <a:r>
              <a:rPr lang="fr-FR" sz="2200" b="1" dirty="0" smtClean="0"/>
              <a:t>Graduation </a:t>
            </a:r>
            <a:r>
              <a:rPr lang="fr-FR" sz="2200" b="1" dirty="0" err="1" smtClean="0"/>
              <a:t>Requirements</a:t>
            </a:r>
            <a:endParaRPr lang="fr-FR" sz="2200" b="1" dirty="0" smtClean="0"/>
          </a:p>
          <a:p>
            <a:r>
              <a:rPr lang="fr-FR" sz="2200" b="1" dirty="0" smtClean="0"/>
              <a:t>Post-</a:t>
            </a:r>
            <a:r>
              <a:rPr lang="fr-FR" sz="2200" b="1" dirty="0" err="1" smtClean="0"/>
              <a:t>Secondary</a:t>
            </a:r>
            <a:r>
              <a:rPr lang="fr-FR" sz="2200" b="1" dirty="0" smtClean="0"/>
              <a:t> Options</a:t>
            </a:r>
          </a:p>
          <a:p>
            <a:r>
              <a:rPr lang="fr-FR" sz="2200" b="1" dirty="0" smtClean="0"/>
              <a:t>NCAA/NAIA </a:t>
            </a:r>
            <a:r>
              <a:rPr lang="fr-FR" sz="2200" b="1" dirty="0" err="1" smtClean="0"/>
              <a:t>Athletics</a:t>
            </a:r>
            <a:endParaRPr lang="fr-FR" sz="2200" b="1" dirty="0" smtClean="0"/>
          </a:p>
          <a:p>
            <a:r>
              <a:rPr lang="fr-FR" sz="2200" b="1" dirty="0" smtClean="0"/>
              <a:t>Parental </a:t>
            </a:r>
            <a:r>
              <a:rPr lang="fr-FR" sz="2200" b="1" dirty="0" err="1" smtClean="0"/>
              <a:t>Stumbling</a:t>
            </a:r>
            <a:r>
              <a:rPr lang="fr-FR" sz="2200" b="1" dirty="0" smtClean="0"/>
              <a:t> Blocks</a:t>
            </a:r>
          </a:p>
          <a:p>
            <a:r>
              <a:rPr lang="fr-FR" sz="2200" b="1" dirty="0" err="1" smtClean="0"/>
              <a:t>College</a:t>
            </a:r>
            <a:r>
              <a:rPr lang="fr-FR" sz="2200" b="1" dirty="0" smtClean="0"/>
              <a:t> Application </a:t>
            </a:r>
            <a:r>
              <a:rPr lang="fr-FR" sz="2200" b="1" dirty="0" err="1" smtClean="0"/>
              <a:t>Process</a:t>
            </a:r>
            <a:r>
              <a:rPr lang="fr-FR" sz="2200" b="1" dirty="0" smtClean="0"/>
              <a:t>/</a:t>
            </a:r>
            <a:r>
              <a:rPr lang="fr-FR" sz="2200" b="1" dirty="0" err="1" smtClean="0"/>
              <a:t>Visits</a:t>
            </a:r>
            <a:endParaRPr lang="fr-FR" sz="2200" b="1" dirty="0" smtClean="0"/>
          </a:p>
          <a:p>
            <a:r>
              <a:rPr lang="fr-FR" sz="2200" b="1" dirty="0" smtClean="0"/>
              <a:t>Financial </a:t>
            </a:r>
            <a:r>
              <a:rPr lang="fr-FR" sz="2200" b="1" dirty="0" err="1" smtClean="0"/>
              <a:t>Aid</a:t>
            </a:r>
            <a:r>
              <a:rPr lang="fr-FR" sz="2200" b="1" dirty="0" smtClean="0"/>
              <a:t> &amp; </a:t>
            </a:r>
            <a:r>
              <a:rPr lang="fr-FR" sz="2200" b="1" dirty="0" err="1" smtClean="0"/>
              <a:t>Scholarships</a:t>
            </a:r>
            <a:endParaRPr lang="fr-FR" sz="2200" b="1" dirty="0" smtClean="0"/>
          </a:p>
          <a:p>
            <a:r>
              <a:rPr lang="fr-FR" sz="2200" b="1" dirty="0" err="1" smtClean="0"/>
              <a:t>Upcoming</a:t>
            </a:r>
            <a:r>
              <a:rPr lang="fr-FR" sz="2200" b="1" dirty="0" smtClean="0"/>
              <a:t> Events</a:t>
            </a:r>
          </a:p>
          <a:p>
            <a:r>
              <a:rPr lang="fr-FR" sz="2200" b="1" dirty="0" smtClean="0"/>
              <a:t>Test </a:t>
            </a:r>
            <a:r>
              <a:rPr lang="fr-FR" sz="2200" b="1" dirty="0" err="1" smtClean="0"/>
              <a:t>Reminders</a:t>
            </a:r>
            <a:endParaRPr lang="fr-FR" sz="2200" b="1" dirty="0" smtClean="0"/>
          </a:p>
          <a:p>
            <a:endParaRPr lang="fr-FR" sz="2000" dirty="0" smtClean="0"/>
          </a:p>
          <a:p>
            <a:endParaRPr lang="fr-FR" sz="2400" dirty="0" smtClean="0"/>
          </a:p>
          <a:p>
            <a:endParaRPr lang="fr-FR" sz="2400" dirty="0" smtClean="0"/>
          </a:p>
          <a:p>
            <a:endParaRPr lang="fr-FR" sz="2400" dirty="0" smtClean="0"/>
          </a:p>
          <a:p>
            <a:endParaRPr lang="fr-FR" sz="2400" dirty="0" smtClean="0"/>
          </a:p>
          <a:p>
            <a:endParaRPr lang="fr-FR" sz="2400" dirty="0" smtClean="0"/>
          </a:p>
          <a:p>
            <a:pPr eaLnBrk="1" hangingPunct="1">
              <a:buFont typeface="Arial" charset="0"/>
              <a:buNone/>
            </a:pPr>
            <a:endParaRPr lang="fr-FR" dirty="0" smtClean="0"/>
          </a:p>
          <a:p>
            <a:pPr marL="0" indent="0" eaLnBrk="1" hangingPunct="1">
              <a:buNone/>
            </a:pPr>
            <a:endParaRPr lang="en-US" dirty="0" smtClean="0"/>
          </a:p>
          <a:p>
            <a:pPr eaLnBrk="1" hangingPunct="1"/>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141505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74" y="63183"/>
            <a:ext cx="8229600" cy="1143000"/>
          </a:xfrm>
        </p:spPr>
        <p:txBody>
          <a:bodyPr>
            <a:normAutofit/>
          </a:bodyPr>
          <a:lstStyle/>
          <a:p>
            <a:r>
              <a:rPr lang="en-US" sz="4000" dirty="0" smtClean="0">
                <a:solidFill>
                  <a:schemeClr val="tx1"/>
                </a:solidFill>
                <a:latin typeface="+mn-lt"/>
              </a:rPr>
              <a:t>HOPE GRANT</a:t>
            </a:r>
            <a:endParaRPr lang="en-US" sz="4000" dirty="0">
              <a:solidFill>
                <a:schemeClr val="tx1"/>
              </a:solidFill>
              <a:latin typeface="+mn-lt"/>
            </a:endParaRPr>
          </a:p>
        </p:txBody>
      </p:sp>
      <p:sp>
        <p:nvSpPr>
          <p:cNvPr id="3" name="Content Placeholder 2"/>
          <p:cNvSpPr>
            <a:spLocks noGrp="1"/>
          </p:cNvSpPr>
          <p:nvPr>
            <p:ph sz="half" idx="1"/>
          </p:nvPr>
        </p:nvSpPr>
        <p:spPr>
          <a:xfrm>
            <a:off x="4535864" y="1984928"/>
            <a:ext cx="4038600" cy="4525963"/>
          </a:xfrm>
        </p:spPr>
        <p:txBody>
          <a:bodyPr>
            <a:normAutofit/>
          </a:bodyPr>
          <a:lstStyle/>
          <a:p>
            <a:pPr marL="137160" indent="0" algn="ctr">
              <a:buNone/>
            </a:pPr>
            <a:r>
              <a:rPr lang="en-US" b="1" u="sng" dirty="0" smtClean="0"/>
              <a:t>HOPE Grant</a:t>
            </a:r>
            <a:endParaRPr lang="en-US" b="1" u="sng" dirty="0"/>
          </a:p>
          <a:p>
            <a:pPr>
              <a:defRPr/>
            </a:pPr>
            <a:r>
              <a:rPr lang="en-US" sz="2800" b="1" dirty="0" smtClean="0"/>
              <a:t>Covers </a:t>
            </a:r>
            <a:r>
              <a:rPr lang="en-US" sz="2800" b="1" dirty="0"/>
              <a:t>a </a:t>
            </a:r>
            <a:r>
              <a:rPr lang="en-US" sz="2800" b="1" dirty="0" smtClean="0"/>
              <a:t>percentage </a:t>
            </a:r>
            <a:r>
              <a:rPr lang="en-US" sz="2800" b="1" dirty="0"/>
              <a:t>of the standard </a:t>
            </a:r>
            <a:r>
              <a:rPr lang="en-US" sz="2800" b="1" dirty="0" smtClean="0"/>
              <a:t>rate of tuition.</a:t>
            </a:r>
            <a:endParaRPr lang="en-US" sz="2800" b="1" dirty="0"/>
          </a:p>
          <a:p>
            <a:pPr>
              <a:defRPr/>
            </a:pPr>
            <a:r>
              <a:rPr lang="en-US" sz="2800" b="1" dirty="0"/>
              <a:t>Must </a:t>
            </a:r>
            <a:r>
              <a:rPr lang="en-US" sz="2800" b="1" dirty="0" smtClean="0"/>
              <a:t>maintain a </a:t>
            </a:r>
            <a:r>
              <a:rPr lang="en-US" sz="2800" b="1" dirty="0"/>
              <a:t>cumulative GPA of 2.0 </a:t>
            </a:r>
            <a:r>
              <a:rPr lang="en-US" sz="2800" b="1" dirty="0" smtClean="0"/>
              <a:t>each term in college. </a:t>
            </a:r>
            <a:endParaRPr lang="en-US" sz="2800" b="1" dirty="0"/>
          </a:p>
          <a:p>
            <a:pPr marL="137160" indent="0">
              <a:buNone/>
            </a:pPr>
            <a:endParaRPr lang="en-US" b="1" u="sng" dirty="0"/>
          </a:p>
        </p:txBody>
      </p:sp>
      <p:sp>
        <p:nvSpPr>
          <p:cNvPr id="4" name="Content Placeholder 3"/>
          <p:cNvSpPr>
            <a:spLocks noGrp="1"/>
          </p:cNvSpPr>
          <p:nvPr>
            <p:ph sz="half" idx="2"/>
          </p:nvPr>
        </p:nvSpPr>
        <p:spPr>
          <a:xfrm>
            <a:off x="497264" y="1984928"/>
            <a:ext cx="4038600" cy="4525963"/>
          </a:xfrm>
        </p:spPr>
        <p:txBody>
          <a:bodyPr>
            <a:normAutofit/>
          </a:bodyPr>
          <a:lstStyle/>
          <a:p>
            <a:pPr marL="137160" indent="0" algn="ctr">
              <a:buNone/>
            </a:pPr>
            <a:r>
              <a:rPr lang="en-US" b="1" u="sng" dirty="0" smtClean="0"/>
              <a:t>Zell Miller Grant</a:t>
            </a:r>
          </a:p>
          <a:p>
            <a:pPr>
              <a:defRPr/>
            </a:pPr>
            <a:r>
              <a:rPr lang="en-US" sz="2800" b="1" dirty="0" smtClean="0"/>
              <a:t>Covers </a:t>
            </a:r>
            <a:r>
              <a:rPr lang="en-US" sz="2800" b="1" dirty="0"/>
              <a:t>full standard rate of tuition.</a:t>
            </a:r>
          </a:p>
          <a:p>
            <a:pPr>
              <a:defRPr/>
            </a:pPr>
            <a:r>
              <a:rPr lang="en-US" sz="2800" b="1" dirty="0" smtClean="0"/>
              <a:t>Maintain a cumulative </a:t>
            </a:r>
            <a:r>
              <a:rPr lang="en-US" sz="2800" b="1" dirty="0"/>
              <a:t>GPA of 3.5 each </a:t>
            </a:r>
            <a:r>
              <a:rPr lang="en-US" sz="2800" b="1" dirty="0" smtClean="0"/>
              <a:t>term in college.</a:t>
            </a:r>
            <a:endParaRPr lang="en-US" sz="2800" b="1" dirty="0"/>
          </a:p>
          <a:p>
            <a:pPr marL="137160" indent="0" algn="ctr">
              <a:buNone/>
            </a:pPr>
            <a:endParaRPr lang="en-US" b="1" u="sng"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74638"/>
            <a:ext cx="838200" cy="720090"/>
          </a:xfrm>
          <a:prstGeom prst="rect">
            <a:avLst/>
          </a:prstGeom>
        </p:spPr>
      </p:pic>
      <p:sp>
        <p:nvSpPr>
          <p:cNvPr id="6" name="TextBox 5"/>
          <p:cNvSpPr txBox="1"/>
          <p:nvPr/>
        </p:nvSpPr>
        <p:spPr>
          <a:xfrm>
            <a:off x="1371600" y="1127142"/>
            <a:ext cx="6652574" cy="646331"/>
          </a:xfrm>
          <a:prstGeom prst="rect">
            <a:avLst/>
          </a:prstGeom>
          <a:noFill/>
        </p:spPr>
        <p:txBody>
          <a:bodyPr wrap="square" rtlCol="0">
            <a:spAutoFit/>
          </a:bodyPr>
          <a:lstStyle/>
          <a:p>
            <a:pPr>
              <a:defRPr/>
            </a:pPr>
            <a:r>
              <a:rPr lang="en-US" b="1" dirty="0">
                <a:solidFill>
                  <a:srgbClr val="FFFF00"/>
                </a:solidFill>
              </a:rPr>
              <a:t>Available to students seeking a technical certification or diploma regardless of high school GPA or graduation date.</a:t>
            </a:r>
          </a:p>
        </p:txBody>
      </p:sp>
    </p:spTree>
    <p:extLst>
      <p:ext uri="{BB962C8B-B14F-4D97-AF65-F5344CB8AC3E}">
        <p14:creationId xmlns:p14="http://schemas.microsoft.com/office/powerpoint/2010/main" val="2886480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24940"/>
            <a:ext cx="6447501" cy="514350"/>
          </a:xfrm>
        </p:spPr>
        <p:txBody>
          <a:bodyPr>
            <a:noAutofit/>
          </a:bodyPr>
          <a:lstStyle/>
          <a:p>
            <a:pPr algn="ctr"/>
            <a:r>
              <a:rPr lang="en-US" sz="4000" b="1" dirty="0">
                <a:solidFill>
                  <a:schemeClr val="tx1"/>
                </a:solidFill>
                <a:latin typeface="+mn-lt"/>
              </a:rPr>
              <a:t>HOPE Career </a:t>
            </a:r>
            <a:r>
              <a:rPr lang="en-US" sz="4000" b="1" dirty="0" smtClean="0">
                <a:solidFill>
                  <a:schemeClr val="tx1"/>
                </a:solidFill>
                <a:latin typeface="+mn-lt"/>
              </a:rPr>
              <a:t>Grant-</a:t>
            </a:r>
            <a:br>
              <a:rPr lang="en-US" sz="4000" b="1" dirty="0" smtClean="0">
                <a:solidFill>
                  <a:schemeClr val="tx1"/>
                </a:solidFill>
                <a:latin typeface="+mn-lt"/>
              </a:rPr>
            </a:br>
            <a:r>
              <a:rPr lang="en-US" sz="4000" b="1" dirty="0" smtClean="0">
                <a:solidFill>
                  <a:schemeClr val="tx1"/>
                </a:solidFill>
                <a:latin typeface="+mn-lt"/>
              </a:rPr>
              <a:t>100% Paid </a:t>
            </a:r>
            <a:endParaRPr lang="en-US" sz="4000" b="1" dirty="0">
              <a:solidFill>
                <a:schemeClr val="tx1"/>
              </a:solidFill>
              <a:latin typeface="+mn-lt"/>
            </a:endParaRPr>
          </a:p>
        </p:txBody>
      </p:sp>
      <p:sp>
        <p:nvSpPr>
          <p:cNvPr id="7" name="Content Placeholder 6"/>
          <p:cNvSpPr>
            <a:spLocks noGrp="1"/>
          </p:cNvSpPr>
          <p:nvPr>
            <p:ph sz="half" idx="1"/>
          </p:nvPr>
        </p:nvSpPr>
        <p:spPr>
          <a:xfrm>
            <a:off x="457200" y="1600201"/>
            <a:ext cx="4038600" cy="4114800"/>
          </a:xfrm>
        </p:spPr>
        <p:txBody>
          <a:bodyPr>
            <a:noAutofit/>
          </a:bodyPr>
          <a:lstStyle/>
          <a:p>
            <a:r>
              <a:rPr lang="en-US" sz="2000" b="1" dirty="0">
                <a:solidFill>
                  <a:schemeClr val="tx1"/>
                </a:solidFill>
              </a:rPr>
              <a:t>Automotive Technology</a:t>
            </a:r>
          </a:p>
          <a:p>
            <a:r>
              <a:rPr lang="en-US" sz="2000" b="1" dirty="0">
                <a:solidFill>
                  <a:schemeClr val="tx1"/>
                </a:solidFill>
              </a:rPr>
              <a:t>Aviation Technology</a:t>
            </a:r>
          </a:p>
          <a:p>
            <a:r>
              <a:rPr lang="en-US" sz="2000" b="1" dirty="0">
                <a:solidFill>
                  <a:schemeClr val="tx1"/>
                </a:solidFill>
              </a:rPr>
              <a:t>Certified Engineer Assistant</a:t>
            </a:r>
          </a:p>
          <a:p>
            <a:r>
              <a:rPr lang="en-US" sz="2000" b="1" dirty="0">
                <a:solidFill>
                  <a:schemeClr val="tx1"/>
                </a:solidFill>
              </a:rPr>
              <a:t>Commercial Truck Driving</a:t>
            </a:r>
          </a:p>
          <a:p>
            <a:r>
              <a:rPr lang="en-US" sz="2000" b="1" dirty="0">
                <a:solidFill>
                  <a:schemeClr val="tx1"/>
                </a:solidFill>
              </a:rPr>
              <a:t>Computer Programming</a:t>
            </a:r>
          </a:p>
          <a:p>
            <a:r>
              <a:rPr lang="en-US" sz="2000" b="1" dirty="0">
                <a:solidFill>
                  <a:schemeClr val="tx1"/>
                </a:solidFill>
              </a:rPr>
              <a:t>Computer Technology</a:t>
            </a:r>
          </a:p>
          <a:p>
            <a:r>
              <a:rPr lang="en-US" sz="2000" b="1" dirty="0">
                <a:solidFill>
                  <a:schemeClr val="tx1"/>
                </a:solidFill>
              </a:rPr>
              <a:t>Construction Technology</a:t>
            </a:r>
          </a:p>
          <a:p>
            <a:r>
              <a:rPr lang="en-US" sz="2000" b="1" dirty="0">
                <a:solidFill>
                  <a:schemeClr val="tx1"/>
                </a:solidFill>
              </a:rPr>
              <a:t>Diesel Equipment Technology</a:t>
            </a:r>
          </a:p>
          <a:p>
            <a:r>
              <a:rPr lang="en-US" sz="2000" b="1" dirty="0">
                <a:solidFill>
                  <a:schemeClr val="tx1"/>
                </a:solidFill>
              </a:rPr>
              <a:t>Early Childhood Care and </a:t>
            </a:r>
            <a:r>
              <a:rPr lang="en-US" sz="2000" b="1" dirty="0" smtClean="0">
                <a:solidFill>
                  <a:schemeClr val="tx1"/>
                </a:solidFill>
              </a:rPr>
              <a:t>Education</a:t>
            </a:r>
            <a:endParaRPr lang="en-US" sz="2000" b="1" dirty="0">
              <a:solidFill>
                <a:schemeClr val="tx1"/>
              </a:solidFill>
            </a:endParaRPr>
          </a:p>
        </p:txBody>
      </p:sp>
      <p:sp>
        <p:nvSpPr>
          <p:cNvPr id="8" name="Content Placeholder 7"/>
          <p:cNvSpPr>
            <a:spLocks noGrp="1"/>
          </p:cNvSpPr>
          <p:nvPr>
            <p:ph sz="half" idx="2"/>
          </p:nvPr>
        </p:nvSpPr>
        <p:spPr>
          <a:xfrm>
            <a:off x="4876800" y="1676400"/>
            <a:ext cx="3383423" cy="2910580"/>
          </a:xfrm>
        </p:spPr>
        <p:txBody>
          <a:bodyPr>
            <a:normAutofit fontScale="25000" lnSpcReduction="20000"/>
          </a:bodyPr>
          <a:lstStyle/>
          <a:p>
            <a:r>
              <a:rPr lang="en-US" sz="8000" b="1" dirty="0"/>
              <a:t>Electrical Lineman Technology</a:t>
            </a:r>
          </a:p>
          <a:p>
            <a:r>
              <a:rPr lang="en-US" sz="8000" b="1" dirty="0"/>
              <a:t>Health Science</a:t>
            </a:r>
          </a:p>
          <a:p>
            <a:r>
              <a:rPr lang="en-US" sz="8000" b="1" dirty="0"/>
              <a:t>Industrial Maintenance</a:t>
            </a:r>
          </a:p>
          <a:p>
            <a:r>
              <a:rPr lang="en-US" sz="8000" b="1" dirty="0" smtClean="0"/>
              <a:t>Logistics/Transportation Technology</a:t>
            </a:r>
            <a:endParaRPr lang="en-US" sz="8000" b="1" dirty="0"/>
          </a:p>
          <a:p>
            <a:r>
              <a:rPr lang="en-US" sz="8000" b="1" dirty="0"/>
              <a:t>Movie Production Set Design</a:t>
            </a:r>
          </a:p>
          <a:p>
            <a:r>
              <a:rPr lang="en-US" sz="8000" b="1" dirty="0"/>
              <a:t>Practical Nursing</a:t>
            </a:r>
          </a:p>
          <a:p>
            <a:r>
              <a:rPr lang="en-US" sz="8000" b="1" dirty="0"/>
              <a:t>Precision Manufacturing</a:t>
            </a:r>
          </a:p>
          <a:p>
            <a:r>
              <a:rPr lang="en-US" sz="8000" b="1" dirty="0"/>
              <a:t>Welding and Joining Technology</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64895"/>
            <a:ext cx="838200" cy="720090"/>
          </a:xfrm>
          <a:prstGeom prst="rect">
            <a:avLst/>
          </a:prstGeom>
        </p:spPr>
      </p:pic>
      <p:sp>
        <p:nvSpPr>
          <p:cNvPr id="2" name="TextBox 1"/>
          <p:cNvSpPr txBox="1"/>
          <p:nvPr/>
        </p:nvSpPr>
        <p:spPr>
          <a:xfrm>
            <a:off x="735535" y="5867400"/>
            <a:ext cx="7924800" cy="369332"/>
          </a:xfrm>
          <a:prstGeom prst="rect">
            <a:avLst/>
          </a:prstGeom>
          <a:noFill/>
        </p:spPr>
        <p:txBody>
          <a:bodyPr wrap="square" rtlCol="0">
            <a:spAutoFit/>
          </a:bodyPr>
          <a:lstStyle/>
          <a:p>
            <a:r>
              <a:rPr lang="en-US" b="1" dirty="0" smtClean="0">
                <a:solidFill>
                  <a:srgbClr val="FFFF00"/>
                </a:solidFill>
              </a:rPr>
              <a:t>Can be used at Tech schools; No HS GPA required; Apply via FAFSA</a:t>
            </a:r>
            <a:endParaRPr lang="en-US" b="1" dirty="0">
              <a:solidFill>
                <a:srgbClr val="FFFF00"/>
              </a:solidFill>
            </a:endParaRPr>
          </a:p>
        </p:txBody>
      </p:sp>
    </p:spTree>
    <p:extLst>
      <p:ext uri="{BB962C8B-B14F-4D97-AF65-F5344CB8AC3E}">
        <p14:creationId xmlns:p14="http://schemas.microsoft.com/office/powerpoint/2010/main" val="24122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46" y="129894"/>
            <a:ext cx="8229600" cy="990601"/>
          </a:xfrm>
        </p:spPr>
        <p:txBody>
          <a:bodyPr>
            <a:noAutofit/>
          </a:bodyPr>
          <a:lstStyle/>
          <a:p>
            <a:r>
              <a:rPr lang="en-US" sz="4000" dirty="0" smtClean="0">
                <a:solidFill>
                  <a:schemeClr val="tx1"/>
                </a:solidFill>
                <a:latin typeface="+mn-lt"/>
              </a:rPr>
              <a:t>How to Check your </a:t>
            </a:r>
            <a:br>
              <a:rPr lang="en-US" sz="4000" dirty="0" smtClean="0">
                <a:solidFill>
                  <a:schemeClr val="tx1"/>
                </a:solidFill>
                <a:latin typeface="+mn-lt"/>
              </a:rPr>
            </a:br>
            <a:r>
              <a:rPr lang="en-US" sz="4000" dirty="0" smtClean="0">
                <a:solidFill>
                  <a:schemeClr val="tx1"/>
                </a:solidFill>
                <a:latin typeface="+mn-lt"/>
              </a:rPr>
              <a:t>Current HOPE GPA</a:t>
            </a:r>
            <a:endParaRPr lang="en-US" sz="4000" dirty="0">
              <a:solidFill>
                <a:schemeClr val="tx1"/>
              </a:solidFill>
              <a:latin typeface="+mn-lt"/>
            </a:endParaRPr>
          </a:p>
        </p:txBody>
      </p:sp>
      <p:sp>
        <p:nvSpPr>
          <p:cNvPr id="3" name="Content Placeholder 2"/>
          <p:cNvSpPr>
            <a:spLocks noGrp="1"/>
          </p:cNvSpPr>
          <p:nvPr>
            <p:ph idx="1"/>
          </p:nvPr>
        </p:nvSpPr>
        <p:spPr>
          <a:xfrm>
            <a:off x="381000" y="1828800"/>
            <a:ext cx="8229600" cy="3429000"/>
          </a:xfrm>
        </p:spPr>
        <p:txBody>
          <a:bodyPr>
            <a:normAutofit lnSpcReduction="10000"/>
          </a:bodyPr>
          <a:lstStyle/>
          <a:p>
            <a:pPr>
              <a:defRPr/>
            </a:pPr>
            <a:r>
              <a:rPr lang="en-US" b="1" dirty="0"/>
              <a:t>Go to </a:t>
            </a:r>
            <a:r>
              <a:rPr lang="en-US" b="1" dirty="0" smtClean="0"/>
              <a:t>www.gafutures.org</a:t>
            </a:r>
            <a:endParaRPr lang="en-US" b="1" dirty="0"/>
          </a:p>
          <a:p>
            <a:pPr>
              <a:defRPr/>
            </a:pPr>
            <a:r>
              <a:rPr lang="en-US" b="1" dirty="0" smtClean="0"/>
              <a:t>Login to My </a:t>
            </a:r>
            <a:r>
              <a:rPr lang="en-US" b="1" dirty="0" err="1" smtClean="0"/>
              <a:t>GAFutures</a:t>
            </a:r>
            <a:r>
              <a:rPr lang="en-US" b="1" dirty="0" smtClean="0"/>
              <a:t> </a:t>
            </a:r>
          </a:p>
          <a:p>
            <a:pPr lvl="1">
              <a:defRPr/>
            </a:pPr>
            <a:r>
              <a:rPr lang="en-US" b="1" dirty="0" smtClean="0"/>
              <a:t>Create account</a:t>
            </a:r>
          </a:p>
          <a:p>
            <a:pPr lvl="1">
              <a:defRPr/>
            </a:pPr>
            <a:r>
              <a:rPr lang="en-US" b="1" dirty="0" smtClean="0"/>
              <a:t>Must enter SSN</a:t>
            </a:r>
          </a:p>
          <a:p>
            <a:pPr lvl="2">
              <a:defRPr/>
            </a:pPr>
            <a:r>
              <a:rPr lang="en-US" b="1" dirty="0" smtClean="0"/>
              <a:t>See Counselor if you cannot gain access as it is possible that we do not have your SSN on file.</a:t>
            </a:r>
          </a:p>
          <a:p>
            <a:pPr>
              <a:defRPr/>
            </a:pPr>
            <a:r>
              <a:rPr lang="en-US" b="1" dirty="0" smtClean="0"/>
              <a:t>Click Your HOPE GPA</a:t>
            </a:r>
            <a:endParaRPr lang="en-US" b="1" dirty="0"/>
          </a:p>
          <a:p>
            <a:pPr>
              <a:defRPr/>
            </a:pPr>
            <a:r>
              <a:rPr lang="en-US" b="1" dirty="0"/>
              <a:t>Follow directions to get your HOPE GPA.</a:t>
            </a:r>
          </a:p>
          <a:p>
            <a:pPr marL="13716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2434268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0"/>
            <a:ext cx="8077200" cy="1143000"/>
          </a:xfrm>
        </p:spPr>
        <p:txBody>
          <a:bodyPr>
            <a:normAutofit/>
          </a:bodyPr>
          <a:lstStyle/>
          <a:p>
            <a:r>
              <a:rPr lang="en-US" sz="4000" dirty="0" smtClean="0">
                <a:solidFill>
                  <a:schemeClr val="tx1"/>
                </a:solidFill>
                <a:latin typeface="+mn-lt"/>
              </a:rPr>
              <a:t>Empowerment/College Week</a:t>
            </a:r>
            <a:endParaRPr lang="en-US" sz="4000" dirty="0">
              <a:solidFill>
                <a:schemeClr val="tx1"/>
              </a:solidFill>
              <a:latin typeface="+mn-lt"/>
            </a:endParaRPr>
          </a:p>
        </p:txBody>
      </p:sp>
      <p:sp>
        <p:nvSpPr>
          <p:cNvPr id="3" name="Content Placeholder 2"/>
          <p:cNvSpPr>
            <a:spLocks noGrp="1"/>
          </p:cNvSpPr>
          <p:nvPr>
            <p:ph idx="1"/>
          </p:nvPr>
        </p:nvSpPr>
        <p:spPr>
          <a:xfrm>
            <a:off x="419878" y="1752600"/>
            <a:ext cx="8229600" cy="4709160"/>
          </a:xfrm>
        </p:spPr>
        <p:txBody>
          <a:bodyPr/>
          <a:lstStyle/>
          <a:p>
            <a:r>
              <a:rPr lang="en-US" b="1" dirty="0"/>
              <a:t>W</a:t>
            </a:r>
            <a:r>
              <a:rPr lang="en-US" b="1" dirty="0" smtClean="0"/>
              <a:t>eek of January 21</a:t>
            </a:r>
            <a:r>
              <a:rPr lang="en-US" b="1" baseline="30000" dirty="0" smtClean="0"/>
              <a:t>st</a:t>
            </a:r>
            <a:r>
              <a:rPr lang="en-US" b="1" dirty="0" smtClean="0"/>
              <a:t>- 25</a:t>
            </a:r>
            <a:r>
              <a:rPr lang="en-US" b="1" baseline="30000" dirty="0" smtClean="0"/>
              <a:t>th</a:t>
            </a:r>
            <a:r>
              <a:rPr lang="en-US" b="1" dirty="0" smtClean="0"/>
              <a:t> </a:t>
            </a:r>
          </a:p>
          <a:p>
            <a:r>
              <a:rPr lang="en-US" b="1" dirty="0" smtClean="0"/>
              <a:t>Friday, January 25</a:t>
            </a:r>
            <a:r>
              <a:rPr lang="en-US" b="1" baseline="30000" dirty="0" smtClean="0"/>
              <a:t>th</a:t>
            </a:r>
            <a:r>
              <a:rPr lang="en-US" b="1" dirty="0" smtClean="0"/>
              <a:t>: Apply to College Day @ Campbell</a:t>
            </a:r>
          </a:p>
          <a:p>
            <a:pPr lvl="1"/>
            <a:r>
              <a:rPr lang="en-US" b="1" dirty="0" smtClean="0"/>
              <a:t>Opportunity to apply to colleges with the assistance of all counselors and some college admissions representatives</a:t>
            </a:r>
          </a:p>
          <a:p>
            <a:pPr lvl="1"/>
            <a:r>
              <a:rPr lang="en-US" b="1" dirty="0" smtClean="0"/>
              <a:t>Carve out time during school day to work on applications</a:t>
            </a:r>
          </a:p>
          <a:p>
            <a:pPr lvl="1"/>
            <a:r>
              <a:rPr lang="en-US" b="1" dirty="0" smtClean="0"/>
              <a:t>HBCU Lunch &amp; Learn session</a:t>
            </a:r>
          </a:p>
          <a:p>
            <a:pPr lvl="1"/>
            <a:r>
              <a:rPr lang="en-US" b="1" dirty="0" smtClean="0"/>
              <a:t>More details forthcoming</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2850667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110"/>
            <a:ext cx="8229600" cy="1143000"/>
          </a:xfrm>
        </p:spPr>
        <p:txBody>
          <a:bodyPr>
            <a:normAutofit/>
          </a:bodyPr>
          <a:lstStyle/>
          <a:p>
            <a:r>
              <a:rPr lang="en-US" sz="4000" dirty="0" smtClean="0">
                <a:solidFill>
                  <a:schemeClr val="tx1"/>
                </a:solidFill>
                <a:latin typeface="+mn-lt"/>
              </a:rPr>
              <a:t>Lunch &amp; Learn</a:t>
            </a:r>
            <a:endParaRPr lang="en-US" sz="4000" dirty="0">
              <a:solidFill>
                <a:schemeClr val="tx1"/>
              </a:solidFill>
              <a:latin typeface="+mn-lt"/>
            </a:endParaRPr>
          </a:p>
        </p:txBody>
      </p:sp>
      <p:sp>
        <p:nvSpPr>
          <p:cNvPr id="3" name="Content Placeholder 2"/>
          <p:cNvSpPr>
            <a:spLocks noGrp="1"/>
          </p:cNvSpPr>
          <p:nvPr>
            <p:ph idx="1"/>
          </p:nvPr>
        </p:nvSpPr>
        <p:spPr>
          <a:xfrm>
            <a:off x="457200" y="1600200"/>
            <a:ext cx="8229600" cy="4419600"/>
          </a:xfrm>
        </p:spPr>
        <p:txBody>
          <a:bodyPr>
            <a:normAutofit/>
          </a:bodyPr>
          <a:lstStyle/>
          <a:p>
            <a:r>
              <a:rPr lang="en-US" b="1" dirty="0"/>
              <a:t>S</a:t>
            </a:r>
            <a:r>
              <a:rPr lang="en-US" b="1" dirty="0" smtClean="0"/>
              <a:t>essions </a:t>
            </a:r>
            <a:r>
              <a:rPr lang="en-US" b="1" dirty="0"/>
              <a:t>take place on </a:t>
            </a:r>
            <a:r>
              <a:rPr lang="en-US" b="1" dirty="0" smtClean="0"/>
              <a:t>Wednesdays</a:t>
            </a:r>
          </a:p>
          <a:p>
            <a:r>
              <a:rPr lang="en-US" b="1" dirty="0" smtClean="0"/>
              <a:t>Students </a:t>
            </a:r>
            <a:r>
              <a:rPr lang="en-US" b="1" dirty="0"/>
              <a:t>need to sign up in the counseling office</a:t>
            </a:r>
          </a:p>
          <a:p>
            <a:r>
              <a:rPr lang="en-US" b="1" dirty="0" smtClean="0"/>
              <a:t>Future Sessions: </a:t>
            </a:r>
          </a:p>
          <a:p>
            <a:pPr lvl="1"/>
            <a:r>
              <a:rPr lang="en-US" b="1" dirty="0" smtClean="0"/>
              <a:t>November 28th – College Applications</a:t>
            </a:r>
          </a:p>
          <a:p>
            <a:pPr lvl="1"/>
            <a:r>
              <a:rPr lang="en-US" b="1" dirty="0" smtClean="0"/>
              <a:t>January 23rd –HBCU</a:t>
            </a:r>
          </a:p>
          <a:p>
            <a:pPr lvl="1"/>
            <a:r>
              <a:rPr lang="en-US" b="1" dirty="0" smtClean="0"/>
              <a:t>March 6th – FAFSA &amp; How to Understand Your Student Aid Report</a:t>
            </a:r>
          </a:p>
          <a:p>
            <a:pPr lvl="1"/>
            <a:r>
              <a:rPr lang="en-US" b="1" dirty="0" smtClean="0"/>
              <a:t>April 10th (TBD)</a:t>
            </a:r>
          </a:p>
          <a:p>
            <a:pPr marL="13716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29565"/>
            <a:ext cx="838200" cy="720090"/>
          </a:xfrm>
          <a:prstGeom prst="rect">
            <a:avLst/>
          </a:prstGeom>
        </p:spPr>
      </p:pic>
    </p:spTree>
    <p:extLst>
      <p:ext uri="{BB962C8B-B14F-4D97-AF65-F5344CB8AC3E}">
        <p14:creationId xmlns:p14="http://schemas.microsoft.com/office/powerpoint/2010/main" val="3990578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600200" y="130314"/>
            <a:ext cx="6452407" cy="707886"/>
          </a:xfrm>
          <a:prstGeom prst="rect">
            <a:avLst/>
          </a:prstGeom>
          <a:noFill/>
          <a:ln w="9525">
            <a:noFill/>
            <a:miter lim="800000"/>
            <a:headEnd/>
            <a:tailEnd/>
          </a:ln>
        </p:spPr>
        <p:txBody>
          <a:bodyPr wrap="none">
            <a:spAutoFit/>
          </a:bodyPr>
          <a:lstStyle/>
          <a:p>
            <a:r>
              <a:rPr lang="en-US" sz="4000" b="1" dirty="0"/>
              <a:t>Parental Stumbling Blocks</a:t>
            </a:r>
          </a:p>
        </p:txBody>
      </p:sp>
      <p:sp>
        <p:nvSpPr>
          <p:cNvPr id="35842" name="Rectangle 2"/>
          <p:cNvSpPr>
            <a:spLocks noChangeArrowheads="1"/>
          </p:cNvSpPr>
          <p:nvPr/>
        </p:nvSpPr>
        <p:spPr bwMode="auto">
          <a:xfrm>
            <a:off x="457200" y="1066800"/>
            <a:ext cx="8305800" cy="5632311"/>
          </a:xfrm>
          <a:prstGeom prst="rect">
            <a:avLst/>
          </a:prstGeom>
          <a:noFill/>
          <a:ln w="9525">
            <a:noFill/>
            <a:miter lim="800000"/>
            <a:headEnd/>
            <a:tailEnd/>
          </a:ln>
        </p:spPr>
        <p:txBody>
          <a:bodyPr>
            <a:spAutoFit/>
          </a:bodyPr>
          <a:lstStyle/>
          <a:p>
            <a:pPr marL="342900" indent="-342900">
              <a:buFont typeface="Wingdings" panose="05000000000000000000" pitchFamily="2" charset="2"/>
              <a:buChar char="q"/>
            </a:pPr>
            <a:r>
              <a:rPr lang="en-US" sz="2400" b="1" dirty="0"/>
              <a:t>Dictating exactly where your student must apply and attend</a:t>
            </a:r>
          </a:p>
          <a:p>
            <a:pPr marL="342900" indent="-342900">
              <a:buFont typeface="Wingdings" panose="05000000000000000000" pitchFamily="2" charset="2"/>
              <a:buChar char="q"/>
            </a:pPr>
            <a:endParaRPr lang="en-US" sz="2400" b="1" dirty="0"/>
          </a:p>
          <a:p>
            <a:pPr marL="342900" indent="-342900">
              <a:buFont typeface="Wingdings" panose="05000000000000000000" pitchFamily="2" charset="2"/>
              <a:buChar char="q"/>
            </a:pPr>
            <a:r>
              <a:rPr lang="en-US" sz="2400" b="1" dirty="0"/>
              <a:t>Completing </a:t>
            </a:r>
            <a:r>
              <a:rPr lang="en-US" sz="2400" b="1" dirty="0" smtClean="0"/>
              <a:t>all tasks related to their college applications!!!</a:t>
            </a:r>
          </a:p>
          <a:p>
            <a:pPr marL="800100" lvl="1" indent="-342900">
              <a:buFont typeface="Wingdings" panose="05000000000000000000" pitchFamily="2" charset="2"/>
              <a:buChar char="q"/>
            </a:pPr>
            <a:r>
              <a:rPr lang="en-US" sz="2400" b="1" dirty="0" smtClean="0"/>
              <a:t>Give them ownership of their future.</a:t>
            </a:r>
            <a:endParaRPr lang="en-US" sz="2400" b="1" dirty="0"/>
          </a:p>
          <a:p>
            <a:pPr marL="800100" lvl="1" indent="-342900">
              <a:buFont typeface="Wingdings" panose="05000000000000000000" pitchFamily="2" charset="2"/>
              <a:buChar char="q"/>
            </a:pPr>
            <a:r>
              <a:rPr lang="en-US" sz="2400" b="1" dirty="0" smtClean="0"/>
              <a:t>Doing </a:t>
            </a:r>
            <a:r>
              <a:rPr lang="en-US" sz="2400" b="1" dirty="0"/>
              <a:t>all the work for your student doesn’t teach him/her the coping skills needed for college or in life</a:t>
            </a:r>
            <a:r>
              <a:rPr lang="en-US" sz="2400" b="1" dirty="0" smtClean="0"/>
              <a:t>!</a:t>
            </a:r>
          </a:p>
          <a:p>
            <a:pPr marL="342900" indent="-342900">
              <a:buFont typeface="Wingdings" panose="05000000000000000000" pitchFamily="2" charset="2"/>
              <a:buChar char="q"/>
            </a:pPr>
            <a:endParaRPr lang="en-US" sz="2400" b="1" dirty="0" smtClean="0"/>
          </a:p>
          <a:p>
            <a:pPr marL="342900" indent="-342900">
              <a:buFont typeface="Wingdings" panose="05000000000000000000" pitchFamily="2" charset="2"/>
              <a:buChar char="q"/>
            </a:pPr>
            <a:r>
              <a:rPr lang="en-US" sz="2400" b="1" dirty="0" smtClean="0"/>
              <a:t>FERPA-Become familiar with Federal FERPA laws which will pertain to you and your student when they reach 18 years of age. </a:t>
            </a:r>
            <a:r>
              <a:rPr lang="en-US" sz="2400" b="1" u="sng" dirty="0"/>
              <a:t>https://www2.ed.gov/policy/gen/guid/fpco/ferpa/students.html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41436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randombar(horizontal)">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Effect transition="in" filter="randombar(horizontal)">
                                      <p:cBhvr>
                                        <p:cTn id="12" dur="500"/>
                                        <p:tgtEl>
                                          <p:spTgt spid="358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5842">
                                            <p:txEl>
                                              <p:pRg st="3" end="3"/>
                                            </p:txEl>
                                          </p:spTgt>
                                        </p:tgtEl>
                                        <p:attrNameLst>
                                          <p:attrName>style.visibility</p:attrName>
                                        </p:attrNameLst>
                                      </p:cBhvr>
                                      <p:to>
                                        <p:strVal val="visible"/>
                                      </p:to>
                                    </p:set>
                                    <p:animEffect transition="in" filter="randombar(horizontal)">
                                      <p:cBhvr>
                                        <p:cTn id="17" dur="500"/>
                                        <p:tgtEl>
                                          <p:spTgt spid="358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842">
                                            <p:txEl>
                                              <p:pRg st="4" end="4"/>
                                            </p:txEl>
                                          </p:spTgt>
                                        </p:tgtEl>
                                        <p:attrNameLst>
                                          <p:attrName>style.visibility</p:attrName>
                                        </p:attrNameLst>
                                      </p:cBhvr>
                                      <p:to>
                                        <p:strVal val="visible"/>
                                      </p:to>
                                    </p:set>
                                    <p:animEffect transition="in" filter="randombar(horizontal)">
                                      <p:cBhvr>
                                        <p:cTn id="22" dur="500"/>
                                        <p:tgtEl>
                                          <p:spTgt spid="358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5842">
                                            <p:txEl>
                                              <p:pRg st="6" end="6"/>
                                            </p:txEl>
                                          </p:spTgt>
                                        </p:tgtEl>
                                        <p:attrNameLst>
                                          <p:attrName>style.visibility</p:attrName>
                                        </p:attrNameLst>
                                      </p:cBhvr>
                                      <p:to>
                                        <p:strVal val="visible"/>
                                      </p:to>
                                    </p:set>
                                    <p:animEffect transition="in" filter="randombar(horizontal)">
                                      <p:cBhvr>
                                        <p:cTn id="27"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57"/>
            <a:ext cx="8229600" cy="1143000"/>
          </a:xfrm>
        </p:spPr>
        <p:txBody>
          <a:bodyPr>
            <a:normAutofit/>
          </a:bodyPr>
          <a:lstStyle/>
          <a:p>
            <a:r>
              <a:rPr lang="en-US" sz="4000" dirty="0" smtClean="0">
                <a:solidFill>
                  <a:schemeClr val="tx1"/>
                </a:solidFill>
                <a:latin typeface="+mn-lt"/>
              </a:rPr>
              <a:t>Final Thoughts</a:t>
            </a:r>
            <a:endParaRPr lang="en-US" sz="4000" dirty="0">
              <a:solidFill>
                <a:schemeClr val="tx1"/>
              </a:solidFill>
              <a:latin typeface="+mn-lt"/>
            </a:endParaRPr>
          </a:p>
        </p:txBody>
      </p:sp>
      <p:sp>
        <p:nvSpPr>
          <p:cNvPr id="3" name="Content Placeholder 2"/>
          <p:cNvSpPr>
            <a:spLocks noGrp="1"/>
          </p:cNvSpPr>
          <p:nvPr>
            <p:ph idx="1"/>
          </p:nvPr>
        </p:nvSpPr>
        <p:spPr>
          <a:xfrm>
            <a:off x="561975" y="1295400"/>
            <a:ext cx="8229600" cy="3886200"/>
          </a:xfrm>
        </p:spPr>
        <p:txBody>
          <a:bodyPr>
            <a:normAutofit/>
          </a:bodyPr>
          <a:lstStyle/>
          <a:p>
            <a:r>
              <a:rPr lang="en-US" b="1" dirty="0" smtClean="0"/>
              <a:t>Watch all deadlines!!!</a:t>
            </a:r>
            <a:endParaRPr lang="en-US" b="1" dirty="0"/>
          </a:p>
          <a:p>
            <a:r>
              <a:rPr lang="en-US" b="1" dirty="0"/>
              <a:t>Finish Strong</a:t>
            </a:r>
          </a:p>
          <a:p>
            <a:r>
              <a:rPr lang="en-US" b="1" dirty="0"/>
              <a:t>Use your senior year as a start to your freshman </a:t>
            </a:r>
            <a:r>
              <a:rPr lang="en-US" b="1" dirty="0" smtClean="0"/>
              <a:t>year of college</a:t>
            </a:r>
            <a:endParaRPr lang="en-US" b="1" dirty="0"/>
          </a:p>
          <a:p>
            <a:r>
              <a:rPr lang="en-US" b="1" dirty="0" smtClean="0"/>
              <a:t>Academic </a:t>
            </a:r>
            <a:r>
              <a:rPr lang="en-US" b="1" dirty="0"/>
              <a:t>rigor should be increased, not </a:t>
            </a:r>
            <a:r>
              <a:rPr lang="en-US" b="1" dirty="0" smtClean="0"/>
              <a:t>decreased</a:t>
            </a:r>
            <a:endParaRPr lang="en-US" b="1" dirty="0"/>
          </a:p>
          <a:p>
            <a:r>
              <a:rPr lang="en-US" b="1" dirty="0"/>
              <a:t>Scholarships are </a:t>
            </a:r>
            <a:r>
              <a:rPr lang="en-US" b="1" dirty="0" smtClean="0"/>
              <a:t>hard work, but it is FREE money!!!</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Tree>
    <p:extLst>
      <p:ext uri="{BB962C8B-B14F-4D97-AF65-F5344CB8AC3E}">
        <p14:creationId xmlns:p14="http://schemas.microsoft.com/office/powerpoint/2010/main" val="7571290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64"/>
            <a:ext cx="8229600" cy="1143000"/>
          </a:xfrm>
        </p:spPr>
        <p:txBody>
          <a:bodyPr>
            <a:normAutofit fontScale="90000"/>
          </a:bodyPr>
          <a:lstStyle/>
          <a:p>
            <a:r>
              <a:rPr lang="en-US" sz="4000" dirty="0" smtClean="0">
                <a:solidFill>
                  <a:schemeClr val="tx1"/>
                </a:solidFill>
                <a:latin typeface="+mn-lt"/>
              </a:rPr>
              <a:t>College Savings Plan </a:t>
            </a:r>
            <a:br>
              <a:rPr lang="en-US" sz="4000" dirty="0" smtClean="0">
                <a:solidFill>
                  <a:schemeClr val="tx1"/>
                </a:solidFill>
                <a:latin typeface="+mn-lt"/>
              </a:rPr>
            </a:br>
            <a:r>
              <a:rPr lang="en-US" sz="4000" dirty="0" smtClean="0">
                <a:solidFill>
                  <a:schemeClr val="tx1"/>
                </a:solidFill>
                <a:latin typeface="+mn-lt"/>
              </a:rPr>
              <a:t>Information </a:t>
            </a:r>
            <a:endParaRPr lang="en-US" sz="4000" dirty="0">
              <a:solidFill>
                <a:schemeClr val="tx1"/>
              </a:solidFill>
              <a:latin typeface="+mn-lt"/>
            </a:endParaRPr>
          </a:p>
        </p:txBody>
      </p:sp>
      <p:sp>
        <p:nvSpPr>
          <p:cNvPr id="3" name="Content Placeholder 2"/>
          <p:cNvSpPr>
            <a:spLocks noGrp="1"/>
          </p:cNvSpPr>
          <p:nvPr>
            <p:ph idx="1"/>
          </p:nvPr>
        </p:nvSpPr>
        <p:spPr/>
        <p:txBody>
          <a:bodyPr>
            <a:normAutofit/>
          </a:bodyPr>
          <a:lstStyle/>
          <a:p>
            <a:r>
              <a:rPr lang="en-US" sz="4400" dirty="0" smtClean="0"/>
              <a:t>Gerald Addy</a:t>
            </a:r>
          </a:p>
          <a:p>
            <a:pPr lvl="1"/>
            <a:r>
              <a:rPr lang="en-US" sz="4400" dirty="0" smtClean="0"/>
              <a:t>Wells Fargo </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74638"/>
            <a:ext cx="838200" cy="720090"/>
          </a:xfrm>
          <a:prstGeom prst="rect">
            <a:avLst/>
          </a:prstGeom>
        </p:spPr>
      </p:pic>
    </p:spTree>
    <p:extLst>
      <p:ext uri="{BB962C8B-B14F-4D97-AF65-F5344CB8AC3E}">
        <p14:creationId xmlns:p14="http://schemas.microsoft.com/office/powerpoint/2010/main" val="151623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7" name="TextBox 2"/>
          <p:cNvSpPr txBox="1">
            <a:spLocks noChangeArrowheads="1"/>
          </p:cNvSpPr>
          <p:nvPr/>
        </p:nvSpPr>
        <p:spPr bwMode="auto">
          <a:xfrm>
            <a:off x="1219200" y="118110"/>
            <a:ext cx="7620000" cy="1061829"/>
          </a:xfrm>
          <a:prstGeom prst="rect">
            <a:avLst/>
          </a:prstGeom>
          <a:noFill/>
          <a:ln w="9525">
            <a:noFill/>
            <a:miter lim="800000"/>
            <a:headEnd/>
            <a:tailEnd/>
          </a:ln>
        </p:spPr>
        <p:txBody>
          <a:bodyPr wrap="square">
            <a:spAutoFit/>
          </a:bodyPr>
          <a:lstStyle/>
          <a:p>
            <a:r>
              <a:rPr lang="en-US" sz="3500" b="1" dirty="0" smtClean="0">
                <a:effectLst>
                  <a:outerShdw blurRad="38100" dist="38100" dir="2700000" algn="tl">
                    <a:srgbClr val="000000">
                      <a:alpha val="43137"/>
                    </a:srgbClr>
                  </a:outerShdw>
                </a:effectLst>
              </a:rPr>
              <a:t>GRADUATION REQUIREMENTS</a:t>
            </a:r>
          </a:p>
          <a:p>
            <a:r>
              <a:rPr lang="en-US" sz="2800" b="1" dirty="0" smtClean="0"/>
              <a:t> </a:t>
            </a:r>
            <a:endParaRPr lang="en-US" sz="2800" b="1" dirty="0"/>
          </a:p>
        </p:txBody>
      </p:sp>
      <p:graphicFrame>
        <p:nvGraphicFramePr>
          <p:cNvPr id="2" name="Table 1"/>
          <p:cNvGraphicFramePr>
            <a:graphicFrameLocks noGrp="1"/>
          </p:cNvGraphicFramePr>
          <p:nvPr>
            <p:extLst>
              <p:ext uri="{D42A27DB-BD31-4B8C-83A1-F6EECF244321}">
                <p14:modId xmlns:p14="http://schemas.microsoft.com/office/powerpoint/2010/main" val="1523771471"/>
              </p:ext>
            </p:extLst>
          </p:nvPr>
        </p:nvGraphicFramePr>
        <p:xfrm>
          <a:off x="381000" y="1371600"/>
          <a:ext cx="8420101" cy="5032231"/>
        </p:xfrm>
        <a:graphic>
          <a:graphicData uri="http://schemas.openxmlformats.org/drawingml/2006/table">
            <a:tbl>
              <a:tblPr firstRow="1" firstCol="1" bandRow="1"/>
              <a:tblGrid>
                <a:gridCol w="2814369">
                  <a:extLst>
                    <a:ext uri="{9D8B030D-6E8A-4147-A177-3AD203B41FA5}">
                      <a16:colId xmlns:a16="http://schemas.microsoft.com/office/drawing/2014/main" val="20000"/>
                    </a:ext>
                  </a:extLst>
                </a:gridCol>
                <a:gridCol w="878053">
                  <a:extLst>
                    <a:ext uri="{9D8B030D-6E8A-4147-A177-3AD203B41FA5}">
                      <a16:colId xmlns:a16="http://schemas.microsoft.com/office/drawing/2014/main" val="20001"/>
                    </a:ext>
                  </a:extLst>
                </a:gridCol>
                <a:gridCol w="4727679">
                  <a:extLst>
                    <a:ext uri="{9D8B030D-6E8A-4147-A177-3AD203B41FA5}">
                      <a16:colId xmlns:a16="http://schemas.microsoft.com/office/drawing/2014/main" val="20002"/>
                    </a:ext>
                  </a:extLst>
                </a:gridCol>
              </a:tblGrid>
              <a:tr h="356951">
                <a:tc>
                  <a:txBody>
                    <a:bodyPr/>
                    <a:lstStyle/>
                    <a:p>
                      <a:pPr marL="0" marR="0" algn="ctr">
                        <a:lnSpc>
                          <a:spcPct val="115000"/>
                        </a:lnSpc>
                        <a:spcBef>
                          <a:spcPts val="0"/>
                        </a:spcBef>
                        <a:spcAft>
                          <a:spcPts val="0"/>
                        </a:spcAft>
                      </a:pPr>
                      <a:r>
                        <a:rPr lang="en-US" sz="1400" b="1" dirty="0">
                          <a:effectLst/>
                          <a:latin typeface="Calibri"/>
                          <a:ea typeface="Calibri"/>
                          <a:cs typeface="Times New Roman"/>
                        </a:rPr>
                        <a:t>Subject</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Units </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Required Courses</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237">
                <a:tc>
                  <a:txBody>
                    <a:bodyPr/>
                    <a:lstStyle/>
                    <a:p>
                      <a:pPr marL="0" marR="0">
                        <a:lnSpc>
                          <a:spcPct val="115000"/>
                        </a:lnSpc>
                        <a:spcBef>
                          <a:spcPts val="0"/>
                        </a:spcBef>
                        <a:spcAft>
                          <a:spcPts val="0"/>
                        </a:spcAft>
                      </a:pPr>
                      <a:r>
                        <a:rPr lang="en-US" sz="1400">
                          <a:effectLst/>
                          <a:latin typeface="Calibri"/>
                          <a:ea typeface="Calibri"/>
                          <a:cs typeface="Times New Roman"/>
                        </a:rPr>
                        <a:t>English</a:t>
                      </a:r>
                      <a:endParaRPr lang="en-US" sz="110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4</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9</a:t>
                      </a:r>
                      <a:r>
                        <a:rPr lang="en-US" sz="1400" baseline="30000" dirty="0" smtClean="0">
                          <a:effectLst/>
                          <a:latin typeface="Calibri"/>
                          <a:ea typeface="Calibri"/>
                          <a:cs typeface="Times New Roman"/>
                        </a:rPr>
                        <a:t>th</a:t>
                      </a:r>
                      <a:r>
                        <a:rPr lang="en-US" sz="1400" baseline="0" dirty="0" smtClean="0">
                          <a:effectLst/>
                          <a:latin typeface="Calibri"/>
                          <a:ea typeface="Calibri"/>
                          <a:cs typeface="Times New Roman"/>
                        </a:rPr>
                        <a:t> Lit., World Lit., American Literature, 4</a:t>
                      </a:r>
                      <a:r>
                        <a:rPr lang="en-US" sz="1400" baseline="30000" dirty="0" smtClean="0">
                          <a:effectLst/>
                          <a:latin typeface="Calibri"/>
                          <a:ea typeface="Calibri"/>
                          <a:cs typeface="Times New Roman"/>
                        </a:rPr>
                        <a:t>th</a:t>
                      </a:r>
                      <a:r>
                        <a:rPr lang="en-US" sz="1400" baseline="0" dirty="0" smtClean="0">
                          <a:effectLst/>
                          <a:latin typeface="Calibri"/>
                          <a:ea typeface="Calibri"/>
                          <a:cs typeface="Times New Roman"/>
                        </a:rPr>
                        <a:t> English </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1237">
                <a:tc>
                  <a:txBody>
                    <a:bodyPr/>
                    <a:lstStyle/>
                    <a:p>
                      <a:pPr marL="0" marR="0">
                        <a:lnSpc>
                          <a:spcPct val="115000"/>
                        </a:lnSpc>
                        <a:spcBef>
                          <a:spcPts val="0"/>
                        </a:spcBef>
                        <a:spcAft>
                          <a:spcPts val="0"/>
                        </a:spcAft>
                      </a:pPr>
                      <a:r>
                        <a:rPr lang="en-US" sz="1400">
                          <a:effectLst/>
                          <a:latin typeface="Calibri"/>
                          <a:ea typeface="Calibri"/>
                          <a:cs typeface="Times New Roman"/>
                        </a:rPr>
                        <a:t>Math</a:t>
                      </a:r>
                      <a:endParaRPr lang="en-US" sz="110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4</a:t>
                      </a:r>
                      <a:endParaRPr lang="en-US" sz="110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Algebra,</a:t>
                      </a:r>
                      <a:r>
                        <a:rPr lang="en-US" sz="1400" baseline="0" dirty="0" smtClean="0">
                          <a:effectLst/>
                          <a:latin typeface="Calibri"/>
                          <a:ea typeface="Calibri"/>
                          <a:cs typeface="Times New Roman"/>
                        </a:rPr>
                        <a:t> Geometry, Algebra II &amp; 4</a:t>
                      </a:r>
                      <a:r>
                        <a:rPr lang="en-US" sz="1400" baseline="30000" dirty="0" smtClean="0">
                          <a:effectLst/>
                          <a:latin typeface="Calibri"/>
                          <a:ea typeface="Calibri"/>
                          <a:cs typeface="Times New Roman"/>
                        </a:rPr>
                        <a:t>th</a:t>
                      </a:r>
                      <a:r>
                        <a:rPr lang="en-US" sz="1400" baseline="0" dirty="0" smtClean="0">
                          <a:effectLst/>
                          <a:latin typeface="Calibri"/>
                          <a:ea typeface="Calibri"/>
                          <a:cs typeface="Times New Roman"/>
                        </a:rPr>
                        <a:t> Math</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6183">
                <a:tc>
                  <a:txBody>
                    <a:bodyPr/>
                    <a:lstStyle/>
                    <a:p>
                      <a:pPr marL="0" marR="0">
                        <a:lnSpc>
                          <a:spcPct val="115000"/>
                        </a:lnSpc>
                        <a:spcBef>
                          <a:spcPts val="0"/>
                        </a:spcBef>
                        <a:spcAft>
                          <a:spcPts val="0"/>
                        </a:spcAft>
                      </a:pPr>
                      <a:r>
                        <a:rPr lang="en-US" sz="1400" dirty="0">
                          <a:effectLst/>
                          <a:latin typeface="Calibri"/>
                          <a:ea typeface="Calibri"/>
                          <a:cs typeface="Times New Roman"/>
                        </a:rPr>
                        <a:t>Science</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4</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1 </a:t>
                      </a:r>
                      <a:r>
                        <a:rPr lang="en-US" sz="1400" dirty="0" smtClean="0">
                          <a:effectLst/>
                          <a:latin typeface="Calibri"/>
                          <a:ea typeface="Calibri"/>
                          <a:cs typeface="Times New Roman"/>
                        </a:rPr>
                        <a:t>unit</a:t>
                      </a:r>
                      <a:r>
                        <a:rPr lang="en-US" sz="1400" baseline="0" dirty="0" smtClean="0">
                          <a:effectLst/>
                          <a:latin typeface="Calibri"/>
                          <a:ea typeface="Calibri"/>
                          <a:cs typeface="Times New Roman"/>
                        </a:rPr>
                        <a:t> of Biology</a:t>
                      </a:r>
                      <a:endParaRPr lang="en-US" sz="11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Times New Roman"/>
                        </a:rPr>
                        <a:t>1 unit </a:t>
                      </a:r>
                      <a:r>
                        <a:rPr lang="en-US" sz="1400" dirty="0" smtClean="0">
                          <a:effectLst/>
                          <a:latin typeface="Calibri"/>
                          <a:ea typeface="Calibri"/>
                          <a:cs typeface="Times New Roman"/>
                        </a:rPr>
                        <a:t>of </a:t>
                      </a:r>
                      <a:r>
                        <a:rPr lang="en-US" sz="1400" dirty="0">
                          <a:effectLst/>
                          <a:latin typeface="Calibri"/>
                          <a:ea typeface="Calibri"/>
                          <a:cs typeface="Times New Roman"/>
                        </a:rPr>
                        <a:t>Environmental </a:t>
                      </a:r>
                      <a:r>
                        <a:rPr lang="en-US" sz="1400" dirty="0" smtClean="0">
                          <a:effectLst/>
                          <a:latin typeface="Calibri"/>
                          <a:ea typeface="Calibri"/>
                          <a:cs typeface="Times New Roman"/>
                        </a:rPr>
                        <a:t>Science or Chemistry </a:t>
                      </a:r>
                      <a:r>
                        <a:rPr lang="en-US" sz="1400" dirty="0">
                          <a:effectLst/>
                          <a:latin typeface="Calibri"/>
                          <a:ea typeface="Calibri"/>
                          <a:cs typeface="Times New Roman"/>
                        </a:rPr>
                        <a:t>or AP </a:t>
                      </a:r>
                      <a:r>
                        <a:rPr lang="en-US" sz="1400" dirty="0" smtClean="0">
                          <a:effectLst/>
                          <a:latin typeface="Calibri"/>
                          <a:ea typeface="Calibri"/>
                          <a:cs typeface="Times New Roman"/>
                        </a:rPr>
                        <a:t>Science or Earth</a:t>
                      </a:r>
                      <a:r>
                        <a:rPr lang="en-US" sz="1400" baseline="0" dirty="0" smtClean="0">
                          <a:effectLst/>
                          <a:latin typeface="Calibri"/>
                          <a:ea typeface="Calibri"/>
                          <a:cs typeface="Times New Roman"/>
                        </a:rPr>
                        <a:t> Systems</a:t>
                      </a:r>
                      <a:endParaRPr lang="en-US" sz="1400" dirty="0" smtClean="0">
                        <a:effectLst/>
                        <a:latin typeface="Calibri"/>
                        <a:ea typeface="Calibri"/>
                        <a:cs typeface="Times New Roman"/>
                      </a:endParaRPr>
                    </a:p>
                    <a:p>
                      <a:pPr marL="0" marR="0">
                        <a:lnSpc>
                          <a:spcPct val="115000"/>
                        </a:lnSpc>
                        <a:spcBef>
                          <a:spcPts val="0"/>
                        </a:spcBef>
                        <a:spcAft>
                          <a:spcPts val="0"/>
                        </a:spcAft>
                      </a:pPr>
                      <a:r>
                        <a:rPr lang="en-US" sz="1400" dirty="0" smtClean="0">
                          <a:effectLst/>
                          <a:latin typeface="Calibri"/>
                          <a:ea typeface="Calibri"/>
                          <a:cs typeface="Times New Roman"/>
                        </a:rPr>
                        <a:t>1 unit of Physics or Physical Science</a:t>
                      </a:r>
                      <a:endParaRPr lang="en-US" sz="11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Times New Roman"/>
                        </a:rPr>
                        <a:t> </a:t>
                      </a:r>
                      <a:r>
                        <a:rPr lang="en-US" sz="1400" dirty="0" smtClean="0">
                          <a:effectLst/>
                          <a:latin typeface="Calibri"/>
                          <a:ea typeface="Calibri"/>
                          <a:cs typeface="Times New Roman"/>
                        </a:rPr>
                        <a:t>4</a:t>
                      </a:r>
                      <a:r>
                        <a:rPr lang="en-US" sz="1400" baseline="30000" dirty="0" smtClean="0">
                          <a:effectLst/>
                          <a:latin typeface="Calibri"/>
                          <a:ea typeface="Calibri"/>
                          <a:cs typeface="Times New Roman"/>
                        </a:rPr>
                        <a:t>th</a:t>
                      </a:r>
                      <a:r>
                        <a:rPr lang="en-US" sz="1400" dirty="0" smtClean="0">
                          <a:effectLst/>
                          <a:latin typeface="Calibri"/>
                          <a:ea typeface="Calibri"/>
                          <a:cs typeface="Times New Roman"/>
                        </a:rPr>
                        <a:t> </a:t>
                      </a:r>
                      <a:r>
                        <a:rPr lang="en-US" sz="1400" dirty="0">
                          <a:effectLst/>
                          <a:latin typeface="Calibri"/>
                          <a:ea typeface="Calibri"/>
                          <a:cs typeface="Times New Roman"/>
                        </a:rPr>
                        <a:t>Science may be used to meet both elective and science requirements</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84947">
                <a:tc>
                  <a:txBody>
                    <a:bodyPr/>
                    <a:lstStyle/>
                    <a:p>
                      <a:pPr marL="0" marR="0">
                        <a:lnSpc>
                          <a:spcPct val="115000"/>
                        </a:lnSpc>
                        <a:spcBef>
                          <a:spcPts val="0"/>
                        </a:spcBef>
                        <a:spcAft>
                          <a:spcPts val="0"/>
                        </a:spcAft>
                      </a:pPr>
                      <a:r>
                        <a:rPr lang="en-US" sz="1400" dirty="0">
                          <a:effectLst/>
                          <a:latin typeface="Calibri"/>
                          <a:ea typeface="Calibri"/>
                          <a:cs typeface="Times New Roman"/>
                        </a:rPr>
                        <a:t>Social Studies</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3</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1 unit  World History</a:t>
                      </a:r>
                      <a:endParaRPr lang="en-US" sz="11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Times New Roman"/>
                        </a:rPr>
                        <a:t>1 unit U.S. History</a:t>
                      </a:r>
                      <a:endParaRPr lang="en-US" sz="11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Times New Roman"/>
                        </a:rPr>
                        <a:t>½ unit Economics</a:t>
                      </a:r>
                      <a:endParaRPr lang="en-US" sz="1100" dirty="0">
                        <a:effectLst/>
                        <a:latin typeface="Calibri"/>
                        <a:ea typeface="Calibri"/>
                        <a:cs typeface="Times New Roman"/>
                      </a:endParaRPr>
                    </a:p>
                    <a:p>
                      <a:pPr marL="0" marR="0">
                        <a:lnSpc>
                          <a:spcPct val="115000"/>
                        </a:lnSpc>
                        <a:spcBef>
                          <a:spcPts val="0"/>
                        </a:spcBef>
                        <a:spcAft>
                          <a:spcPts val="0"/>
                        </a:spcAft>
                      </a:pPr>
                      <a:r>
                        <a:rPr lang="en-US" sz="1400" dirty="0">
                          <a:effectLst/>
                          <a:latin typeface="Calibri"/>
                          <a:ea typeface="Calibri"/>
                          <a:cs typeface="Times New Roman"/>
                        </a:rPr>
                        <a:t>½ unit American </a:t>
                      </a:r>
                      <a:r>
                        <a:rPr lang="en-US" sz="1400" dirty="0" smtClean="0">
                          <a:effectLst/>
                          <a:latin typeface="Calibri"/>
                          <a:ea typeface="Calibri"/>
                          <a:cs typeface="Times New Roman"/>
                        </a:rPr>
                        <a:t>Government</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8193">
                <a:tc>
                  <a:txBody>
                    <a:bodyPr/>
                    <a:lstStyle/>
                    <a:p>
                      <a:pPr marL="0" marR="0">
                        <a:lnSpc>
                          <a:spcPct val="115000"/>
                        </a:lnSpc>
                        <a:spcBef>
                          <a:spcPts val="0"/>
                        </a:spcBef>
                        <a:spcAft>
                          <a:spcPts val="0"/>
                        </a:spcAft>
                      </a:pPr>
                      <a:r>
                        <a:rPr lang="en-US" sz="1400" dirty="0">
                          <a:effectLst/>
                          <a:latin typeface="Calibri"/>
                          <a:ea typeface="Calibri"/>
                          <a:cs typeface="Times New Roman"/>
                        </a:rPr>
                        <a:t>CTAE, Foreign Language, </a:t>
                      </a:r>
                      <a:r>
                        <a:rPr lang="en-US" sz="1400" dirty="0" smtClean="0">
                          <a:effectLst/>
                          <a:latin typeface="Calibri"/>
                          <a:ea typeface="Calibri"/>
                          <a:cs typeface="Times New Roman"/>
                        </a:rPr>
                        <a:t>Fine </a:t>
                      </a:r>
                      <a:r>
                        <a:rPr lang="en-US" sz="1400" dirty="0">
                          <a:effectLst/>
                          <a:latin typeface="Calibri"/>
                          <a:ea typeface="Calibri"/>
                          <a:cs typeface="Times New Roman"/>
                        </a:rPr>
                        <a:t>Arts</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3</a:t>
                      </a:r>
                      <a:endParaRPr lang="en-US" sz="110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This area can be a </a:t>
                      </a:r>
                      <a:r>
                        <a:rPr lang="en-US" sz="1400" dirty="0" smtClean="0">
                          <a:effectLst/>
                          <a:latin typeface="Calibri"/>
                          <a:ea typeface="Calibri"/>
                          <a:cs typeface="Times New Roman"/>
                        </a:rPr>
                        <a:t>combination: 3 units are required;</a:t>
                      </a:r>
                      <a:r>
                        <a:rPr lang="en-US" sz="1400" baseline="0" dirty="0" smtClean="0">
                          <a:effectLst/>
                          <a:latin typeface="Calibri"/>
                          <a:ea typeface="Calibri"/>
                          <a:cs typeface="Times New Roman"/>
                        </a:rPr>
                        <a:t> 2 units of World Language are required for 4 </a:t>
                      </a:r>
                      <a:r>
                        <a:rPr lang="en-US" sz="1400" baseline="0" dirty="0" err="1" smtClean="0">
                          <a:effectLst/>
                          <a:latin typeface="Calibri"/>
                          <a:ea typeface="Calibri"/>
                          <a:cs typeface="Times New Roman"/>
                        </a:rPr>
                        <a:t>yr</a:t>
                      </a:r>
                      <a:r>
                        <a:rPr lang="en-US" sz="1400" baseline="0" dirty="0" smtClean="0">
                          <a:effectLst/>
                          <a:latin typeface="Calibri"/>
                          <a:ea typeface="Calibri"/>
                          <a:cs typeface="Times New Roman"/>
                        </a:rPr>
                        <a:t> college/university</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2473">
                <a:tc>
                  <a:txBody>
                    <a:bodyPr/>
                    <a:lstStyle/>
                    <a:p>
                      <a:pPr marL="0" marR="0">
                        <a:lnSpc>
                          <a:spcPct val="115000"/>
                        </a:lnSpc>
                        <a:spcBef>
                          <a:spcPts val="0"/>
                        </a:spcBef>
                        <a:spcAft>
                          <a:spcPts val="0"/>
                        </a:spcAft>
                      </a:pPr>
                      <a:r>
                        <a:rPr lang="en-US" sz="1400" dirty="0">
                          <a:effectLst/>
                          <a:latin typeface="Calibri"/>
                          <a:ea typeface="Calibri"/>
                          <a:cs typeface="Times New Roman"/>
                        </a:rPr>
                        <a:t>Health/Personal Fitness</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aseline="0" dirty="0" smtClean="0">
                          <a:effectLst/>
                          <a:latin typeface="Calibri"/>
                          <a:ea typeface="Calibri"/>
                          <a:cs typeface="Times New Roman"/>
                        </a:rPr>
                        <a:t>1     </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 </a:t>
                      </a:r>
                      <a:r>
                        <a:rPr lang="en-US" sz="1400" dirty="0" smtClean="0">
                          <a:effectLst/>
                          <a:latin typeface="Calibri"/>
                          <a:ea typeface="Calibri"/>
                          <a:cs typeface="Times New Roman"/>
                        </a:rPr>
                        <a:t>.5 unit</a:t>
                      </a:r>
                      <a:r>
                        <a:rPr lang="en-US" sz="1400" baseline="0" dirty="0" smtClean="0">
                          <a:effectLst/>
                          <a:latin typeface="Calibri"/>
                          <a:ea typeface="Calibri"/>
                          <a:cs typeface="Times New Roman"/>
                        </a:rPr>
                        <a:t> of Health</a:t>
                      </a:r>
                    </a:p>
                    <a:p>
                      <a:pPr marL="0" marR="0">
                        <a:lnSpc>
                          <a:spcPct val="115000"/>
                        </a:lnSpc>
                        <a:spcBef>
                          <a:spcPts val="0"/>
                        </a:spcBef>
                        <a:spcAft>
                          <a:spcPts val="0"/>
                        </a:spcAft>
                      </a:pPr>
                      <a:r>
                        <a:rPr lang="en-US" sz="1400" baseline="0" dirty="0" smtClean="0">
                          <a:effectLst/>
                          <a:latin typeface="Calibri"/>
                          <a:ea typeface="Calibri"/>
                          <a:cs typeface="Times New Roman"/>
                        </a:rPr>
                        <a:t>.5 unit of Personal Fitness</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1237">
                <a:tc>
                  <a:txBody>
                    <a:bodyPr/>
                    <a:lstStyle/>
                    <a:p>
                      <a:pPr marL="0" marR="0">
                        <a:lnSpc>
                          <a:spcPct val="115000"/>
                        </a:lnSpc>
                        <a:spcBef>
                          <a:spcPts val="0"/>
                        </a:spcBef>
                        <a:spcAft>
                          <a:spcPts val="0"/>
                        </a:spcAft>
                      </a:pPr>
                      <a:r>
                        <a:rPr lang="en-US" sz="1400" dirty="0">
                          <a:effectLst/>
                          <a:latin typeface="Calibri"/>
                          <a:ea typeface="Calibri"/>
                          <a:cs typeface="Times New Roman"/>
                        </a:rPr>
                        <a:t>Electives</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4</a:t>
                      </a:r>
                      <a:endParaRPr lang="en-US" sz="110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 </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1237">
                <a:tc>
                  <a:txBody>
                    <a:bodyPr/>
                    <a:lstStyle/>
                    <a:p>
                      <a:pPr marL="0" marR="0">
                        <a:lnSpc>
                          <a:spcPct val="115000"/>
                        </a:lnSpc>
                        <a:spcBef>
                          <a:spcPts val="0"/>
                        </a:spcBef>
                        <a:spcAft>
                          <a:spcPts val="0"/>
                        </a:spcAft>
                      </a:pPr>
                      <a:r>
                        <a:rPr lang="en-US" sz="1400" dirty="0">
                          <a:effectLst/>
                          <a:latin typeface="Calibri"/>
                          <a:ea typeface="Calibri"/>
                          <a:cs typeface="Times New Roman"/>
                        </a:rPr>
                        <a:t>             Total</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Calibri"/>
                          <a:ea typeface="Calibri"/>
                          <a:cs typeface="Times New Roman"/>
                        </a:rPr>
                        <a:t>23</a:t>
                      </a:r>
                      <a:endParaRPr lang="en-US" sz="110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Calibri"/>
                          <a:ea typeface="Calibri"/>
                          <a:cs typeface="Times New Roman"/>
                        </a:rPr>
                        <a:t> </a:t>
                      </a:r>
                      <a:r>
                        <a:rPr lang="en-US" sz="1400" dirty="0" smtClean="0">
                          <a:effectLst/>
                          <a:latin typeface="Calibri"/>
                          <a:ea typeface="Calibri"/>
                          <a:cs typeface="Times New Roman"/>
                        </a:rPr>
                        <a:t>Course</a:t>
                      </a:r>
                      <a:r>
                        <a:rPr lang="en-US" sz="1400" baseline="0" dirty="0" smtClean="0">
                          <a:effectLst/>
                          <a:latin typeface="Calibri"/>
                          <a:ea typeface="Calibri"/>
                          <a:cs typeface="Times New Roman"/>
                        </a:rPr>
                        <a:t> Specific Credits are required for graduation</a:t>
                      </a:r>
                      <a:endParaRPr lang="en-US" sz="1100" dirty="0">
                        <a:effectLst/>
                        <a:latin typeface="Calibri"/>
                        <a:ea typeface="Calibri"/>
                        <a:cs typeface="Times New Roman"/>
                      </a:endParaRPr>
                    </a:p>
                  </a:txBody>
                  <a:tcPr marL="67456" marR="67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2"/>
          <p:cNvSpPr/>
          <p:nvPr/>
        </p:nvSpPr>
        <p:spPr>
          <a:xfrm>
            <a:off x="457200" y="879963"/>
            <a:ext cx="8153400" cy="461665"/>
          </a:xfrm>
          <a:prstGeom prst="rect">
            <a:avLst/>
          </a:prstGeom>
        </p:spPr>
        <p:txBody>
          <a:bodyPr wrap="square">
            <a:spAutoFit/>
          </a:bodyPr>
          <a:lstStyle/>
          <a:p>
            <a:r>
              <a:rPr lang="en-US" sz="1200" b="1" dirty="0"/>
              <a:t>The requirements below represent minimal courses needed for high school graduation.  </a:t>
            </a:r>
            <a:r>
              <a:rPr lang="en-US" sz="1200" b="1" dirty="0" smtClean="0"/>
              <a:t>A GPA of  3.5 or higher is required to be an honor graduate.</a:t>
            </a:r>
            <a:endParaRPr lang="en-US" sz="1200" b="1" u="sng"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sp>
        <p:nvSpPr>
          <p:cNvPr id="4" name="TextBox 3"/>
          <p:cNvSpPr txBox="1"/>
          <p:nvPr/>
        </p:nvSpPr>
        <p:spPr>
          <a:xfrm>
            <a:off x="350363" y="6396412"/>
            <a:ext cx="8305800" cy="369332"/>
          </a:xfrm>
          <a:prstGeom prst="rect">
            <a:avLst/>
          </a:prstGeom>
          <a:noFill/>
        </p:spPr>
        <p:txBody>
          <a:bodyPr wrap="square" rtlCol="0">
            <a:spAutoFit/>
          </a:bodyPr>
          <a:lstStyle/>
          <a:p>
            <a:r>
              <a:rPr lang="en-US" dirty="0" smtClean="0">
                <a:solidFill>
                  <a:srgbClr val="FFFF00"/>
                </a:solidFill>
              </a:rPr>
              <a:t>Note: World Language &amp; Community Service are NOT required for graduation</a:t>
            </a:r>
            <a:endParaRPr lang="en-US" dirty="0">
              <a:solidFill>
                <a:srgbClr val="FFFF00"/>
              </a:solidFill>
            </a:endParaRPr>
          </a:p>
        </p:txBody>
      </p:sp>
    </p:spTree>
    <p:extLst>
      <p:ext uri="{BB962C8B-B14F-4D97-AF65-F5344CB8AC3E}">
        <p14:creationId xmlns:p14="http://schemas.microsoft.com/office/powerpoint/2010/main" val="2450572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627426" y="56429"/>
            <a:ext cx="5916374" cy="707886"/>
          </a:xfrm>
          <a:prstGeom prst="rect">
            <a:avLst/>
          </a:prstGeom>
          <a:noFill/>
          <a:ln w="9525">
            <a:noFill/>
            <a:miter lim="800000"/>
            <a:headEnd/>
            <a:tailEnd/>
          </a:ln>
        </p:spPr>
        <p:txBody>
          <a:bodyPr wrap="square">
            <a:spAutoFit/>
          </a:bodyPr>
          <a:lstStyle/>
          <a:p>
            <a:pPr algn="ctr"/>
            <a:r>
              <a:rPr lang="en-US" sz="4000" b="1" dirty="0" smtClean="0">
                <a:effectLst>
                  <a:outerShdw blurRad="38100" dist="38100" dir="2700000" algn="tl">
                    <a:srgbClr val="000000">
                      <a:alpha val="43137"/>
                    </a:srgbClr>
                  </a:outerShdw>
                </a:effectLst>
              </a:rPr>
              <a:t>Is My </a:t>
            </a:r>
            <a:r>
              <a:rPr lang="en-US" sz="4000" b="1" dirty="0">
                <a:effectLst>
                  <a:outerShdw blurRad="38100" dist="38100" dir="2700000" algn="tl">
                    <a:srgbClr val="000000">
                      <a:alpha val="43137"/>
                    </a:srgbClr>
                  </a:outerShdw>
                </a:effectLst>
              </a:rPr>
              <a:t>S</a:t>
            </a:r>
            <a:r>
              <a:rPr lang="en-US" sz="4000" b="1" dirty="0" smtClean="0">
                <a:effectLst>
                  <a:outerShdw blurRad="38100" dist="38100" dir="2700000" algn="tl">
                    <a:srgbClr val="000000">
                      <a:alpha val="43137"/>
                    </a:srgbClr>
                  </a:outerShdw>
                </a:effectLst>
              </a:rPr>
              <a:t>tudent on </a:t>
            </a:r>
            <a:r>
              <a:rPr lang="en-US" sz="4000" b="1" dirty="0">
                <a:effectLst>
                  <a:outerShdw blurRad="38100" dist="38100" dir="2700000" algn="tl">
                    <a:srgbClr val="000000">
                      <a:alpha val="43137"/>
                    </a:srgbClr>
                  </a:outerShdw>
                </a:effectLst>
              </a:rPr>
              <a:t>Track?</a:t>
            </a:r>
          </a:p>
        </p:txBody>
      </p:sp>
      <p:sp>
        <p:nvSpPr>
          <p:cNvPr id="22530" name="Rectangle 2"/>
          <p:cNvSpPr>
            <a:spLocks noChangeArrowheads="1"/>
          </p:cNvSpPr>
          <p:nvPr/>
        </p:nvSpPr>
        <p:spPr bwMode="auto">
          <a:xfrm>
            <a:off x="887420" y="838200"/>
            <a:ext cx="7543800" cy="2677656"/>
          </a:xfrm>
          <a:prstGeom prst="rect">
            <a:avLst/>
          </a:prstGeom>
          <a:noFill/>
          <a:ln w="9525">
            <a:noFill/>
            <a:miter lim="800000"/>
            <a:headEnd/>
            <a:tailEnd/>
          </a:ln>
        </p:spPr>
        <p:txBody>
          <a:bodyPr wrap="square">
            <a:spAutoFit/>
          </a:bodyPr>
          <a:lstStyle/>
          <a:p>
            <a:pPr>
              <a:buFont typeface="Wingdings" pitchFamily="2" charset="2"/>
              <a:buChar char="Ø"/>
            </a:pPr>
            <a:r>
              <a:rPr lang="en-US" sz="2000" b="1" dirty="0" smtClean="0"/>
              <a:t>Senior status reports &amp; transcripts were mailed home in July &amp; given to students 1</a:t>
            </a:r>
            <a:r>
              <a:rPr lang="en-US" sz="2000" b="1" baseline="30000" dirty="0" smtClean="0"/>
              <a:t>st</a:t>
            </a:r>
            <a:r>
              <a:rPr lang="en-US" sz="2000" b="1" dirty="0" smtClean="0"/>
              <a:t> week in homeroom</a:t>
            </a:r>
          </a:p>
          <a:p>
            <a:pPr>
              <a:buFont typeface="Wingdings" pitchFamily="2" charset="2"/>
              <a:buChar char="Ø"/>
            </a:pPr>
            <a:r>
              <a:rPr lang="en-US" sz="2000" b="1" dirty="0" smtClean="0"/>
              <a:t>Juniors will receive this during junior advisement.</a:t>
            </a:r>
          </a:p>
          <a:p>
            <a:pPr>
              <a:buFont typeface="Wingdings" pitchFamily="2" charset="2"/>
              <a:buChar char="Ø"/>
            </a:pPr>
            <a:r>
              <a:rPr lang="en-US" sz="2000" b="1" dirty="0" smtClean="0"/>
              <a:t>If your student is failing required classes in the spring, you will receive written notification</a:t>
            </a:r>
          </a:p>
          <a:p>
            <a:endParaRPr lang="en-US" sz="2200" dirty="0"/>
          </a:p>
          <a:p>
            <a:pPr lvl="1"/>
            <a:endParaRPr lang="en-US" sz="2200" dirty="0" smtClean="0"/>
          </a:p>
          <a:p>
            <a:pPr lvl="1"/>
            <a:endParaRPr lang="en-US" sz="2400" dirty="0"/>
          </a:p>
        </p:txBody>
      </p:sp>
      <p:sp>
        <p:nvSpPr>
          <p:cNvPr id="6" name="Rectangle 5"/>
          <p:cNvSpPr/>
          <p:nvPr/>
        </p:nvSpPr>
        <p:spPr>
          <a:xfrm>
            <a:off x="1828800" y="5638800"/>
            <a:ext cx="5025735" cy="923330"/>
          </a:xfrm>
          <a:prstGeom prst="rect">
            <a:avLst/>
          </a:prstGeom>
          <a:noFill/>
        </p:spPr>
        <p:txBody>
          <a:bodyPr wrap="none" lIns="91440" tIns="45720" rIns="91440" bIns="45720">
            <a:spAutoFit/>
          </a:bodyPr>
          <a:lstStyle/>
          <a:p>
            <a:pPr algn="ctr"/>
            <a:r>
              <a:rPr lang="en-US" sz="5400" dirty="0" smtClean="0">
                <a:ln w="10160">
                  <a:solidFill>
                    <a:schemeClr val="accent1"/>
                  </a:solidFill>
                  <a:prstDash val="solid"/>
                </a:ln>
                <a:solidFill>
                  <a:srgbClr val="FFFFFF">
                    <a:alpha val="35000"/>
                  </a:srgbClr>
                </a:solidFill>
                <a:effectLst>
                  <a:outerShdw blurRad="38100" dist="32000" dir="5400000" algn="tl">
                    <a:srgbClr val="000000">
                      <a:alpha val="30000"/>
                    </a:srgbClr>
                  </a:outerShdw>
                </a:effectLst>
              </a:rPr>
              <a:t>CLASS OF 2018</a:t>
            </a:r>
            <a:endParaRPr lang="en-US" sz="5400" b="0" cap="none" spc="0" dirty="0">
              <a:ln w="10160">
                <a:solidFill>
                  <a:schemeClr val="accent1"/>
                </a:solidFill>
                <a:prstDash val="solid"/>
              </a:ln>
              <a:solidFill>
                <a:srgbClr val="FFFFFF">
                  <a:alpha val="35000"/>
                </a:srgbClr>
              </a:solidFill>
              <a:effectLst>
                <a:outerShdw blurRad="38100" dist="32000" dir="5400000" algn="tl">
                  <a:srgbClr val="000000">
                    <a:alpha val="30000"/>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18110"/>
            <a:ext cx="838200" cy="72009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590800"/>
            <a:ext cx="8382000" cy="4267200"/>
          </a:xfrm>
          <a:prstGeom prst="rect">
            <a:avLst/>
          </a:prstGeom>
        </p:spPr>
      </p:pic>
      <p:sp>
        <p:nvSpPr>
          <p:cNvPr id="3" name="Rectangle 2"/>
          <p:cNvSpPr/>
          <p:nvPr/>
        </p:nvSpPr>
        <p:spPr>
          <a:xfrm>
            <a:off x="1295400" y="2841450"/>
            <a:ext cx="2590800" cy="206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5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latin typeface="+mn-lt"/>
              </a:rPr>
              <a:t>3 Types of GPA’s</a:t>
            </a:r>
            <a:endParaRPr lang="en-US" sz="4000" dirty="0">
              <a:solidFill>
                <a:schemeClr val="tx1"/>
              </a:solidFill>
              <a:latin typeface="+mn-lt"/>
            </a:endParaRPr>
          </a:p>
        </p:txBody>
      </p:sp>
      <p:sp>
        <p:nvSpPr>
          <p:cNvPr id="3" name="Content Placeholder 2"/>
          <p:cNvSpPr>
            <a:spLocks noGrp="1"/>
          </p:cNvSpPr>
          <p:nvPr>
            <p:ph idx="1"/>
          </p:nvPr>
        </p:nvSpPr>
        <p:spPr>
          <a:xfrm>
            <a:off x="533400" y="1371600"/>
            <a:ext cx="8229600" cy="4678363"/>
          </a:xfrm>
        </p:spPr>
        <p:txBody>
          <a:bodyPr>
            <a:normAutofit lnSpcReduction="10000"/>
          </a:bodyPr>
          <a:lstStyle/>
          <a:p>
            <a:r>
              <a:rPr lang="en-US" sz="1800" b="1" dirty="0"/>
              <a:t>A </a:t>
            </a:r>
            <a:r>
              <a:rPr lang="en-US" sz="1800" b="1" u="sng" dirty="0" smtClean="0"/>
              <a:t>weighted </a:t>
            </a:r>
            <a:r>
              <a:rPr lang="en-US" sz="1800" b="1" u="sng" dirty="0"/>
              <a:t>GPA</a:t>
            </a:r>
            <a:r>
              <a:rPr lang="en-US" sz="1800" b="1" dirty="0"/>
              <a:t> is a GPA that takes the difficulty of your classes into account along with your grades. On a typical unweighted scale (which is solely based on grades and not on the difficulty of your classes), GPAs are recorded as numbers ranging from 0 to </a:t>
            </a:r>
            <a:r>
              <a:rPr lang="en-US" sz="1800" b="1" dirty="0" smtClean="0"/>
              <a:t>4.0</a:t>
            </a:r>
          </a:p>
          <a:p>
            <a:endParaRPr lang="en-US" sz="1800" b="1" dirty="0"/>
          </a:p>
          <a:p>
            <a:r>
              <a:rPr lang="en-US" sz="1800" b="1" u="sng" dirty="0"/>
              <a:t>Unweighted GPA </a:t>
            </a:r>
            <a:r>
              <a:rPr lang="en-US" sz="1800" b="1" dirty="0"/>
              <a:t>is the most common way to measure academic performance in high school. Unweighted GPAs are measured on a scale of 0 to 4.0 and do not take the difficulty of your courses into account. This means that an A in an AP class and an A in a low-level class will both translate into </a:t>
            </a:r>
            <a:r>
              <a:rPr lang="en-US" sz="1800" b="1" dirty="0" smtClean="0"/>
              <a:t>4.0s</a:t>
            </a:r>
          </a:p>
          <a:p>
            <a:endParaRPr lang="en-US" sz="1800" b="1" dirty="0"/>
          </a:p>
          <a:p>
            <a:r>
              <a:rPr lang="en-US" sz="1800" b="1" u="sng" dirty="0" smtClean="0"/>
              <a:t>HOPE GPA </a:t>
            </a:r>
            <a:r>
              <a:rPr lang="en-US" sz="1800" b="1" dirty="0"/>
              <a:t>is not the same as his or her high school GPA. The major difference in the two calculations is that the High School HOPE Scholarship GPA includes only grades earned in the core subjects of English, mathematics, science, social studies and </a:t>
            </a:r>
            <a:r>
              <a:rPr lang="en-US" sz="1800" b="1" dirty="0" smtClean="0"/>
              <a:t>world language (</a:t>
            </a:r>
            <a:r>
              <a:rPr lang="en-US" sz="1800" b="1" dirty="0"/>
              <a:t>any weighting added by the high school is </a:t>
            </a:r>
            <a:r>
              <a:rPr lang="en-US" sz="1800" b="1" dirty="0" smtClean="0"/>
              <a:t>removed)</a:t>
            </a:r>
            <a:endParaRPr lang="en-US" sz="1800" b="1" dirty="0"/>
          </a:p>
        </p:txBody>
      </p:sp>
    </p:spTree>
    <p:extLst>
      <p:ext uri="{BB962C8B-B14F-4D97-AF65-F5344CB8AC3E}">
        <p14:creationId xmlns:p14="http://schemas.microsoft.com/office/powerpoint/2010/main" val="1744004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1"/>
                </a:solidFill>
                <a:latin typeface="+mn-lt"/>
              </a:rPr>
              <a:t>Seniors and Juniors </a:t>
            </a:r>
            <a:br>
              <a:rPr lang="en-US" sz="4000" dirty="0" smtClean="0">
                <a:solidFill>
                  <a:schemeClr val="tx1"/>
                </a:solidFill>
                <a:latin typeface="+mn-lt"/>
              </a:rPr>
            </a:br>
            <a:r>
              <a:rPr lang="en-US" sz="4000" dirty="0" smtClean="0">
                <a:solidFill>
                  <a:schemeClr val="tx1"/>
                </a:solidFill>
                <a:latin typeface="+mn-lt"/>
              </a:rPr>
              <a:t>Things to Consider/Do</a:t>
            </a:r>
            <a:endParaRPr lang="en-US" sz="4000" dirty="0">
              <a:solidFill>
                <a:schemeClr val="tx1"/>
              </a:solidFill>
              <a:latin typeface="+mn-lt"/>
            </a:endParaRPr>
          </a:p>
        </p:txBody>
      </p:sp>
      <p:sp>
        <p:nvSpPr>
          <p:cNvPr id="4" name="Text Placeholder 3"/>
          <p:cNvSpPr>
            <a:spLocks noGrp="1"/>
          </p:cNvSpPr>
          <p:nvPr>
            <p:ph type="body" idx="1"/>
          </p:nvPr>
        </p:nvSpPr>
        <p:spPr>
          <a:xfrm>
            <a:off x="509158" y="1416050"/>
            <a:ext cx="4040188" cy="750887"/>
          </a:xfrm>
        </p:spPr>
        <p:txBody>
          <a:bodyPr/>
          <a:lstStyle/>
          <a:p>
            <a:r>
              <a:rPr lang="en-US" dirty="0" smtClean="0"/>
              <a:t>	</a:t>
            </a:r>
            <a:r>
              <a:rPr lang="en-US" b="1" u="sng" dirty="0" smtClean="0"/>
              <a:t>Seniors</a:t>
            </a:r>
            <a:endParaRPr lang="en-US" b="1" u="sng" dirty="0"/>
          </a:p>
        </p:txBody>
      </p:sp>
      <p:sp>
        <p:nvSpPr>
          <p:cNvPr id="6" name="Text Placeholder 5"/>
          <p:cNvSpPr>
            <a:spLocks noGrp="1"/>
          </p:cNvSpPr>
          <p:nvPr>
            <p:ph type="body" sz="half" idx="3"/>
          </p:nvPr>
        </p:nvSpPr>
        <p:spPr>
          <a:xfrm>
            <a:off x="4618252" y="1416050"/>
            <a:ext cx="4041775" cy="750887"/>
          </a:xfrm>
        </p:spPr>
        <p:txBody>
          <a:bodyPr/>
          <a:lstStyle/>
          <a:p>
            <a:r>
              <a:rPr lang="en-US" dirty="0" smtClean="0"/>
              <a:t>	</a:t>
            </a:r>
            <a:r>
              <a:rPr lang="en-US" b="1" u="sng" dirty="0" smtClean="0"/>
              <a:t>Juniors</a:t>
            </a:r>
            <a:endParaRPr lang="en-US" b="1" u="sng" dirty="0"/>
          </a:p>
        </p:txBody>
      </p:sp>
      <p:sp>
        <p:nvSpPr>
          <p:cNvPr id="5" name="Content Placeholder 4"/>
          <p:cNvSpPr>
            <a:spLocks noGrp="1"/>
          </p:cNvSpPr>
          <p:nvPr>
            <p:ph sz="quarter" idx="2"/>
          </p:nvPr>
        </p:nvSpPr>
        <p:spPr>
          <a:xfrm>
            <a:off x="179013" y="2087455"/>
            <a:ext cx="4446373" cy="3763963"/>
          </a:xfrm>
        </p:spPr>
        <p:txBody>
          <a:bodyPr>
            <a:normAutofit fontScale="25000" lnSpcReduction="20000"/>
          </a:bodyPr>
          <a:lstStyle/>
          <a:p>
            <a:pPr>
              <a:lnSpc>
                <a:spcPct val="90000"/>
              </a:lnSpc>
              <a:defRPr/>
            </a:pPr>
            <a:r>
              <a:rPr lang="en-US" altLang="en-US" sz="9600" b="1" dirty="0"/>
              <a:t>Are you registered for the classes you need to graduate?</a:t>
            </a:r>
          </a:p>
          <a:p>
            <a:pPr>
              <a:lnSpc>
                <a:spcPct val="90000"/>
              </a:lnSpc>
              <a:defRPr/>
            </a:pPr>
            <a:r>
              <a:rPr lang="en-US" altLang="en-US" sz="9600" b="1" dirty="0"/>
              <a:t>HOPE eligibility is not determined until you graduate.</a:t>
            </a:r>
          </a:p>
          <a:p>
            <a:pPr>
              <a:lnSpc>
                <a:spcPct val="90000"/>
              </a:lnSpc>
              <a:defRPr/>
            </a:pPr>
            <a:r>
              <a:rPr lang="en-US" altLang="en-US" sz="9600" b="1" dirty="0"/>
              <a:t>Schools have the right to deny your acceptance after receiving final transcript…keep up your grades!</a:t>
            </a:r>
          </a:p>
          <a:p>
            <a:pPr>
              <a:lnSpc>
                <a:spcPct val="90000"/>
              </a:lnSpc>
              <a:defRPr/>
            </a:pPr>
            <a:r>
              <a:rPr lang="en-US" altLang="en-US" sz="9600" b="1" dirty="0" smtClean="0"/>
              <a:t>Scholarships offered from the college have deadlines that are usually before regular decision deadlines (around December)</a:t>
            </a:r>
            <a:endParaRPr lang="en-US" altLang="en-US" sz="9600" b="1" dirty="0"/>
          </a:p>
        </p:txBody>
      </p:sp>
      <p:sp>
        <p:nvSpPr>
          <p:cNvPr id="7" name="Content Placeholder 6"/>
          <p:cNvSpPr>
            <a:spLocks noGrp="1"/>
          </p:cNvSpPr>
          <p:nvPr>
            <p:ph sz="quarter" idx="4"/>
          </p:nvPr>
        </p:nvSpPr>
        <p:spPr>
          <a:xfrm>
            <a:off x="4597185" y="2007973"/>
            <a:ext cx="4041775" cy="3763963"/>
          </a:xfrm>
        </p:spPr>
        <p:txBody>
          <a:bodyPr>
            <a:normAutofit fontScale="92500"/>
          </a:bodyPr>
          <a:lstStyle/>
          <a:p>
            <a:r>
              <a:rPr lang="en-US" b="1" dirty="0" smtClean="0"/>
              <a:t>Visit colleges of interest</a:t>
            </a:r>
          </a:p>
          <a:p>
            <a:r>
              <a:rPr lang="en-US" b="1" dirty="0" smtClean="0"/>
              <a:t>Go to college fairs</a:t>
            </a:r>
          </a:p>
          <a:p>
            <a:r>
              <a:rPr lang="en-US" b="1" dirty="0" smtClean="0"/>
              <a:t>Study &amp; take the SAT, ACT or ACCUPLACER</a:t>
            </a:r>
          </a:p>
          <a:p>
            <a:r>
              <a:rPr lang="en-US" b="1" dirty="0" smtClean="0"/>
              <a:t>Begin researching colleges/careers that match your interest</a:t>
            </a:r>
          </a:p>
          <a:p>
            <a:r>
              <a:rPr lang="en-US" b="1" dirty="0" smtClean="0"/>
              <a:t>Make a list of 3-5 colleges that you want to apply to</a:t>
            </a:r>
          </a:p>
          <a:p>
            <a:pPr marL="137160" indent="0">
              <a:buNone/>
            </a:pPr>
            <a:endParaRPr lang="en-US" dirty="0"/>
          </a:p>
        </p:txBody>
      </p:sp>
    </p:spTree>
    <p:extLst>
      <p:ext uri="{BB962C8B-B14F-4D97-AF65-F5344CB8AC3E}">
        <p14:creationId xmlns:p14="http://schemas.microsoft.com/office/powerpoint/2010/main" val="379205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1"/>
                </a:solidFill>
                <a:latin typeface="+mn-lt"/>
              </a:rPr>
              <a:t>Sophomores and Freshmen </a:t>
            </a:r>
            <a:br>
              <a:rPr lang="en-US" sz="4000" dirty="0" smtClean="0">
                <a:solidFill>
                  <a:schemeClr val="tx1"/>
                </a:solidFill>
                <a:latin typeface="+mn-lt"/>
              </a:rPr>
            </a:br>
            <a:r>
              <a:rPr lang="en-US" sz="4000" dirty="0" smtClean="0">
                <a:solidFill>
                  <a:schemeClr val="tx1"/>
                </a:solidFill>
                <a:latin typeface="+mn-lt"/>
              </a:rPr>
              <a:t>Things to Consider/Do</a:t>
            </a:r>
            <a:endParaRPr lang="en-US" sz="4000" dirty="0">
              <a:solidFill>
                <a:schemeClr val="tx1"/>
              </a:solidFill>
              <a:latin typeface="+mn-lt"/>
            </a:endParaRPr>
          </a:p>
        </p:txBody>
      </p:sp>
      <p:sp>
        <p:nvSpPr>
          <p:cNvPr id="4" name="Text Placeholder 3"/>
          <p:cNvSpPr>
            <a:spLocks noGrp="1"/>
          </p:cNvSpPr>
          <p:nvPr>
            <p:ph type="body" idx="1"/>
          </p:nvPr>
        </p:nvSpPr>
        <p:spPr>
          <a:xfrm>
            <a:off x="304800" y="1687511"/>
            <a:ext cx="4040188" cy="598488"/>
          </a:xfrm>
        </p:spPr>
        <p:txBody>
          <a:bodyPr/>
          <a:lstStyle/>
          <a:p>
            <a:r>
              <a:rPr lang="en-US" dirty="0" smtClean="0"/>
              <a:t>	</a:t>
            </a:r>
            <a:r>
              <a:rPr lang="en-US" b="1" u="sng" dirty="0" smtClean="0"/>
              <a:t>Sophomores</a:t>
            </a:r>
            <a:r>
              <a:rPr lang="en-US" dirty="0" smtClean="0"/>
              <a:t>	</a:t>
            </a:r>
            <a:endParaRPr lang="en-US" dirty="0"/>
          </a:p>
        </p:txBody>
      </p:sp>
      <p:sp>
        <p:nvSpPr>
          <p:cNvPr id="6" name="Text Placeholder 5"/>
          <p:cNvSpPr>
            <a:spLocks noGrp="1"/>
          </p:cNvSpPr>
          <p:nvPr>
            <p:ph type="body" sz="half" idx="3"/>
          </p:nvPr>
        </p:nvSpPr>
        <p:spPr>
          <a:xfrm>
            <a:off x="4606558" y="1611311"/>
            <a:ext cx="4041775" cy="750887"/>
          </a:xfrm>
        </p:spPr>
        <p:txBody>
          <a:bodyPr/>
          <a:lstStyle/>
          <a:p>
            <a:r>
              <a:rPr lang="en-US" b="1" dirty="0" smtClean="0"/>
              <a:t>	</a:t>
            </a:r>
            <a:r>
              <a:rPr lang="en-US" b="1" u="sng" dirty="0" smtClean="0"/>
              <a:t>Freshmen</a:t>
            </a:r>
            <a:endParaRPr lang="en-US" b="1" u="sng" dirty="0"/>
          </a:p>
        </p:txBody>
      </p:sp>
      <p:sp>
        <p:nvSpPr>
          <p:cNvPr id="5" name="Content Placeholder 4"/>
          <p:cNvSpPr>
            <a:spLocks noGrp="1"/>
          </p:cNvSpPr>
          <p:nvPr>
            <p:ph sz="quarter" idx="2"/>
          </p:nvPr>
        </p:nvSpPr>
        <p:spPr>
          <a:xfrm>
            <a:off x="531019" y="2202444"/>
            <a:ext cx="4040188" cy="3763963"/>
          </a:xfrm>
        </p:spPr>
        <p:txBody>
          <a:bodyPr>
            <a:normAutofit fontScale="92500" lnSpcReduction="10000"/>
          </a:bodyPr>
          <a:lstStyle/>
          <a:p>
            <a:r>
              <a:rPr lang="en-US" b="1" dirty="0" smtClean="0"/>
              <a:t>Prepare and take the PSAT</a:t>
            </a:r>
          </a:p>
          <a:p>
            <a:r>
              <a:rPr lang="en-US" b="1" dirty="0" smtClean="0"/>
              <a:t>Attend Dual Enrollment Summit</a:t>
            </a:r>
          </a:p>
          <a:p>
            <a:r>
              <a:rPr lang="en-US" b="1" dirty="0" smtClean="0"/>
              <a:t>Join and participate in extra-curricular activities</a:t>
            </a:r>
          </a:p>
          <a:p>
            <a:r>
              <a:rPr lang="en-US" b="1" dirty="0" smtClean="0"/>
              <a:t>Think about adding rigorous courses to your schedule</a:t>
            </a:r>
          </a:p>
          <a:p>
            <a:r>
              <a:rPr lang="en-US" b="1" dirty="0" smtClean="0"/>
              <a:t>Explore potential careers via </a:t>
            </a:r>
            <a:r>
              <a:rPr lang="en-US" b="1" dirty="0"/>
              <a:t>C</a:t>
            </a:r>
            <a:r>
              <a:rPr lang="en-US" b="1" dirty="0" smtClean="0"/>
              <a:t>areer Cruising </a:t>
            </a:r>
            <a:endParaRPr lang="en-US" b="1" dirty="0"/>
          </a:p>
        </p:txBody>
      </p:sp>
      <p:sp>
        <p:nvSpPr>
          <p:cNvPr id="7" name="Content Placeholder 6"/>
          <p:cNvSpPr>
            <a:spLocks noGrp="1"/>
          </p:cNvSpPr>
          <p:nvPr>
            <p:ph sz="quarter" idx="4"/>
          </p:nvPr>
        </p:nvSpPr>
        <p:spPr>
          <a:xfrm>
            <a:off x="4657620" y="2095947"/>
            <a:ext cx="4041775" cy="3763963"/>
          </a:xfrm>
        </p:spPr>
        <p:txBody>
          <a:bodyPr>
            <a:normAutofit fontScale="92500"/>
          </a:bodyPr>
          <a:lstStyle/>
          <a:p>
            <a:r>
              <a:rPr lang="en-US" b="1" dirty="0" smtClean="0"/>
              <a:t>Get off to a good start with your grades</a:t>
            </a:r>
          </a:p>
          <a:p>
            <a:r>
              <a:rPr lang="en-US" b="1" dirty="0" smtClean="0"/>
              <a:t>Participate and join extra-curricular activities</a:t>
            </a:r>
          </a:p>
          <a:p>
            <a:r>
              <a:rPr lang="en-US" b="1" dirty="0" smtClean="0"/>
              <a:t>Think about adding rigorous courses to your schedule</a:t>
            </a:r>
          </a:p>
          <a:p>
            <a:r>
              <a:rPr lang="en-US" b="1" dirty="0" smtClean="0"/>
              <a:t>Don’t forget colleges can see your freshmen grades</a:t>
            </a:r>
          </a:p>
        </p:txBody>
      </p:sp>
    </p:spTree>
    <p:extLst>
      <p:ext uri="{BB962C8B-B14F-4D97-AF65-F5344CB8AC3E}">
        <p14:creationId xmlns:p14="http://schemas.microsoft.com/office/powerpoint/2010/main" val="8057011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2951</TotalTime>
  <Words>3255</Words>
  <Application>Microsoft Office PowerPoint</Application>
  <PresentationFormat>On-screen Show (4:3)</PresentationFormat>
  <Paragraphs>655</Paragraphs>
  <Slides>47</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Book Antiqua</vt:lpstr>
      <vt:lpstr>Calibri</vt:lpstr>
      <vt:lpstr>Lucida Sans</vt:lpstr>
      <vt:lpstr>Maiandra GD</vt:lpstr>
      <vt:lpstr>Times New Roman</vt:lpstr>
      <vt:lpstr>Wingdings</vt:lpstr>
      <vt:lpstr>Wingdings 2</vt:lpstr>
      <vt:lpstr>Wingdings 3</vt:lpstr>
      <vt:lpstr>Apex</vt:lpstr>
      <vt:lpstr> College Information Night</vt:lpstr>
      <vt:lpstr>Administrator Assignments </vt:lpstr>
      <vt:lpstr>Professional Counselor Assignments </vt:lpstr>
      <vt:lpstr>Topics to be discussed </vt:lpstr>
      <vt:lpstr>PowerPoint Presentation</vt:lpstr>
      <vt:lpstr>PowerPoint Presentation</vt:lpstr>
      <vt:lpstr>3 Types of GPA’s</vt:lpstr>
      <vt:lpstr>Seniors and Juniors  Things to Consider/Do</vt:lpstr>
      <vt:lpstr>Sophomores and Freshmen  Things to Consider/Do</vt:lpstr>
      <vt:lpstr>PowerPoint Presentation</vt:lpstr>
      <vt:lpstr>Military </vt:lpstr>
      <vt:lpstr>Technical College</vt:lpstr>
      <vt:lpstr>Types of Programs at  Technical Colleges </vt:lpstr>
      <vt:lpstr>2-Year College</vt:lpstr>
      <vt:lpstr>Accuplacer Exam (Technical or Two-year Colleges) </vt:lpstr>
      <vt:lpstr>4-year College/University</vt:lpstr>
      <vt:lpstr>PowerPoint Presentation</vt:lpstr>
      <vt:lpstr>PowerPoint Presentation</vt:lpstr>
      <vt:lpstr>PowerPoint Presentation</vt:lpstr>
      <vt:lpstr>PowerPoint Presentation</vt:lpstr>
      <vt:lpstr>PowerPoint Presentation</vt:lpstr>
      <vt:lpstr>PowerPoint Presentation</vt:lpstr>
      <vt:lpstr>College Admission Terms</vt:lpstr>
      <vt:lpstr>College Application Process</vt:lpstr>
      <vt:lpstr>College Application  Process, cont.</vt:lpstr>
      <vt:lpstr>Letters of Recommendation</vt:lpstr>
      <vt:lpstr>PowerPoint Presentation</vt:lpstr>
      <vt:lpstr>After Applying –  What’s Next? </vt:lpstr>
      <vt:lpstr>After Applying –  What’s Next? (cont.)</vt:lpstr>
      <vt:lpstr>The Common Application</vt:lpstr>
      <vt:lpstr>Other Types of  Application Platforms</vt:lpstr>
      <vt:lpstr>College Bound Student Athletes NCAA Eligibility Center</vt:lpstr>
      <vt:lpstr>Off-Campus College Visit Procedures</vt:lpstr>
      <vt:lpstr>Ways to Pay for College</vt:lpstr>
      <vt:lpstr>How do I Find $$$ for College</vt:lpstr>
      <vt:lpstr>FAFSA</vt:lpstr>
      <vt:lpstr>Georgia’s  HOPE Program</vt:lpstr>
      <vt:lpstr>HOPE Scholarships</vt:lpstr>
      <vt:lpstr> HOPE Rigor Courses  </vt:lpstr>
      <vt:lpstr>HOPE GRANT</vt:lpstr>
      <vt:lpstr>HOPE Career Grant- 100% Paid </vt:lpstr>
      <vt:lpstr>How to Check your  Current HOPE GPA</vt:lpstr>
      <vt:lpstr>Empowerment/College Week</vt:lpstr>
      <vt:lpstr>Lunch &amp; Learn</vt:lpstr>
      <vt:lpstr>PowerPoint Presentation</vt:lpstr>
      <vt:lpstr>Final Thoughts</vt:lpstr>
      <vt:lpstr>College Savings Plan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Wright</dc:creator>
  <cp:lastModifiedBy>Kristin Schloemer</cp:lastModifiedBy>
  <cp:revision>252</cp:revision>
  <cp:lastPrinted>2017-10-27T14:32:28Z</cp:lastPrinted>
  <dcterms:created xsi:type="dcterms:W3CDTF">2015-09-11T14:50:47Z</dcterms:created>
  <dcterms:modified xsi:type="dcterms:W3CDTF">2018-09-20T18:45:19Z</dcterms:modified>
</cp:coreProperties>
</file>