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79" r:id="rId11"/>
    <p:sldId id="278" r:id="rId12"/>
    <p:sldId id="267" r:id="rId13"/>
    <p:sldId id="281" r:id="rId14"/>
    <p:sldId id="269" r:id="rId15"/>
    <p:sldId id="268" r:id="rId16"/>
    <p:sldId id="280" r:id="rId17"/>
    <p:sldId id="273" r:id="rId18"/>
    <p:sldId id="277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CFEB"/>
    <a:srgbClr val="1357A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15B9C-24CF-41AA-AE10-FE4D981630B9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5DEDE-CE43-4D1D-B871-81AE51997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F7104-ABA9-4A82-BF56-7E76EA6D1B72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03C0B49-B0CC-466B-9A03-A8A9957A7D4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766372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F7104-ABA9-4A82-BF56-7E76EA6D1B72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0B49-B0CC-466B-9A03-A8A9957A7D49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89230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F7104-ABA9-4A82-BF56-7E76EA6D1B72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0B49-B0CC-466B-9A03-A8A9957A7D4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200697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F7104-ABA9-4A82-BF56-7E76EA6D1B72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0B49-B0CC-466B-9A03-A8A9957A7D49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29428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F7104-ABA9-4A82-BF56-7E76EA6D1B72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0B49-B0CC-466B-9A03-A8A9957A7D4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35002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F7104-ABA9-4A82-BF56-7E76EA6D1B72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0B49-B0CC-466B-9A03-A8A9957A7D49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973445"/>
      </p:ext>
    </p:extLst>
  </p:cSld>
  <p:clrMapOvr>
    <a:masterClrMapping/>
  </p:clrMapOvr>
  <p:transition spd="slow">
    <p:cover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F7104-ABA9-4A82-BF56-7E76EA6D1B72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0B49-B0CC-466B-9A03-A8A9957A7D49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201125"/>
      </p:ext>
    </p:extLst>
  </p:cSld>
  <p:clrMapOvr>
    <a:masterClrMapping/>
  </p:clrMapOvr>
  <p:transition spd="slow">
    <p:cover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F7104-ABA9-4A82-BF56-7E76EA6D1B72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0B49-B0CC-466B-9A03-A8A9957A7D49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71417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F7104-ABA9-4A82-BF56-7E76EA6D1B72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0B49-B0CC-466B-9A03-A8A9957A7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4816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F7104-ABA9-4A82-BF56-7E76EA6D1B72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0B49-B0CC-466B-9A03-A8A9957A7D49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30519"/>
      </p:ext>
    </p:extLst>
  </p:cSld>
  <p:clrMapOvr>
    <a:masterClrMapping/>
  </p:clrMapOvr>
  <p:transition spd="slow">
    <p:cover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E1F7104-ABA9-4A82-BF56-7E76EA6D1B72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0B49-B0CC-466B-9A03-A8A9957A7D4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036240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B3CFEB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F7104-ABA9-4A82-BF56-7E76EA6D1B72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03C0B49-B0CC-466B-9A03-A8A9957A7D4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84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bespartansharp.weebl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8FC5B-F392-481E-9E06-38AB4D88C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9190" y="3844633"/>
            <a:ext cx="8146472" cy="1253839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Freshman Focus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235" y="298193"/>
            <a:ext cx="3122381" cy="278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632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1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675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Graduation Requirements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951077"/>
            <a:ext cx="11120582" cy="4089505"/>
          </a:xfrm>
          <a:noFill/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latin typeface="Georgia" panose="02040502050405020303" pitchFamily="18" charset="0"/>
              </a:rPr>
              <a:t>*23 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latin typeface="Georgia" panose="02040502050405020303" pitchFamily="18" charset="0"/>
              </a:rPr>
              <a:t>units Required for graduation!</a:t>
            </a:r>
          </a:p>
          <a:p>
            <a:r>
              <a:rPr lang="en-US" sz="2400" dirty="0" smtClean="0">
                <a:latin typeface="Georgia" panose="02040502050405020303" pitchFamily="18" charset="0"/>
              </a:rPr>
              <a:t>4 </a:t>
            </a:r>
            <a:r>
              <a:rPr lang="en-US" sz="2400" dirty="0">
                <a:latin typeface="Georgia" panose="02040502050405020303" pitchFamily="18" charset="0"/>
              </a:rPr>
              <a:t>units    	</a:t>
            </a:r>
            <a:r>
              <a:rPr lang="en-US" sz="2400" dirty="0" smtClean="0">
                <a:latin typeface="Georgia" panose="02040502050405020303" pitchFamily="18" charset="0"/>
              </a:rPr>
              <a:t>English (Ninth Lit and American Lit)</a:t>
            </a:r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>
                <a:latin typeface="Georgia" panose="02040502050405020303" pitchFamily="18" charset="0"/>
              </a:rPr>
              <a:t>4 units    	</a:t>
            </a:r>
            <a:r>
              <a:rPr lang="en-US" sz="2400" dirty="0" smtClean="0">
                <a:latin typeface="Georgia" panose="02040502050405020303" pitchFamily="18" charset="0"/>
              </a:rPr>
              <a:t>Math (Algebra I, Geometry, Algebra II)</a:t>
            </a:r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>
                <a:latin typeface="Georgia" panose="02040502050405020303" pitchFamily="18" charset="0"/>
              </a:rPr>
              <a:t>4 units   	</a:t>
            </a:r>
            <a:r>
              <a:rPr lang="en-US" sz="2400" dirty="0" smtClean="0">
                <a:latin typeface="Georgia" panose="02040502050405020303" pitchFamily="18" charset="0"/>
              </a:rPr>
              <a:t>Science (Biology, Physics, Environmental Science or Chemistry)</a:t>
            </a:r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>
                <a:latin typeface="Georgia" panose="02040502050405020303" pitchFamily="18" charset="0"/>
              </a:rPr>
              <a:t>3 units    	Social </a:t>
            </a:r>
            <a:r>
              <a:rPr lang="en-US" sz="2400" dirty="0" smtClean="0">
                <a:latin typeface="Georgia" panose="02040502050405020303" pitchFamily="18" charset="0"/>
              </a:rPr>
              <a:t>Studies (World History, US History, American </a:t>
            </a:r>
            <a:r>
              <a:rPr lang="en-US" sz="2400" dirty="0" err="1" smtClean="0">
                <a:latin typeface="Georgia" panose="02040502050405020303" pitchFamily="18" charset="0"/>
              </a:rPr>
              <a:t>Govt</a:t>
            </a:r>
            <a:r>
              <a:rPr lang="en-US" sz="2400" dirty="0" smtClean="0">
                <a:latin typeface="Georgia" panose="02040502050405020303" pitchFamily="18" charset="0"/>
              </a:rPr>
              <a:t>/Econ)</a:t>
            </a:r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>
                <a:latin typeface="Georgia" panose="02040502050405020303" pitchFamily="18" charset="0"/>
              </a:rPr>
              <a:t>½  unit  	Health</a:t>
            </a:r>
          </a:p>
          <a:p>
            <a:r>
              <a:rPr lang="en-US" sz="2400" dirty="0">
                <a:latin typeface="Georgia" panose="02040502050405020303" pitchFamily="18" charset="0"/>
              </a:rPr>
              <a:t>½  unit 	Personal Fitness</a:t>
            </a:r>
          </a:p>
          <a:p>
            <a:r>
              <a:rPr lang="en-US" sz="2400" dirty="0">
                <a:latin typeface="Georgia" panose="02040502050405020303" pitchFamily="18" charset="0"/>
              </a:rPr>
              <a:t>3 units    	Career </a:t>
            </a:r>
            <a:r>
              <a:rPr lang="en-US" sz="2400" dirty="0" smtClean="0">
                <a:latin typeface="Georgia" panose="02040502050405020303" pitchFamily="18" charset="0"/>
              </a:rPr>
              <a:t>Tech/World Language/Fine Arts (pathway completion encouraged)</a:t>
            </a:r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>
                <a:latin typeface="Georgia" panose="02040502050405020303" pitchFamily="18" charset="0"/>
              </a:rPr>
              <a:t>4 units   	General Electives </a:t>
            </a:r>
          </a:p>
        </p:txBody>
      </p:sp>
    </p:spTree>
    <p:extLst>
      <p:ext uri="{BB962C8B-B14F-4D97-AF65-F5344CB8AC3E}">
        <p14:creationId xmlns:p14="http://schemas.microsoft.com/office/powerpoint/2010/main" val="42637342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E25AC-EFD1-4082-A4A9-9411B3FDD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128" y="776809"/>
            <a:ext cx="9863363" cy="1049235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Promotion Requirements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6AC2B-44AE-4E5E-988E-7734F98A4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094739" cy="4129375"/>
          </a:xfrm>
        </p:spPr>
        <p:txBody>
          <a:bodyPr>
            <a:normAutofit/>
          </a:bodyPr>
          <a:lstStyle/>
          <a:p>
            <a:r>
              <a:rPr lang="en-US" sz="2800" dirty="0"/>
              <a:t>Promotion Requirements:</a:t>
            </a:r>
          </a:p>
          <a:p>
            <a:pPr lvl="1"/>
            <a:r>
              <a:rPr lang="en-US" sz="2400" dirty="0"/>
              <a:t>9th to 10th: </a:t>
            </a:r>
            <a:r>
              <a:rPr lang="en-US" sz="2400" dirty="0" smtClean="0"/>
              <a:t> 5 credits (1 credit </a:t>
            </a:r>
            <a:r>
              <a:rPr lang="en-US" sz="2400" dirty="0"/>
              <a:t>each in required or core Lit, math, science)</a:t>
            </a:r>
          </a:p>
          <a:p>
            <a:pPr lvl="1"/>
            <a:r>
              <a:rPr lang="en-US" sz="2400" dirty="0"/>
              <a:t>10th to 11th: </a:t>
            </a:r>
            <a:r>
              <a:rPr lang="en-US" sz="2400" dirty="0" smtClean="0"/>
              <a:t> 10 credits </a:t>
            </a:r>
            <a:r>
              <a:rPr lang="en-US" sz="2400" dirty="0"/>
              <a:t>(2 </a:t>
            </a:r>
            <a:r>
              <a:rPr lang="en-US" sz="2400" dirty="0" smtClean="0"/>
              <a:t>credits </a:t>
            </a:r>
            <a:r>
              <a:rPr lang="en-US" sz="2400" dirty="0"/>
              <a:t>each in required or core Lit, math, science)</a:t>
            </a:r>
          </a:p>
          <a:p>
            <a:pPr lvl="1"/>
            <a:r>
              <a:rPr lang="en-US" sz="2400" dirty="0"/>
              <a:t>11th to 12th: </a:t>
            </a:r>
            <a:r>
              <a:rPr lang="en-US" sz="2400" dirty="0" smtClean="0"/>
              <a:t> 16 credits </a:t>
            </a:r>
            <a:r>
              <a:rPr lang="en-US" sz="2400" dirty="0"/>
              <a:t>and have met all other promotion requirements</a:t>
            </a:r>
          </a:p>
          <a:p>
            <a:r>
              <a:rPr lang="en-US" sz="2800" dirty="0" smtClean="0"/>
              <a:t>EOC/Milestones </a:t>
            </a:r>
            <a:r>
              <a:rPr lang="en-US" sz="2800" dirty="0"/>
              <a:t>count as 20% in certain courses</a:t>
            </a:r>
          </a:p>
        </p:txBody>
      </p:sp>
    </p:spTree>
    <p:extLst>
      <p:ext uri="{BB962C8B-B14F-4D97-AF65-F5344CB8AC3E}">
        <p14:creationId xmlns:p14="http://schemas.microsoft.com/office/powerpoint/2010/main" val="17380732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Audio Video Tech</a:t>
            </a:r>
          </a:p>
          <a:p>
            <a:r>
              <a:rPr lang="en-US" sz="2400" dirty="0" smtClean="0"/>
              <a:t>Army JROTC </a:t>
            </a:r>
          </a:p>
          <a:p>
            <a:r>
              <a:rPr lang="en-US" sz="2400" dirty="0" smtClean="0"/>
              <a:t>Early Childhood Education</a:t>
            </a:r>
          </a:p>
          <a:p>
            <a:r>
              <a:rPr lang="en-US" sz="2400" dirty="0" smtClean="0"/>
              <a:t>Plant Science/Horticulture</a:t>
            </a:r>
          </a:p>
          <a:p>
            <a:r>
              <a:rPr lang="en-US" sz="2400" dirty="0" smtClean="0"/>
              <a:t>Graphic Communication</a:t>
            </a:r>
          </a:p>
          <a:p>
            <a:r>
              <a:rPr lang="en-US" sz="2400" dirty="0" smtClean="0"/>
              <a:t>Culinary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Engineering</a:t>
            </a:r>
          </a:p>
          <a:p>
            <a:r>
              <a:rPr lang="en-US" sz="2400" dirty="0" smtClean="0"/>
              <a:t>Digital Design</a:t>
            </a:r>
          </a:p>
          <a:p>
            <a:r>
              <a:rPr lang="en-US" sz="2400" dirty="0" smtClean="0"/>
              <a:t>Programming</a:t>
            </a:r>
          </a:p>
          <a:p>
            <a:r>
              <a:rPr lang="en-US" sz="2400" dirty="0" smtClean="0"/>
              <a:t>Marketing</a:t>
            </a:r>
          </a:p>
          <a:p>
            <a:r>
              <a:rPr lang="en-US" sz="2400" dirty="0" smtClean="0"/>
              <a:t>Fashion, Marketing, and Retail</a:t>
            </a:r>
          </a:p>
          <a:p>
            <a:r>
              <a:rPr lang="en-US" sz="2400" dirty="0" smtClean="0"/>
              <a:t>Public Safety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037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5C6814-B581-43A5-AD51-D59F33D44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482" y="884932"/>
            <a:ext cx="9607661" cy="1056319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Successful in High School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8D20E2-6AC3-4BE6-B47E-2F5C850DA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186" y="1701222"/>
            <a:ext cx="4185623" cy="576262"/>
          </a:xfrm>
        </p:spPr>
        <p:txBody>
          <a:bodyPr/>
          <a:lstStyle/>
          <a:p>
            <a:pPr algn="ctr"/>
            <a:r>
              <a:rPr lang="en-US" dirty="0"/>
              <a:t>Basic Requirements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45BF82-A114-4C1A-B3FE-DDE3C6F68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3" y="2277484"/>
            <a:ext cx="4185623" cy="38774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Come to school regularly</a:t>
            </a:r>
          </a:p>
          <a:p>
            <a:r>
              <a:rPr lang="en-US" dirty="0"/>
              <a:t>Be in class on time</a:t>
            </a:r>
          </a:p>
          <a:p>
            <a:r>
              <a:rPr lang="en-US" dirty="0"/>
              <a:t>Have your materials</a:t>
            </a:r>
          </a:p>
          <a:p>
            <a:r>
              <a:rPr lang="en-US" dirty="0"/>
              <a:t>Pay attention in class</a:t>
            </a:r>
          </a:p>
          <a:p>
            <a:r>
              <a:rPr lang="en-US" dirty="0"/>
              <a:t>Complete and submit your assignments </a:t>
            </a:r>
            <a:r>
              <a:rPr lang="en-US" u="sng" dirty="0"/>
              <a:t>on time</a:t>
            </a:r>
            <a:endParaRPr lang="en-US" dirty="0"/>
          </a:p>
          <a:p>
            <a:r>
              <a:rPr lang="en-US" dirty="0"/>
              <a:t>Find out what you missed when absent and make up work in a timely manner</a:t>
            </a:r>
          </a:p>
          <a:p>
            <a:r>
              <a:rPr lang="en-US" dirty="0"/>
              <a:t>Check your grades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1DE14C4-29CB-417D-BFC5-1368F5BBB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32814" y="1751376"/>
            <a:ext cx="4185618" cy="5762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Going Above and Beyond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586E5BD-1960-430E-B378-82FFB87F79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4301" y="2334635"/>
            <a:ext cx="4185617" cy="3763169"/>
          </a:xfrm>
        </p:spPr>
        <p:txBody>
          <a:bodyPr>
            <a:normAutofit/>
          </a:bodyPr>
          <a:lstStyle/>
          <a:p>
            <a:r>
              <a:rPr lang="en-US" dirty="0"/>
              <a:t> Review &amp; preview notes</a:t>
            </a:r>
          </a:p>
          <a:p>
            <a:r>
              <a:rPr lang="en-US" dirty="0"/>
              <a:t> Attend tutoring</a:t>
            </a:r>
          </a:p>
          <a:p>
            <a:r>
              <a:rPr lang="en-US" dirty="0"/>
              <a:t> Communicate with your teacher</a:t>
            </a:r>
          </a:p>
          <a:p>
            <a:r>
              <a:rPr lang="en-US" dirty="0"/>
              <a:t> Take detailed notes</a:t>
            </a:r>
          </a:p>
          <a:p>
            <a:r>
              <a:rPr lang="en-US" dirty="0"/>
              <a:t> Study nightly</a:t>
            </a:r>
          </a:p>
          <a:p>
            <a:r>
              <a:rPr lang="en-US" dirty="0"/>
              <a:t> Keep a calendar</a:t>
            </a:r>
          </a:p>
          <a:p>
            <a:r>
              <a:rPr lang="en-US" dirty="0"/>
              <a:t> Stay organized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293" y="4083446"/>
            <a:ext cx="2787342" cy="185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058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40BF5-3F40-4079-B4EB-A689F62C1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7C67C-B42D-43C2-992A-2961BA54F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2015732"/>
            <a:ext cx="11222181" cy="409874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Dual Enrollment, formerly Move On When Ready (MOWR), is a Georgia program that allows high school students to earn college credit while working on their high school diploma. 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The program covers tuition, mandatory fees and required textbooks. </a:t>
            </a:r>
          </a:p>
          <a:p>
            <a:r>
              <a:rPr lang="en-US" sz="2800" dirty="0"/>
              <a:t>The goal is to increase college access and completion, and prepare students to enter the workforce with the skills they need to succeed. </a:t>
            </a:r>
          </a:p>
        </p:txBody>
      </p:sp>
    </p:spTree>
    <p:extLst>
      <p:ext uri="{BB962C8B-B14F-4D97-AF65-F5344CB8AC3E}">
        <p14:creationId xmlns:p14="http://schemas.microsoft.com/office/powerpoint/2010/main" val="3324131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51578" y="1044664"/>
            <a:ext cx="9603275" cy="1049235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Cruising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935" y="1960706"/>
            <a:ext cx="8482562" cy="4060416"/>
          </a:xfrm>
        </p:spPr>
      </p:pic>
    </p:spTree>
    <p:extLst>
      <p:ext uri="{BB962C8B-B14F-4D97-AF65-F5344CB8AC3E}">
        <p14:creationId xmlns:p14="http://schemas.microsoft.com/office/powerpoint/2010/main" val="27514297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E47FD-50D9-462D-AB4D-9121F97A1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966497"/>
            <a:ext cx="9603275" cy="1049235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Cruising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211D1-9DF9-45C2-BA26-E0B476E6F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Take a career interest inventory</a:t>
            </a:r>
          </a:p>
          <a:p>
            <a:r>
              <a:rPr lang="en-US" sz="2400" dirty="0"/>
              <a:t>Match your interests to a career</a:t>
            </a:r>
          </a:p>
          <a:p>
            <a:r>
              <a:rPr lang="en-US" sz="2400" dirty="0"/>
              <a:t>Explore careers</a:t>
            </a:r>
          </a:p>
          <a:p>
            <a:r>
              <a:rPr lang="en-US" sz="2400" dirty="0"/>
              <a:t>Listen to personal stories from people in careers</a:t>
            </a:r>
          </a:p>
          <a:p>
            <a:r>
              <a:rPr lang="en-US" sz="2400" dirty="0"/>
              <a:t>Find out what type of school or training is needed for careers</a:t>
            </a:r>
          </a:p>
          <a:p>
            <a:r>
              <a:rPr lang="en-US" sz="2400" dirty="0"/>
              <a:t>Find out what a career pays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ave 3 careers to their portfolio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58314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952" y="674255"/>
            <a:ext cx="8596668" cy="748145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744" y="2013527"/>
            <a:ext cx="11129819" cy="4285674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90000"/>
              </a:lnSpc>
              <a:buClrTx/>
              <a:buSzTx/>
              <a:buNone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Parentvue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defTabSz="914400">
              <a:lnSpc>
                <a:spcPct val="90000"/>
              </a:lnSpc>
              <a:buClrTx/>
              <a:buSzTx/>
              <a:buNone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Tutoring (Teacher, Department, Student Clubs and Organizations)</a:t>
            </a:r>
          </a:p>
          <a:p>
            <a:pPr marL="0" lvl="0" indent="0" defTabSz="914400">
              <a:lnSpc>
                <a:spcPct val="90000"/>
              </a:lnSpc>
              <a:buClrTx/>
              <a:buSzTx/>
              <a:buNone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Power Surge</a:t>
            </a:r>
          </a:p>
          <a:p>
            <a:pPr marL="0" lvl="0" indent="0" defTabSz="914400">
              <a:lnSpc>
                <a:spcPct val="90000"/>
              </a:lnSpc>
              <a:buClrTx/>
              <a:buSzTx/>
              <a:buNone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Credit Recovery (Course Extension, After school </a:t>
            </a:r>
            <a:r>
              <a:rPr lang="en-US" sz="2400" dirty="0" err="1" smtClean="0">
                <a:solidFill>
                  <a:prstClr val="black"/>
                </a:solidFill>
                <a:latin typeface="Calibri" panose="020F0502020204030204"/>
              </a:rPr>
              <a:t>Gradpoint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, CVA, Summer School)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defTabSz="914400">
              <a:lnSpc>
                <a:spcPct val="90000"/>
              </a:lnSpc>
              <a:buClrTx/>
              <a:buSzTx/>
              <a:buNone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After school STEM program</a:t>
            </a:r>
          </a:p>
          <a:p>
            <a:pPr marL="0" lvl="0" indent="0" defTabSz="914400">
              <a:lnSpc>
                <a:spcPct val="90000"/>
              </a:lnSpc>
              <a:buClrTx/>
              <a:buSzTx/>
              <a:buNone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Khanacademy.org (for homework help and test practice)</a:t>
            </a:r>
          </a:p>
          <a:p>
            <a:pPr marL="0" lvl="0" indent="0" defTabSz="914400">
              <a:lnSpc>
                <a:spcPct val="90000"/>
              </a:lnSpc>
              <a:buClrTx/>
              <a:buSzTx/>
              <a:buNone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Gafutures.org</a:t>
            </a:r>
          </a:p>
          <a:p>
            <a:pPr marL="0" lvl="0" indent="0" defTabSz="914400">
              <a:lnSpc>
                <a:spcPct val="90000"/>
              </a:lnSpc>
              <a:buClrTx/>
              <a:buSzTx/>
              <a:buNone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Careercruising.com (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students have logins and can send parents invitation for an account)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defTabSz="914400">
              <a:lnSpc>
                <a:spcPct val="90000"/>
              </a:lnSpc>
              <a:buClrTx/>
              <a:buSzTx/>
              <a:buNone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Collegeboard.org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092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467F-9266-430C-886C-54AFFE11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87FC5-042A-4199-9D58-BDCBEA0D9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college map">
            <a:extLst>
              <a:ext uri="{FF2B5EF4-FFF2-40B4-BE49-F238E27FC236}">
                <a16:creationId xmlns:a16="http://schemas.microsoft.com/office/drawing/2014/main" id="{7D01C67A-991D-4CB9-876A-AA9A2528F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" t="6671" r="12540" b="5569"/>
          <a:stretch/>
        </p:blipFill>
        <p:spPr bwMode="auto">
          <a:xfrm>
            <a:off x="2517948" y="1930400"/>
            <a:ext cx="6587952" cy="381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ilitary">
            <a:extLst>
              <a:ext uri="{FF2B5EF4-FFF2-40B4-BE49-F238E27FC236}">
                <a16:creationId xmlns:a16="http://schemas.microsoft.com/office/drawing/2014/main" id="{A3356AFB-319D-41EE-B328-528A18EBD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642" y="4393815"/>
            <a:ext cx="3710358" cy="24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eorgia football stadium">
            <a:extLst>
              <a:ext uri="{FF2B5EF4-FFF2-40B4-BE49-F238E27FC236}">
                <a16:creationId xmlns:a16="http://schemas.microsoft.com/office/drawing/2014/main" id="{0F4A99CB-A0CF-4DE0-A350-80C1286F8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1327886"/>
            <a:ext cx="3086100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ivy league">
            <a:extLst>
              <a:ext uri="{FF2B5EF4-FFF2-40B4-BE49-F238E27FC236}">
                <a16:creationId xmlns:a16="http://schemas.microsoft.com/office/drawing/2014/main" id="{18882C93-3508-4A70-957F-C0371237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21" y="2247951"/>
            <a:ext cx="3504245" cy="210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amugraduation">
            <a:extLst>
              <a:ext uri="{FF2B5EF4-FFF2-40B4-BE49-F238E27FC236}">
                <a16:creationId xmlns:a16="http://schemas.microsoft.com/office/drawing/2014/main" id="{80B5EBCC-8E86-4BD3-A255-E582D8506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47924" cy="229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ollege students">
            <a:extLst>
              <a:ext uri="{FF2B5EF4-FFF2-40B4-BE49-F238E27FC236}">
                <a16:creationId xmlns:a16="http://schemas.microsoft.com/office/drawing/2014/main" id="{84FAFDCC-6E57-4B83-A1BC-F6AC0DAD8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5329016"/>
            <a:ext cx="2795217" cy="152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hbcu greek life">
            <a:extLst>
              <a:ext uri="{FF2B5EF4-FFF2-40B4-BE49-F238E27FC236}">
                <a16:creationId xmlns:a16="http://schemas.microsoft.com/office/drawing/2014/main" id="{4C794561-010C-40BE-8CF8-9AC6BBA6C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7"/>
          <a:stretch/>
        </p:blipFill>
        <p:spPr bwMode="auto">
          <a:xfrm>
            <a:off x="3447925" y="-32237"/>
            <a:ext cx="4168894" cy="188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hbcu greek life">
            <a:extLst>
              <a:ext uri="{FF2B5EF4-FFF2-40B4-BE49-F238E27FC236}">
                <a16:creationId xmlns:a16="http://schemas.microsoft.com/office/drawing/2014/main" id="{D7B76C26-2DA5-4F46-B319-D1E9EE067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2604"/>
            <a:ext cx="3886200" cy="259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georgia state graduation">
            <a:extLst>
              <a:ext uri="{FF2B5EF4-FFF2-40B4-BE49-F238E27FC236}">
                <a16:creationId xmlns:a16="http://schemas.microsoft.com/office/drawing/2014/main" id="{69FA885F-639B-42DD-BA8E-64CC6DE6D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899" y="-53757"/>
            <a:ext cx="3086101" cy="178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mechanic">
            <a:extLst>
              <a:ext uri="{FF2B5EF4-FFF2-40B4-BE49-F238E27FC236}">
                <a16:creationId xmlns:a16="http://schemas.microsoft.com/office/drawing/2014/main" id="{F4C60367-BA19-4CFD-A4BC-9DA78A144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09" y="5181325"/>
            <a:ext cx="2534369" cy="168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nurse">
            <a:extLst>
              <a:ext uri="{FF2B5EF4-FFF2-40B4-BE49-F238E27FC236}">
                <a16:creationId xmlns:a16="http://schemas.microsoft.com/office/drawing/2014/main" id="{E57F766E-F15D-4967-B68C-96E79C131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024" y="-32237"/>
            <a:ext cx="1638323" cy="163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chatt tech">
            <a:extLst>
              <a:ext uri="{FF2B5EF4-FFF2-40B4-BE49-F238E27FC236}">
                <a16:creationId xmlns:a16="http://schemas.microsoft.com/office/drawing/2014/main" id="{288A500B-C4D6-4F4F-8ED3-CFC0A81B8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146" y="944531"/>
            <a:ext cx="2317142" cy="130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F7C26A-6C87-4EE4-929B-6C4BD062A45F}"/>
              </a:ext>
            </a:extLst>
          </p:cNvPr>
          <p:cNvSpPr txBox="1"/>
          <p:nvPr/>
        </p:nvSpPr>
        <p:spPr>
          <a:xfrm>
            <a:off x="1119188" y="2433159"/>
            <a:ext cx="9953625" cy="1015663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9050"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What does </a:t>
            </a:r>
            <a:r>
              <a:rPr lang="en-US" sz="6000" dirty="0" smtClean="0">
                <a:ln w="19050"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the </a:t>
            </a:r>
            <a:r>
              <a:rPr lang="en-US" sz="6000" dirty="0">
                <a:ln w="19050"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future hold</a:t>
            </a:r>
            <a:r>
              <a:rPr lang="en-US" sz="6000" dirty="0" smtClean="0">
                <a:ln w="19050"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?</a:t>
            </a:r>
            <a:endParaRPr lang="en-US" sz="6000" dirty="0">
              <a:ln w="19050">
                <a:noFill/>
              </a:ln>
              <a:solidFill>
                <a:sysClr val="windowText" lastClr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00586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3B208-A3FC-42DC-88DA-DB4D9F5DA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CHS School Counselors and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C6885-8A90-4F36-B39C-C64138F5C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4" y="1911927"/>
            <a:ext cx="11323782" cy="4137890"/>
          </a:xfrm>
        </p:spPr>
        <p:txBody>
          <a:bodyPr numCol="2">
            <a:noAutofit/>
          </a:bodyPr>
          <a:lstStyle/>
          <a:p>
            <a:pPr>
              <a:buSzPct val="60000"/>
            </a:pPr>
            <a:r>
              <a:rPr lang="en-US" sz="2200" dirty="0"/>
              <a:t>A-Bo: Mrs. Burke-Collins</a:t>
            </a:r>
          </a:p>
          <a:p>
            <a:pPr>
              <a:buSzPct val="60000"/>
            </a:pPr>
            <a:r>
              <a:rPr lang="en-US" sz="2200" dirty="0"/>
              <a:t>Br-F: Mrs. Ellison-Brown</a:t>
            </a:r>
          </a:p>
          <a:p>
            <a:pPr>
              <a:buSzPct val="60000"/>
            </a:pPr>
            <a:r>
              <a:rPr lang="en-US" sz="2200" dirty="0"/>
              <a:t>G-K: Dr. Amand</a:t>
            </a:r>
          </a:p>
          <a:p>
            <a:pPr>
              <a:buSzPct val="60000"/>
            </a:pPr>
            <a:r>
              <a:rPr lang="en-US" sz="2200" dirty="0"/>
              <a:t>L-Pa: Mrs. Wright</a:t>
            </a:r>
          </a:p>
          <a:p>
            <a:pPr>
              <a:buSzPct val="60000"/>
            </a:pPr>
            <a:r>
              <a:rPr lang="en-US" sz="2200" dirty="0" err="1"/>
              <a:t>Pe</a:t>
            </a:r>
            <a:r>
              <a:rPr lang="en-US" sz="2200" dirty="0"/>
              <a:t>-Sam/AVID/ESOL: </a:t>
            </a:r>
            <a:r>
              <a:rPr lang="en-US" sz="2100" dirty="0"/>
              <a:t>Mrs. Schloemer Bryant</a:t>
            </a:r>
          </a:p>
          <a:p>
            <a:pPr>
              <a:buSzPct val="60000"/>
            </a:pPr>
            <a:r>
              <a:rPr lang="en-US" sz="2200" dirty="0"/>
              <a:t>San-Z: Mrs. Jackson</a:t>
            </a:r>
          </a:p>
          <a:p>
            <a:pPr>
              <a:buSzPct val="60000"/>
            </a:pPr>
            <a:r>
              <a:rPr lang="en-US" sz="2200" dirty="0" smtClean="0"/>
              <a:t>Dual </a:t>
            </a:r>
            <a:r>
              <a:rPr lang="en-US" sz="2200" dirty="0"/>
              <a:t>Enrollment/Registrar: Mrs. Loftin</a:t>
            </a:r>
          </a:p>
          <a:p>
            <a:pPr lvl="1">
              <a:buSzPct val="60000"/>
            </a:pPr>
            <a:endParaRPr lang="en-US" sz="2200" dirty="0" smtClean="0"/>
          </a:p>
          <a:p>
            <a:pPr>
              <a:buSzPct val="60000"/>
            </a:pPr>
            <a:r>
              <a:rPr lang="en-US" sz="2200" dirty="0" smtClean="0"/>
              <a:t>Counseling </a:t>
            </a:r>
            <a:r>
              <a:rPr lang="en-US" sz="2200" dirty="0"/>
              <a:t>Intern: Mrs. Beasley</a:t>
            </a:r>
          </a:p>
          <a:p>
            <a:pPr>
              <a:buSzPct val="60000"/>
            </a:pPr>
            <a:r>
              <a:rPr lang="en-US" sz="2200" dirty="0"/>
              <a:t>Graduation Coach: Dr. Hays</a:t>
            </a:r>
          </a:p>
          <a:p>
            <a:pPr>
              <a:buSzPct val="60000"/>
            </a:pPr>
            <a:r>
              <a:rPr lang="en-US" sz="2200" dirty="0"/>
              <a:t>Social Worker: </a:t>
            </a:r>
            <a:r>
              <a:rPr lang="en-US" sz="2200" dirty="0" smtClean="0"/>
              <a:t>Ms</a:t>
            </a:r>
            <a:r>
              <a:rPr lang="en-US" sz="2200" dirty="0"/>
              <a:t>. Fain</a:t>
            </a:r>
          </a:p>
          <a:p>
            <a:pPr>
              <a:buSzPct val="60000"/>
            </a:pPr>
            <a:r>
              <a:rPr lang="en-US" sz="2200" dirty="0"/>
              <a:t>College &amp; Career Consultant: </a:t>
            </a:r>
            <a:r>
              <a:rPr lang="en-US" sz="2100" dirty="0" smtClean="0"/>
              <a:t>Ms. Janet </a:t>
            </a:r>
            <a:r>
              <a:rPr lang="en-US" sz="2100" dirty="0" err="1" smtClean="0"/>
              <a:t>Ndah</a:t>
            </a:r>
            <a:endParaRPr lang="en-US" sz="2100" dirty="0"/>
          </a:p>
          <a:p>
            <a:pPr>
              <a:buSzPct val="60000"/>
            </a:pPr>
            <a:r>
              <a:rPr lang="en-US" sz="2200" dirty="0"/>
              <a:t>Counseling Desk Clerk: </a:t>
            </a:r>
            <a:r>
              <a:rPr lang="en-US" sz="2200" dirty="0" smtClean="0"/>
              <a:t>TBA</a:t>
            </a:r>
          </a:p>
          <a:p>
            <a:pPr>
              <a:buSzPct val="60000"/>
            </a:pPr>
            <a:r>
              <a:rPr lang="en-US" sz="2200" dirty="0" smtClean="0"/>
              <a:t>Records </a:t>
            </a:r>
            <a:r>
              <a:rPr lang="en-US" sz="2200" dirty="0"/>
              <a:t>Clerk: Mrs. Askew</a:t>
            </a:r>
          </a:p>
        </p:txBody>
      </p:sp>
    </p:spTree>
    <p:extLst>
      <p:ext uri="{BB962C8B-B14F-4D97-AF65-F5344CB8AC3E}">
        <p14:creationId xmlns:p14="http://schemas.microsoft.com/office/powerpoint/2010/main" val="24857797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Us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62545"/>
            <a:ext cx="10101503" cy="3223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4400" b="1" dirty="0" smtClean="0">
                <a:hlinkClick r:id="rId2"/>
              </a:rPr>
              <a:t>http</a:t>
            </a:r>
            <a:r>
              <a:rPr lang="en-US" sz="4400" b="1" dirty="0">
                <a:hlinkClick r:id="rId2"/>
              </a:rPr>
              <a:t>://bespartansharp.weebly.com</a:t>
            </a:r>
            <a:r>
              <a:rPr lang="en-US" sz="4400" b="1" dirty="0" smtClean="0">
                <a:hlinkClick r:id="rId2"/>
              </a:rPr>
              <a:t>/</a:t>
            </a:r>
            <a:endParaRPr lang="en-US" sz="4400" b="1" dirty="0" smtClean="0"/>
          </a:p>
          <a:p>
            <a:pPr marL="0" indent="0" algn="ctr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6414775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022D-9965-426B-9F23-0E8B08939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34BE9-35F8-49F5-BBB6-64B22470C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SzPct val="60000"/>
            </a:pPr>
            <a:r>
              <a:rPr lang="en-US" sz="2800" dirty="0"/>
              <a:t>GPA</a:t>
            </a:r>
          </a:p>
          <a:p>
            <a:pPr>
              <a:buSzPct val="60000"/>
            </a:pPr>
            <a:r>
              <a:rPr lang="en-US" sz="2800" dirty="0"/>
              <a:t>The Importance of Course Rigor</a:t>
            </a:r>
          </a:p>
          <a:p>
            <a:pPr>
              <a:buSzPct val="60000"/>
            </a:pPr>
            <a:r>
              <a:rPr lang="en-US" sz="2800" dirty="0"/>
              <a:t>Transcripts</a:t>
            </a:r>
          </a:p>
          <a:p>
            <a:pPr>
              <a:buSzPct val="60000"/>
            </a:pPr>
            <a:r>
              <a:rPr lang="en-US" sz="2800" dirty="0"/>
              <a:t>Promotion Requirements</a:t>
            </a:r>
          </a:p>
          <a:p>
            <a:pPr>
              <a:buSzPct val="60000"/>
            </a:pPr>
            <a:r>
              <a:rPr lang="en-US" sz="2800" dirty="0"/>
              <a:t>Graduation Requirements</a:t>
            </a:r>
          </a:p>
          <a:p>
            <a:pPr>
              <a:buSzPct val="60000"/>
            </a:pPr>
            <a:r>
              <a:rPr lang="en-US" sz="2800" dirty="0"/>
              <a:t>Dual Enrollment</a:t>
            </a:r>
          </a:p>
          <a:p>
            <a:pPr>
              <a:buSzPct val="60000"/>
            </a:pPr>
            <a:r>
              <a:rPr lang="en-US" sz="2800" dirty="0" smtClean="0"/>
              <a:t>Responsibilities </a:t>
            </a:r>
            <a:r>
              <a:rPr lang="en-US" sz="2800" dirty="0"/>
              <a:t>in the Classroom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556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348D4-37C7-4367-B8AC-C9C935748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210" y="586631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a GPA and Who Cares?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44F45F1-EFC8-4C39-8FCA-D32644E042D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91711988"/>
              </p:ext>
            </p:extLst>
          </p:nvPr>
        </p:nvGraphicFramePr>
        <p:xfrm>
          <a:off x="1435137" y="2127593"/>
          <a:ext cx="4843469" cy="2494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46213">
                  <a:extLst>
                    <a:ext uri="{9D8B030D-6E8A-4147-A177-3AD203B41FA5}">
                      <a16:colId xmlns:a16="http://schemas.microsoft.com/office/drawing/2014/main" val="2901262486"/>
                    </a:ext>
                  </a:extLst>
                </a:gridCol>
                <a:gridCol w="1481392">
                  <a:extLst>
                    <a:ext uri="{9D8B030D-6E8A-4147-A177-3AD203B41FA5}">
                      <a16:colId xmlns:a16="http://schemas.microsoft.com/office/drawing/2014/main" val="3375847933"/>
                    </a:ext>
                  </a:extLst>
                </a:gridCol>
                <a:gridCol w="1915864">
                  <a:extLst>
                    <a:ext uri="{9D8B030D-6E8A-4147-A177-3AD203B41FA5}">
                      <a16:colId xmlns:a16="http://schemas.microsoft.com/office/drawing/2014/main" val="3363271082"/>
                    </a:ext>
                  </a:extLst>
                </a:gridCol>
              </a:tblGrid>
              <a:tr h="3400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Letter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Numeric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348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90-100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232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80-89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648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74-79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213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73-70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241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 and 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328291"/>
                  </a:ext>
                </a:extLst>
              </a:tr>
            </a:tbl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0B0799-FEDB-4725-8764-CB976C776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6975" y="2127593"/>
            <a:ext cx="4578407" cy="2446922"/>
          </a:xfrm>
        </p:spPr>
        <p:txBody>
          <a:bodyPr>
            <a:normAutofit fontScale="92500"/>
          </a:bodyPr>
          <a:lstStyle/>
          <a:p>
            <a:r>
              <a:rPr lang="en-US" dirty="0"/>
              <a:t>Different kinds of GPA</a:t>
            </a:r>
          </a:p>
          <a:p>
            <a:pPr lvl="1"/>
            <a:r>
              <a:rPr lang="en-US" dirty="0" smtClean="0"/>
              <a:t>Weighted and Unweighted (Cumulative)</a:t>
            </a:r>
            <a:endParaRPr lang="en-US" dirty="0"/>
          </a:p>
          <a:p>
            <a:pPr lvl="1"/>
            <a:r>
              <a:rPr lang="en-US" dirty="0"/>
              <a:t>Core</a:t>
            </a:r>
          </a:p>
          <a:p>
            <a:pPr lvl="1"/>
            <a:r>
              <a:rPr lang="en-US" dirty="0"/>
              <a:t>HOPE</a:t>
            </a:r>
          </a:p>
          <a:p>
            <a:pPr lvl="1"/>
            <a:r>
              <a:rPr lang="en-US" dirty="0"/>
              <a:t>College</a:t>
            </a:r>
          </a:p>
          <a:p>
            <a:r>
              <a:rPr lang="en-US" dirty="0"/>
              <a:t> </a:t>
            </a:r>
            <a:r>
              <a:rPr lang="en-US" dirty="0" smtClean="0"/>
              <a:t>Weighted GPA determines </a:t>
            </a:r>
            <a:r>
              <a:rPr lang="en-US" dirty="0"/>
              <a:t>class rank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641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E8AB8-2A5E-4EEA-B6D6-A6E4C0B96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GPA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901EB-A538-49E9-B06F-27D2110B4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7828" y="2050473"/>
            <a:ext cx="4645152" cy="34485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Example 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3.0 + 4.0+ 3.0+ 3.0= 13</a:t>
            </a:r>
          </a:p>
          <a:p>
            <a:pPr marL="0" indent="0" algn="ctr">
              <a:buNone/>
            </a:pPr>
            <a:r>
              <a:rPr lang="en-US" dirty="0"/>
              <a:t>13/4 = </a:t>
            </a:r>
            <a:r>
              <a:rPr lang="en-US" b="1" dirty="0">
                <a:solidFill>
                  <a:schemeClr val="accent2"/>
                </a:solidFill>
              </a:rPr>
              <a:t>3.25 GPA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212AAC-AA5A-4516-BCF4-EC9D13D0B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951496"/>
              </p:ext>
            </p:extLst>
          </p:nvPr>
        </p:nvGraphicFramePr>
        <p:xfrm>
          <a:off x="1542628" y="2687320"/>
          <a:ext cx="3395553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79791">
                  <a:extLst>
                    <a:ext uri="{9D8B030D-6E8A-4147-A177-3AD203B41FA5}">
                      <a16:colId xmlns:a16="http://schemas.microsoft.com/office/drawing/2014/main" val="763011469"/>
                    </a:ext>
                  </a:extLst>
                </a:gridCol>
                <a:gridCol w="709857">
                  <a:extLst>
                    <a:ext uri="{9D8B030D-6E8A-4147-A177-3AD203B41FA5}">
                      <a16:colId xmlns:a16="http://schemas.microsoft.com/office/drawing/2014/main" val="3363187821"/>
                    </a:ext>
                  </a:extLst>
                </a:gridCol>
                <a:gridCol w="805905">
                  <a:extLst>
                    <a:ext uri="{9D8B030D-6E8A-4147-A177-3AD203B41FA5}">
                      <a16:colId xmlns:a16="http://schemas.microsoft.com/office/drawing/2014/main" val="5839121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Algebra I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3.0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707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World Geography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053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Intro to Drafting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378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Art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341568"/>
                  </a:ext>
                </a:extLst>
              </a:tr>
            </a:tbl>
          </a:graphicData>
        </a:graphic>
      </p:graphicFrame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0417EC0-95D6-4F09-9ADA-BAB0354D06B2}"/>
              </a:ext>
            </a:extLst>
          </p:cNvPr>
          <p:cNvSpPr txBox="1">
            <a:spLocks/>
          </p:cNvSpPr>
          <p:nvPr/>
        </p:nvSpPr>
        <p:spPr>
          <a:xfrm>
            <a:off x="6379917" y="2050473"/>
            <a:ext cx="4184035" cy="4060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2000" u="sng" dirty="0"/>
              <a:t>Example 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Font typeface="Wingdings 3" charset="2"/>
              <a:buNone/>
            </a:pPr>
            <a:r>
              <a:rPr lang="en-US" dirty="0"/>
              <a:t>2.5 + 3.5+ 3.0+ 4.0= 13</a:t>
            </a:r>
          </a:p>
          <a:p>
            <a:pPr marL="0" indent="0" algn="ctr">
              <a:buFont typeface="Wingdings 3" charset="2"/>
              <a:buNone/>
            </a:pPr>
            <a:r>
              <a:rPr lang="en-US" dirty="0"/>
              <a:t>13/4 = </a:t>
            </a:r>
            <a:r>
              <a:rPr lang="en-US" b="1" dirty="0">
                <a:solidFill>
                  <a:schemeClr val="accent2"/>
                </a:solidFill>
              </a:rPr>
              <a:t>3.25 GPA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C6546E7-DAEB-4C80-AC54-E69C66206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635112"/>
              </p:ext>
            </p:extLst>
          </p:nvPr>
        </p:nvGraphicFramePr>
        <p:xfrm>
          <a:off x="6715326" y="2687320"/>
          <a:ext cx="3513218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84578">
                  <a:extLst>
                    <a:ext uri="{9D8B030D-6E8A-4147-A177-3AD203B41FA5}">
                      <a16:colId xmlns:a16="http://schemas.microsoft.com/office/drawing/2014/main" val="763011469"/>
                    </a:ext>
                  </a:extLst>
                </a:gridCol>
                <a:gridCol w="622735">
                  <a:extLst>
                    <a:ext uri="{9D8B030D-6E8A-4147-A177-3AD203B41FA5}">
                      <a16:colId xmlns:a16="http://schemas.microsoft.com/office/drawing/2014/main" val="3363187821"/>
                    </a:ext>
                  </a:extLst>
                </a:gridCol>
                <a:gridCol w="805905">
                  <a:extLst>
                    <a:ext uri="{9D8B030D-6E8A-4147-A177-3AD203B41FA5}">
                      <a16:colId xmlns:a16="http://schemas.microsoft.com/office/drawing/2014/main" val="5839121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H Algebra I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2.5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707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 World Geography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053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Intro to Drafting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378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Art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34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9875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E0BED5-872B-473E-904B-3382A12BD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take Honors and AP classes?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821CD-8B72-4E23-B467-8AF4EE9FA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8F89232-3D9C-4749-BEE6-D11BF0F17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901" y="2015732"/>
            <a:ext cx="7359704" cy="387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921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2B0BE-7CC5-43E9-A3CD-4528C2BB9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take Honors and AP classes?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A1F08-9A96-474F-A5A4-39FDBE64F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 Provides opportunities to improve study skills</a:t>
            </a:r>
          </a:p>
          <a:p>
            <a:r>
              <a:rPr lang="en-US" sz="2400" dirty="0"/>
              <a:t> Familiarizes you with college level work </a:t>
            </a:r>
          </a:p>
          <a:p>
            <a:r>
              <a:rPr lang="en-US" sz="2400" dirty="0"/>
              <a:t> Can boost your cumulative GPA and class rank</a:t>
            </a:r>
          </a:p>
          <a:p>
            <a:r>
              <a:rPr lang="en-US" sz="2400" dirty="0"/>
              <a:t> Prepares you for big tests (ACT, SAT, </a:t>
            </a:r>
            <a:r>
              <a:rPr lang="en-US" sz="2400" dirty="0" smtClean="0"/>
              <a:t> ASVAB</a:t>
            </a:r>
            <a:r>
              <a:rPr lang="en-US" sz="2400" dirty="0"/>
              <a:t>, </a:t>
            </a:r>
            <a:r>
              <a:rPr lang="en-US" sz="2400" dirty="0" smtClean="0"/>
              <a:t> </a:t>
            </a:r>
            <a:r>
              <a:rPr lang="en-US" sz="2400" dirty="0" err="1" smtClean="0"/>
              <a:t>Accuplacer</a:t>
            </a:r>
            <a:r>
              <a:rPr lang="en-US" sz="2400" dirty="0" smtClean="0"/>
              <a:t>,  </a:t>
            </a:r>
            <a:r>
              <a:rPr lang="en-US" sz="2400" dirty="0"/>
              <a:t>Milestones)</a:t>
            </a:r>
          </a:p>
          <a:p>
            <a:r>
              <a:rPr lang="en-US" sz="2400" dirty="0"/>
              <a:t> Gives you an advantage in college admissions</a:t>
            </a:r>
          </a:p>
          <a:p>
            <a:r>
              <a:rPr lang="en-US" sz="2400" dirty="0"/>
              <a:t> Allows you to expand your interests</a:t>
            </a:r>
          </a:p>
          <a:p>
            <a:r>
              <a:rPr lang="en-US" sz="2400" dirty="0"/>
              <a:t> May be eligible for college credit (AP Exam)</a:t>
            </a:r>
          </a:p>
          <a:p>
            <a:r>
              <a:rPr lang="en-US" sz="2400" dirty="0"/>
              <a:t> Improves work ethic and critical thinking skills for workforce</a:t>
            </a:r>
          </a:p>
        </p:txBody>
      </p:sp>
    </p:spTree>
    <p:extLst>
      <p:ext uri="{BB962C8B-B14F-4D97-AF65-F5344CB8AC3E}">
        <p14:creationId xmlns:p14="http://schemas.microsoft.com/office/powerpoint/2010/main" val="28798385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1A80C9-B8B8-438D-9A30-74E7C727E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Card v. Transcript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9911B9-FB26-4A50-8DFA-D161EADE3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427" y="1902657"/>
            <a:ext cx="4645152" cy="801943"/>
          </a:xfrm>
        </p:spPr>
        <p:txBody>
          <a:bodyPr/>
          <a:lstStyle/>
          <a:p>
            <a:pPr algn="ctr"/>
            <a:r>
              <a:rPr lang="en-US" dirty="0"/>
              <a:t>Report Card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AC48B8-BE27-4FFB-A9E8-170D1D760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2246" y="2746482"/>
            <a:ext cx="4645152" cy="2644457"/>
          </a:xfrm>
        </p:spPr>
        <p:txBody>
          <a:bodyPr>
            <a:normAutofit/>
          </a:bodyPr>
          <a:lstStyle/>
          <a:p>
            <a:r>
              <a:rPr lang="en-US" sz="2000" dirty="0"/>
              <a:t> Grades from one semester</a:t>
            </a:r>
          </a:p>
          <a:p>
            <a:r>
              <a:rPr lang="en-US" sz="2000" dirty="0"/>
              <a:t> Unofficial document</a:t>
            </a:r>
          </a:p>
          <a:p>
            <a:r>
              <a:rPr lang="en-US" sz="2000" dirty="0"/>
              <a:t> Used by parent or guardian </a:t>
            </a:r>
          </a:p>
          <a:p>
            <a:r>
              <a:rPr lang="en-US" sz="2000" dirty="0"/>
              <a:t> Includes some personal information (address, Cobb ID)</a:t>
            </a:r>
          </a:p>
          <a:p>
            <a:endParaRPr lang="en-US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32BE83-A61F-49D6-A531-90CC652E47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700" y="1902363"/>
            <a:ext cx="4645152" cy="802237"/>
          </a:xfrm>
        </p:spPr>
        <p:txBody>
          <a:bodyPr/>
          <a:lstStyle/>
          <a:p>
            <a:pPr algn="ctr"/>
            <a:r>
              <a:rPr lang="en-US" dirty="0"/>
              <a:t>Transcript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8AEF9F-1C41-4266-8C05-777CF32B04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0430" y="2746482"/>
            <a:ext cx="4589016" cy="3787842"/>
          </a:xfrm>
        </p:spPr>
        <p:txBody>
          <a:bodyPr>
            <a:normAutofit/>
          </a:bodyPr>
          <a:lstStyle/>
          <a:p>
            <a:r>
              <a:rPr lang="en-US" sz="2000" dirty="0"/>
              <a:t>Record of all high school final grades</a:t>
            </a:r>
          </a:p>
          <a:p>
            <a:r>
              <a:rPr lang="en-US" sz="2000" dirty="0"/>
              <a:t>Official legal document</a:t>
            </a:r>
          </a:p>
          <a:p>
            <a:r>
              <a:rPr lang="en-US" sz="2000" dirty="0"/>
              <a:t>Used by colleges, military, and employers</a:t>
            </a:r>
          </a:p>
          <a:p>
            <a:r>
              <a:rPr lang="en-US" sz="2000" dirty="0"/>
              <a:t>Includes identifying personal information (DOB, address, state ID)</a:t>
            </a:r>
          </a:p>
          <a:p>
            <a:r>
              <a:rPr lang="en-US" sz="2000" dirty="0"/>
              <a:t>Includes class rank &amp; cumulative GPA</a:t>
            </a:r>
          </a:p>
        </p:txBody>
      </p:sp>
    </p:spTree>
    <p:extLst>
      <p:ext uri="{BB962C8B-B14F-4D97-AF65-F5344CB8AC3E}">
        <p14:creationId xmlns:p14="http://schemas.microsoft.com/office/powerpoint/2010/main" val="37672011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36D9E91-41F4-4AA5-8FC5-DE39273A0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804519"/>
            <a:ext cx="11099030" cy="1049235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your transcript say about you?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631E02-B1CB-48FE-A4D7-82D244242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51711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Your cumulative GPA</a:t>
            </a:r>
          </a:p>
          <a:p>
            <a:r>
              <a:rPr lang="en-US" sz="3200" dirty="0"/>
              <a:t>Your class rank</a:t>
            </a:r>
          </a:p>
          <a:p>
            <a:r>
              <a:rPr lang="en-US" sz="3200" dirty="0"/>
              <a:t>Rigor or level of difficulty of courses</a:t>
            </a:r>
          </a:p>
          <a:p>
            <a:r>
              <a:rPr lang="en-US" sz="3200" dirty="0"/>
              <a:t>Courses that count toward your HOPE GPA</a:t>
            </a:r>
          </a:p>
          <a:p>
            <a:r>
              <a:rPr lang="en-US" sz="3200" dirty="0"/>
              <a:t>Graduation requirements</a:t>
            </a:r>
          </a:p>
          <a:p>
            <a:r>
              <a:rPr lang="en-US" sz="3200" dirty="0"/>
              <a:t>Attendance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5053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1275</TotalTime>
  <Words>780</Words>
  <Application>Microsoft Office PowerPoint</Application>
  <PresentationFormat>Widescreen</PresentationFormat>
  <Paragraphs>191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Georgia</vt:lpstr>
      <vt:lpstr>Gill Sans MT</vt:lpstr>
      <vt:lpstr>Wingdings 3</vt:lpstr>
      <vt:lpstr>Gallery</vt:lpstr>
      <vt:lpstr>Freshman Focus</vt:lpstr>
      <vt:lpstr>CHS School Counselors and Staff</vt:lpstr>
      <vt:lpstr>Let’s Discuss</vt:lpstr>
      <vt:lpstr>What’s a GPA and Who Cares?</vt:lpstr>
      <vt:lpstr>GPA Examples</vt:lpstr>
      <vt:lpstr>Why take Honors and AP classes?</vt:lpstr>
      <vt:lpstr>Why take Honors and AP classes?</vt:lpstr>
      <vt:lpstr>Report Card v. Transcript</vt:lpstr>
      <vt:lpstr>What does your transcript say about you?</vt:lpstr>
      <vt:lpstr>PowerPoint Presentation</vt:lpstr>
      <vt:lpstr>Graduation Requirements</vt:lpstr>
      <vt:lpstr>Promotion Requirements</vt:lpstr>
      <vt:lpstr>Career Pathways</vt:lpstr>
      <vt:lpstr>Being Successful in High School</vt:lpstr>
      <vt:lpstr>Dual Enrollment</vt:lpstr>
      <vt:lpstr>Career Cruising</vt:lpstr>
      <vt:lpstr>Career Cruising</vt:lpstr>
      <vt:lpstr>Resources</vt:lpstr>
      <vt:lpstr>PowerPoint Presentation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Freshman Focus</dc:title>
  <dc:creator>Angelica Beasley</dc:creator>
  <cp:lastModifiedBy>Sabrina Ellison-Brown</cp:lastModifiedBy>
  <cp:revision>47</cp:revision>
  <dcterms:created xsi:type="dcterms:W3CDTF">2018-12-04T13:48:18Z</dcterms:created>
  <dcterms:modified xsi:type="dcterms:W3CDTF">2019-02-12T23:38:27Z</dcterms:modified>
</cp:coreProperties>
</file>