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notesMasterIdLst>
    <p:notesMasterId r:id="rId38"/>
  </p:notesMasterIdLst>
  <p:handoutMasterIdLst>
    <p:handoutMasterId r:id="rId39"/>
  </p:handoutMasterIdLst>
  <p:sldIdLst>
    <p:sldId id="258" r:id="rId2"/>
    <p:sldId id="325" r:id="rId3"/>
    <p:sldId id="336" r:id="rId4"/>
    <p:sldId id="327" r:id="rId5"/>
    <p:sldId id="335" r:id="rId6"/>
    <p:sldId id="364" r:id="rId7"/>
    <p:sldId id="257" r:id="rId8"/>
    <p:sldId id="368" r:id="rId9"/>
    <p:sldId id="371" r:id="rId10"/>
    <p:sldId id="322" r:id="rId11"/>
    <p:sldId id="291" r:id="rId12"/>
    <p:sldId id="345" r:id="rId13"/>
    <p:sldId id="293" r:id="rId14"/>
    <p:sldId id="331" r:id="rId15"/>
    <p:sldId id="292" r:id="rId16"/>
    <p:sldId id="329" r:id="rId17"/>
    <p:sldId id="279" r:id="rId18"/>
    <p:sldId id="338" r:id="rId19"/>
    <p:sldId id="372" r:id="rId20"/>
    <p:sldId id="356" r:id="rId21"/>
    <p:sldId id="357" r:id="rId22"/>
    <p:sldId id="351" r:id="rId23"/>
    <p:sldId id="352" r:id="rId24"/>
    <p:sldId id="366" r:id="rId25"/>
    <p:sldId id="370" r:id="rId26"/>
    <p:sldId id="353" r:id="rId27"/>
    <p:sldId id="348" r:id="rId28"/>
    <p:sldId id="367" r:id="rId29"/>
    <p:sldId id="349" r:id="rId30"/>
    <p:sldId id="340" r:id="rId31"/>
    <p:sldId id="277" r:id="rId32"/>
    <p:sldId id="337" r:id="rId33"/>
    <p:sldId id="355" r:id="rId34"/>
    <p:sldId id="268" r:id="rId35"/>
    <p:sldId id="369" r:id="rId36"/>
    <p:sldId id="361" r:id="rId37"/>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473" autoAdjust="0"/>
    <p:restoredTop sz="93800" autoAdjust="0"/>
  </p:normalViewPr>
  <p:slideViewPr>
    <p:cSldViewPr>
      <p:cViewPr varScale="1">
        <p:scale>
          <a:sx n="75" d="100"/>
          <a:sy n="75" d="100"/>
        </p:scale>
        <p:origin x="72" y="792"/>
      </p:cViewPr>
      <p:guideLst>
        <p:guide orient="horz" pos="2160"/>
        <p:guide pos="384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00" d="100"/>
        <a:sy n="100" d="100"/>
      </p:scale>
      <p:origin x="0" y="0"/>
    </p:cViewPr>
  </p:sorterViewPr>
  <p:notesViewPr>
    <p:cSldViewPr>
      <p:cViewPr varScale="1">
        <p:scale>
          <a:sx n="76" d="100"/>
          <a:sy n="76" d="100"/>
        </p:scale>
        <p:origin x="2918" y="6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546" tIns="46273" rIns="92546" bIns="46273" rtlCol="0"/>
          <a:lstStyle>
            <a:lvl1pPr algn="l">
              <a:defRPr sz="1200"/>
            </a:lvl1pPr>
          </a:lstStyle>
          <a:p>
            <a:endParaRPr lang="en-US"/>
          </a:p>
        </p:txBody>
      </p:sp>
      <p:sp>
        <p:nvSpPr>
          <p:cNvPr id="3" name="Date Placeholder 2"/>
          <p:cNvSpPr>
            <a:spLocks noGrp="1"/>
          </p:cNvSpPr>
          <p:nvPr>
            <p:ph type="dt" sz="quarter" idx="1"/>
          </p:nvPr>
        </p:nvSpPr>
        <p:spPr>
          <a:xfrm>
            <a:off x="3884614" y="0"/>
            <a:ext cx="2971800" cy="464820"/>
          </a:xfrm>
          <a:prstGeom prst="rect">
            <a:avLst/>
          </a:prstGeom>
        </p:spPr>
        <p:txBody>
          <a:bodyPr vert="horz" lIns="92546" tIns="46273" rIns="92546" bIns="46273" rtlCol="0"/>
          <a:lstStyle>
            <a:lvl1pPr algn="r">
              <a:defRPr sz="1200"/>
            </a:lvl1pPr>
          </a:lstStyle>
          <a:p>
            <a:fld id="{2996FC13-13BB-4F47-852D-DA39F452823D}" type="datetimeFigureOut">
              <a:rPr lang="en-US" smtClean="0"/>
              <a:t>9/12/2018</a:t>
            </a:fld>
            <a:endParaRPr lang="en-US"/>
          </a:p>
        </p:txBody>
      </p:sp>
      <p:sp>
        <p:nvSpPr>
          <p:cNvPr id="4" name="Footer Placeholder 3"/>
          <p:cNvSpPr>
            <a:spLocks noGrp="1"/>
          </p:cNvSpPr>
          <p:nvPr>
            <p:ph type="ftr" sz="quarter" idx="2"/>
          </p:nvPr>
        </p:nvSpPr>
        <p:spPr>
          <a:xfrm>
            <a:off x="0" y="8829966"/>
            <a:ext cx="2971800" cy="464820"/>
          </a:xfrm>
          <a:prstGeom prst="rect">
            <a:avLst/>
          </a:prstGeom>
        </p:spPr>
        <p:txBody>
          <a:bodyPr vert="horz" lIns="92546" tIns="46273" rIns="92546" bIns="46273" rtlCol="0" anchor="b"/>
          <a:lstStyle>
            <a:lvl1pPr algn="l">
              <a:defRPr sz="1200"/>
            </a:lvl1pPr>
          </a:lstStyle>
          <a:p>
            <a:endParaRPr lang="en-US"/>
          </a:p>
        </p:txBody>
      </p:sp>
      <p:sp>
        <p:nvSpPr>
          <p:cNvPr id="5" name="Slide Number Placeholder 4"/>
          <p:cNvSpPr>
            <a:spLocks noGrp="1"/>
          </p:cNvSpPr>
          <p:nvPr>
            <p:ph type="sldNum" sz="quarter" idx="3"/>
          </p:nvPr>
        </p:nvSpPr>
        <p:spPr>
          <a:xfrm>
            <a:off x="3884614" y="8829966"/>
            <a:ext cx="2971800" cy="464820"/>
          </a:xfrm>
          <a:prstGeom prst="rect">
            <a:avLst/>
          </a:prstGeom>
        </p:spPr>
        <p:txBody>
          <a:bodyPr vert="horz" lIns="92546" tIns="46273" rIns="92546" bIns="46273" rtlCol="0" anchor="b"/>
          <a:lstStyle>
            <a:lvl1pPr algn="r">
              <a:defRPr sz="1200"/>
            </a:lvl1pPr>
          </a:lstStyle>
          <a:p>
            <a:fld id="{2AF3D7CC-2771-4D98-AC7C-20003CEE07B1}" type="slidenum">
              <a:rPr lang="en-US" smtClean="0"/>
              <a:t>‹#›</a:t>
            </a:fld>
            <a:endParaRPr lang="en-US"/>
          </a:p>
        </p:txBody>
      </p:sp>
    </p:spTree>
    <p:extLst>
      <p:ext uri="{BB962C8B-B14F-4D97-AF65-F5344CB8AC3E}">
        <p14:creationId xmlns:p14="http://schemas.microsoft.com/office/powerpoint/2010/main" val="1864663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546" tIns="46273" rIns="92546" bIns="46273" rtlCol="0"/>
          <a:lstStyle>
            <a:lvl1pPr algn="l">
              <a:defRPr sz="1200"/>
            </a:lvl1pPr>
          </a:lstStyle>
          <a:p>
            <a:endParaRPr lang="en-US"/>
          </a:p>
        </p:txBody>
      </p:sp>
      <p:sp>
        <p:nvSpPr>
          <p:cNvPr id="3" name="Date Placeholder 2"/>
          <p:cNvSpPr>
            <a:spLocks noGrp="1"/>
          </p:cNvSpPr>
          <p:nvPr>
            <p:ph type="dt" idx="1"/>
          </p:nvPr>
        </p:nvSpPr>
        <p:spPr>
          <a:xfrm>
            <a:off x="3884614" y="0"/>
            <a:ext cx="2971800" cy="464820"/>
          </a:xfrm>
          <a:prstGeom prst="rect">
            <a:avLst/>
          </a:prstGeom>
        </p:spPr>
        <p:txBody>
          <a:bodyPr vert="horz" lIns="92546" tIns="46273" rIns="92546" bIns="46273" rtlCol="0"/>
          <a:lstStyle>
            <a:lvl1pPr algn="r">
              <a:defRPr sz="1200"/>
            </a:lvl1pPr>
          </a:lstStyle>
          <a:p>
            <a:fld id="{31DA7682-854D-433A-B7D1-F60E88B7948D}" type="datetimeFigureOut">
              <a:rPr lang="en-US" smtClean="0"/>
              <a:pPr/>
              <a:t>9/12/2018</a:t>
            </a:fld>
            <a:endParaRPr lang="en-US"/>
          </a:p>
        </p:txBody>
      </p:sp>
      <p:sp>
        <p:nvSpPr>
          <p:cNvPr id="4" name="Slide Image Placeholder 3"/>
          <p:cNvSpPr>
            <a:spLocks noGrp="1" noRot="1" noChangeAspect="1"/>
          </p:cNvSpPr>
          <p:nvPr>
            <p:ph type="sldImg" idx="2"/>
          </p:nvPr>
        </p:nvSpPr>
        <p:spPr>
          <a:xfrm>
            <a:off x="331788" y="698500"/>
            <a:ext cx="6194425" cy="3484563"/>
          </a:xfrm>
          <a:prstGeom prst="rect">
            <a:avLst/>
          </a:prstGeom>
          <a:noFill/>
          <a:ln w="12700">
            <a:solidFill>
              <a:prstClr val="black"/>
            </a:solidFill>
          </a:ln>
        </p:spPr>
        <p:txBody>
          <a:bodyPr vert="horz" lIns="92546" tIns="46273" rIns="92546" bIns="46273"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2546" tIns="46273" rIns="92546" bIns="4627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2971800" cy="464820"/>
          </a:xfrm>
          <a:prstGeom prst="rect">
            <a:avLst/>
          </a:prstGeom>
        </p:spPr>
        <p:txBody>
          <a:bodyPr vert="horz" lIns="92546" tIns="46273" rIns="92546" bIns="46273"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829966"/>
            <a:ext cx="2971800" cy="464820"/>
          </a:xfrm>
          <a:prstGeom prst="rect">
            <a:avLst/>
          </a:prstGeom>
        </p:spPr>
        <p:txBody>
          <a:bodyPr vert="horz" lIns="92546" tIns="46273" rIns="92546" bIns="46273" rtlCol="0" anchor="b"/>
          <a:lstStyle>
            <a:lvl1pPr algn="r">
              <a:defRPr sz="1200"/>
            </a:lvl1pPr>
          </a:lstStyle>
          <a:p>
            <a:fld id="{52104EB1-1570-4075-ABEA-06222F3FC5A3}" type="slidenum">
              <a:rPr lang="en-US" smtClean="0"/>
              <a:pPr/>
              <a:t>‹#›</a:t>
            </a:fld>
            <a:endParaRPr lang="en-US"/>
          </a:p>
        </p:txBody>
      </p:sp>
    </p:spTree>
    <p:extLst>
      <p:ext uri="{BB962C8B-B14F-4D97-AF65-F5344CB8AC3E}">
        <p14:creationId xmlns:p14="http://schemas.microsoft.com/office/powerpoint/2010/main" val="2632053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98500"/>
            <a:ext cx="6194425" cy="34845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104EB1-1570-4075-ABEA-06222F3FC5A3}" type="slidenum">
              <a:rPr lang="en-US" smtClean="0"/>
              <a:pPr/>
              <a:t>1</a:t>
            </a:fld>
            <a:endParaRPr lang="en-US"/>
          </a:p>
        </p:txBody>
      </p:sp>
    </p:spTree>
    <p:extLst>
      <p:ext uri="{BB962C8B-B14F-4D97-AF65-F5344CB8AC3E}">
        <p14:creationId xmlns:p14="http://schemas.microsoft.com/office/powerpoint/2010/main" val="3766001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98500"/>
            <a:ext cx="6194425" cy="34845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104EB1-1570-4075-ABEA-06222F3FC5A3}" type="slidenum">
              <a:rPr lang="en-US" smtClean="0"/>
              <a:pPr/>
              <a:t>13</a:t>
            </a:fld>
            <a:endParaRPr lang="en-US"/>
          </a:p>
        </p:txBody>
      </p:sp>
    </p:spTree>
    <p:extLst>
      <p:ext uri="{BB962C8B-B14F-4D97-AF65-F5344CB8AC3E}">
        <p14:creationId xmlns:p14="http://schemas.microsoft.com/office/powerpoint/2010/main" val="3990834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331788" y="698500"/>
            <a:ext cx="6194425" cy="3484563"/>
          </a:xfrm>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17857711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98500"/>
            <a:ext cx="6194425" cy="3484563"/>
          </a:xfrm>
        </p:spPr>
      </p:sp>
      <p:sp>
        <p:nvSpPr>
          <p:cNvPr id="3" name="Notes Placeholder 2"/>
          <p:cNvSpPr>
            <a:spLocks noGrp="1"/>
          </p:cNvSpPr>
          <p:nvPr>
            <p:ph type="body" idx="1"/>
          </p:nvPr>
        </p:nvSpPr>
        <p:spPr/>
        <p:txBody>
          <a:bodyPr/>
          <a:lstStyle/>
          <a:p>
            <a:endParaRPr lang="en-US" dirty="0" smtClean="0"/>
          </a:p>
          <a:p>
            <a:endParaRPr lang="en-US" dirty="0" smtClean="0"/>
          </a:p>
          <a:p>
            <a:r>
              <a:rPr lang="en-US" sz="1200" b="0" kern="1200" dirty="0" smtClean="0">
                <a:solidFill>
                  <a:schemeClr val="tx1"/>
                </a:solidFill>
                <a:effectLst/>
                <a:latin typeface="+mn-lt"/>
                <a:ea typeface="+mn-ea"/>
                <a:cs typeface="+mn-cs"/>
              </a:rPr>
              <a:t>In its most recent survey, the National Association of Colleges and Employers found that for 10 broad degree categories ranging from engineering to communications, 2016 graduates are projected to have an average salary of </a:t>
            </a:r>
            <a:r>
              <a:rPr lang="en-US" sz="1200" b="1" kern="1200" dirty="0" smtClean="0">
                <a:solidFill>
                  <a:schemeClr val="tx1"/>
                </a:solidFill>
                <a:effectLst/>
                <a:latin typeface="+mn-lt"/>
                <a:ea typeface="+mn-ea"/>
                <a:cs typeface="+mn-cs"/>
              </a:rPr>
              <a:t>$50,556</a:t>
            </a:r>
            <a:r>
              <a:rPr lang="en-US" sz="1200" b="0" kern="1200" dirty="0" smtClean="0">
                <a:solidFill>
                  <a:schemeClr val="tx1"/>
                </a:solidFill>
                <a:effectLst/>
                <a:latin typeface="+mn-lt"/>
                <a:ea typeface="+mn-ea"/>
                <a:cs typeface="+mn-cs"/>
              </a:rPr>
              <a:t>. That's up 5% from 2014, when new grads earned an average of </a:t>
            </a:r>
            <a:r>
              <a:rPr lang="en-US" sz="1200" b="1" kern="1200" dirty="0" smtClean="0">
                <a:solidFill>
                  <a:schemeClr val="tx1"/>
                </a:solidFill>
                <a:effectLst/>
                <a:latin typeface="+mn-lt"/>
                <a:ea typeface="+mn-ea"/>
                <a:cs typeface="+mn-cs"/>
              </a:rPr>
              <a:t>$48,127</a:t>
            </a:r>
            <a:endParaRPr lang="en-US" dirty="0" smtClean="0"/>
          </a:p>
          <a:p>
            <a:endParaRPr lang="en-US" dirty="0" smtClean="0"/>
          </a:p>
          <a:p>
            <a:r>
              <a:rPr lang="en-US" dirty="0" smtClean="0"/>
              <a:t>The median earnings for young adults with a bachelor’s degree is $48, 500 compared</a:t>
            </a:r>
            <a:r>
              <a:rPr lang="en-US" baseline="0" dirty="0" smtClean="0"/>
              <a:t> to: </a:t>
            </a:r>
          </a:p>
          <a:p>
            <a:endParaRPr lang="en-US" baseline="0" dirty="0" smtClean="0"/>
          </a:p>
          <a:p>
            <a:pPr marL="173525" indent="-173525">
              <a:buFont typeface="Arial" panose="020B0604020202020204" pitchFamily="34" charset="0"/>
              <a:buChar char="•"/>
            </a:pPr>
            <a:r>
              <a:rPr lang="en-US" baseline="0" dirty="0" smtClean="0"/>
              <a:t>$23, 900 for those without a high school diploma </a:t>
            </a:r>
          </a:p>
          <a:p>
            <a:pPr marL="173525" indent="-173525">
              <a:buFont typeface="Arial" panose="020B0604020202020204" pitchFamily="34" charset="0"/>
              <a:buChar char="•"/>
            </a:pPr>
            <a:r>
              <a:rPr lang="en-US" baseline="0" dirty="0" smtClean="0"/>
              <a:t>$30,000 for those with a high school diploma</a:t>
            </a:r>
          </a:p>
          <a:p>
            <a:pPr marL="173525" indent="-173525">
              <a:buFont typeface="Arial" panose="020B0604020202020204" pitchFamily="34" charset="0"/>
              <a:buChar char="•"/>
            </a:pPr>
            <a:r>
              <a:rPr lang="en-US" dirty="0" smtClean="0"/>
              <a:t>37,500</a:t>
            </a:r>
            <a:r>
              <a:rPr lang="en-US" baseline="0" dirty="0" smtClean="0"/>
              <a:t> for those with an associate’s degree</a:t>
            </a:r>
            <a:endParaRPr lang="en-US" dirty="0" smtClean="0"/>
          </a:p>
          <a:p>
            <a:endParaRPr lang="en-US" dirty="0"/>
          </a:p>
        </p:txBody>
      </p:sp>
      <p:sp>
        <p:nvSpPr>
          <p:cNvPr id="4" name="Slide Number Placeholder 3"/>
          <p:cNvSpPr>
            <a:spLocks noGrp="1"/>
          </p:cNvSpPr>
          <p:nvPr>
            <p:ph type="sldNum" sz="quarter" idx="10"/>
          </p:nvPr>
        </p:nvSpPr>
        <p:spPr/>
        <p:txBody>
          <a:bodyPr/>
          <a:lstStyle/>
          <a:p>
            <a:fld id="{52104EB1-1570-4075-ABEA-06222F3FC5A3}" type="slidenum">
              <a:rPr lang="en-US" smtClean="0"/>
              <a:pPr/>
              <a:t>15</a:t>
            </a:fld>
            <a:endParaRPr lang="en-US"/>
          </a:p>
        </p:txBody>
      </p:sp>
    </p:spTree>
    <p:extLst>
      <p:ext uri="{BB962C8B-B14F-4D97-AF65-F5344CB8AC3E}">
        <p14:creationId xmlns:p14="http://schemas.microsoft.com/office/powerpoint/2010/main" val="39642371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331788" y="698500"/>
            <a:ext cx="6194425" cy="3484563"/>
          </a:xfrm>
          <a:ln/>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13207991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98500"/>
            <a:ext cx="6194425" cy="3484563"/>
          </a:xfrm>
        </p:spPr>
      </p:sp>
      <p:sp>
        <p:nvSpPr>
          <p:cNvPr id="3" name="Notes Placeholder 2"/>
          <p:cNvSpPr>
            <a:spLocks noGrp="1"/>
          </p:cNvSpPr>
          <p:nvPr>
            <p:ph type="body" idx="1"/>
          </p:nvPr>
        </p:nvSpPr>
        <p:spPr/>
        <p:txBody>
          <a:bodyPr>
            <a:normAutofit/>
          </a:bodyPr>
          <a:lstStyle/>
          <a:p>
            <a:r>
              <a:rPr lang="en-US" dirty="0" smtClean="0"/>
              <a:t>Talking points:</a:t>
            </a:r>
          </a:p>
          <a:p>
            <a:pPr>
              <a:buFont typeface="Arial" pitchFamily="34" charset="0"/>
              <a:buChar char="•"/>
            </a:pPr>
            <a:r>
              <a:rPr lang="en-US" dirty="0" smtClean="0"/>
              <a:t>Include in your list of potential schools:</a:t>
            </a:r>
            <a:r>
              <a:rPr lang="en-US" baseline="0" dirty="0" smtClean="0"/>
              <a:t>  </a:t>
            </a:r>
          </a:p>
          <a:p>
            <a:pPr lvl="1">
              <a:buFont typeface="Arial" pitchFamily="34" charset="0"/>
              <a:buChar char="•"/>
            </a:pPr>
            <a:r>
              <a:rPr lang="en-US" baseline="0" dirty="0" smtClean="0"/>
              <a:t>reach(dream) school – student’s core GPA and test scores are below the college’s freshman profile OR the school is highly competitive</a:t>
            </a:r>
          </a:p>
          <a:p>
            <a:pPr lvl="1">
              <a:buFont typeface="Arial" pitchFamily="34" charset="0"/>
              <a:buChar char="•"/>
            </a:pPr>
            <a:r>
              <a:rPr lang="en-US" baseline="0" dirty="0" smtClean="0"/>
              <a:t>target schools – student’s core GPA and test scores match the college’s freshman profile</a:t>
            </a:r>
          </a:p>
          <a:p>
            <a:pPr lvl="1">
              <a:buFont typeface="Arial" pitchFamily="34" charset="0"/>
              <a:buChar char="•"/>
            </a:pPr>
            <a:r>
              <a:rPr lang="en-US" baseline="0" dirty="0" smtClean="0"/>
              <a:t>safety school – student’s core GPA and test scores are above the college’s freshman profile</a:t>
            </a:r>
          </a:p>
          <a:p>
            <a:pPr lvl="0">
              <a:buFont typeface="Arial" pitchFamily="34" charset="0"/>
              <a:buChar char="•"/>
            </a:pPr>
            <a:r>
              <a:rPr lang="en-US" baseline="0" dirty="0" smtClean="0"/>
              <a:t>Recommendations:  </a:t>
            </a:r>
          </a:p>
          <a:p>
            <a:pPr lvl="1">
              <a:buFont typeface="Arial" pitchFamily="34" charset="0"/>
              <a:buChar char="•"/>
            </a:pPr>
            <a:r>
              <a:rPr lang="en-US" baseline="0" dirty="0" smtClean="0"/>
              <a:t>The teacher recommendation should usually be from a core teacher</a:t>
            </a:r>
          </a:p>
          <a:p>
            <a:pPr lvl="1">
              <a:buFont typeface="Arial" pitchFamily="34" charset="0"/>
              <a:buChar char="•"/>
            </a:pPr>
            <a:r>
              <a:rPr lang="en-US" baseline="0" dirty="0" smtClean="0"/>
              <a:t>Explain your school’s counselor recommendation policy</a:t>
            </a:r>
          </a:p>
          <a:p>
            <a:pPr lvl="0">
              <a:buFont typeface="Arial" pitchFamily="34" charset="0"/>
              <a:buChar char="•"/>
            </a:pPr>
            <a:r>
              <a:rPr lang="en-US" baseline="0" dirty="0" smtClean="0"/>
              <a:t>Deadlines:  These are firm.  Tell kids not to wait until the last minute because servers do go down and postal workers strike.</a:t>
            </a:r>
          </a:p>
        </p:txBody>
      </p:sp>
      <p:sp>
        <p:nvSpPr>
          <p:cNvPr id="4" name="Slide Number Placeholder 3"/>
          <p:cNvSpPr>
            <a:spLocks noGrp="1"/>
          </p:cNvSpPr>
          <p:nvPr>
            <p:ph type="sldNum" sz="quarter" idx="10"/>
          </p:nvPr>
        </p:nvSpPr>
        <p:spPr/>
        <p:txBody>
          <a:bodyPr/>
          <a:lstStyle/>
          <a:p>
            <a:fld id="{52104EB1-1570-4075-ABEA-06222F3FC5A3}" type="slidenum">
              <a:rPr lang="en-US" smtClean="0"/>
              <a:pPr/>
              <a:t>17</a:t>
            </a:fld>
            <a:endParaRPr lang="en-US"/>
          </a:p>
        </p:txBody>
      </p:sp>
    </p:spTree>
    <p:extLst>
      <p:ext uri="{BB962C8B-B14F-4D97-AF65-F5344CB8AC3E}">
        <p14:creationId xmlns:p14="http://schemas.microsoft.com/office/powerpoint/2010/main" val="20303267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98500"/>
            <a:ext cx="6194425" cy="34845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104EB1-1570-4075-ABEA-06222F3FC5A3}" type="slidenum">
              <a:rPr lang="en-US" smtClean="0"/>
              <a:pPr/>
              <a:t>18</a:t>
            </a:fld>
            <a:endParaRPr lang="en-US"/>
          </a:p>
        </p:txBody>
      </p:sp>
    </p:spTree>
    <p:extLst>
      <p:ext uri="{BB962C8B-B14F-4D97-AF65-F5344CB8AC3E}">
        <p14:creationId xmlns:p14="http://schemas.microsoft.com/office/powerpoint/2010/main" val="26573512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98500"/>
            <a:ext cx="6194425" cy="34845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104EB1-1570-4075-ABEA-06222F3FC5A3}" type="slidenum">
              <a:rPr lang="en-US" smtClean="0"/>
              <a:pPr/>
              <a:t>19</a:t>
            </a:fld>
            <a:endParaRPr lang="en-US"/>
          </a:p>
        </p:txBody>
      </p:sp>
    </p:spTree>
    <p:extLst>
      <p:ext uri="{BB962C8B-B14F-4D97-AF65-F5344CB8AC3E}">
        <p14:creationId xmlns:p14="http://schemas.microsoft.com/office/powerpoint/2010/main" val="30863813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104EB1-1570-4075-ABEA-06222F3FC5A3}" type="slidenum">
              <a:rPr lang="en-US" smtClean="0"/>
              <a:pPr/>
              <a:t>20</a:t>
            </a:fld>
            <a:endParaRPr lang="en-US"/>
          </a:p>
        </p:txBody>
      </p:sp>
    </p:spTree>
    <p:extLst>
      <p:ext uri="{BB962C8B-B14F-4D97-AF65-F5344CB8AC3E}">
        <p14:creationId xmlns:p14="http://schemas.microsoft.com/office/powerpoint/2010/main" val="32245502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6921037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98500"/>
            <a:ext cx="6194425" cy="34845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104EB1-1570-4075-ABEA-06222F3FC5A3}" type="slidenum">
              <a:rPr lang="en-US" smtClean="0"/>
              <a:pPr/>
              <a:t>30</a:t>
            </a:fld>
            <a:endParaRPr lang="en-US"/>
          </a:p>
        </p:txBody>
      </p:sp>
    </p:spTree>
    <p:extLst>
      <p:ext uri="{BB962C8B-B14F-4D97-AF65-F5344CB8AC3E}">
        <p14:creationId xmlns:p14="http://schemas.microsoft.com/office/powerpoint/2010/main" val="3801756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104EB1-1570-4075-ABEA-06222F3FC5A3}" type="slidenum">
              <a:rPr lang="en-US" smtClean="0"/>
              <a:pPr/>
              <a:t>2</a:t>
            </a:fld>
            <a:endParaRPr lang="en-US"/>
          </a:p>
        </p:txBody>
      </p:sp>
    </p:spTree>
    <p:extLst>
      <p:ext uri="{BB962C8B-B14F-4D97-AF65-F5344CB8AC3E}">
        <p14:creationId xmlns:p14="http://schemas.microsoft.com/office/powerpoint/2010/main" val="19999569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98500"/>
            <a:ext cx="6194425" cy="3484563"/>
          </a:xfrm>
        </p:spPr>
      </p:sp>
      <p:sp>
        <p:nvSpPr>
          <p:cNvPr id="3" name="Notes Placeholder 2"/>
          <p:cNvSpPr>
            <a:spLocks noGrp="1"/>
          </p:cNvSpPr>
          <p:nvPr>
            <p:ph type="body" idx="1"/>
          </p:nvPr>
        </p:nvSpPr>
        <p:spPr/>
        <p:txBody>
          <a:bodyPr>
            <a:normAutofit/>
          </a:bodyPr>
          <a:lstStyle/>
          <a:p>
            <a:r>
              <a:rPr lang="en-US" dirty="0" smtClean="0"/>
              <a:t>Talking points:</a:t>
            </a:r>
          </a:p>
          <a:p>
            <a:pPr>
              <a:buFont typeface="Arial" pitchFamily="34" charset="0"/>
              <a:buChar char="•"/>
            </a:pPr>
            <a:r>
              <a:rPr lang="en-US" dirty="0" smtClean="0"/>
              <a:t>How do I register</a:t>
            </a:r>
            <a:r>
              <a:rPr lang="en-US" baseline="0" dirty="0" smtClean="0"/>
              <a:t> for these tests?</a:t>
            </a:r>
            <a:endParaRPr lang="en-US" dirty="0" smtClean="0"/>
          </a:p>
          <a:p>
            <a:pPr>
              <a:buFont typeface="Arial" pitchFamily="34" charset="0"/>
              <a:buChar char="•"/>
            </a:pPr>
            <a:r>
              <a:rPr lang="en-US" dirty="0" smtClean="0"/>
              <a:t>ACT</a:t>
            </a:r>
            <a:r>
              <a:rPr lang="en-US" baseline="0" dirty="0" smtClean="0"/>
              <a:t> will look more like tests they have taken before than the SAT</a:t>
            </a:r>
          </a:p>
          <a:p>
            <a:pPr>
              <a:buFont typeface="Arial" pitchFamily="34" charset="0"/>
              <a:buChar char="•"/>
            </a:pPr>
            <a:r>
              <a:rPr lang="en-US" baseline="0" dirty="0" smtClean="0"/>
              <a:t>SAT is a reasoning test</a:t>
            </a:r>
          </a:p>
          <a:p>
            <a:pPr>
              <a:buFont typeface="Arial" pitchFamily="34" charset="0"/>
              <a:buChar char="•"/>
            </a:pPr>
            <a:r>
              <a:rPr lang="en-US" baseline="0" dirty="0" smtClean="0"/>
              <a:t>Don’t guess blindly on the SAT (narrow to 50-50)</a:t>
            </a:r>
          </a:p>
          <a:p>
            <a:pPr>
              <a:buFont typeface="Arial" pitchFamily="34" charset="0"/>
              <a:buChar char="•"/>
            </a:pPr>
            <a:endParaRPr lang="en-US" baseline="0" dirty="0" smtClean="0"/>
          </a:p>
          <a:p>
            <a:pPr>
              <a:buFont typeface="Arial" pitchFamily="34" charset="0"/>
              <a:buChar char="•"/>
            </a:pPr>
            <a:r>
              <a:rPr lang="en-US" b="1" baseline="0" dirty="0" smtClean="0"/>
              <a:t>An Aptitude Test is:</a:t>
            </a:r>
          </a:p>
          <a:p>
            <a:pPr>
              <a:buFont typeface="Arial" pitchFamily="34" charset="0"/>
              <a:buChar char="•"/>
            </a:pPr>
            <a:r>
              <a:rPr lang="en-US" baseline="0" dirty="0" smtClean="0"/>
              <a:t> An innate, learned or acquired ability.  These tests are mainly made to assess intelligence and knowledge. </a:t>
            </a:r>
          </a:p>
          <a:p>
            <a:pPr>
              <a:buFont typeface="Arial" pitchFamily="34" charset="0"/>
              <a:buChar char="•"/>
            </a:pPr>
            <a:r>
              <a:rPr lang="en-US" baseline="0" dirty="0" smtClean="0"/>
              <a:t>  A test designed to determine a person's ability in a particular skill or field of knowledge.</a:t>
            </a:r>
            <a:endParaRPr lang="en-US" dirty="0" smtClean="0"/>
          </a:p>
          <a:p>
            <a:endParaRPr lang="en-US" dirty="0"/>
          </a:p>
        </p:txBody>
      </p:sp>
      <p:sp>
        <p:nvSpPr>
          <p:cNvPr id="4" name="Slide Number Placeholder 3"/>
          <p:cNvSpPr>
            <a:spLocks noGrp="1"/>
          </p:cNvSpPr>
          <p:nvPr>
            <p:ph type="sldNum" sz="quarter" idx="10"/>
          </p:nvPr>
        </p:nvSpPr>
        <p:spPr/>
        <p:txBody>
          <a:bodyPr/>
          <a:lstStyle/>
          <a:p>
            <a:fld id="{52104EB1-1570-4075-ABEA-06222F3FC5A3}" type="slidenum">
              <a:rPr lang="en-US" smtClean="0"/>
              <a:pPr/>
              <a:t>31</a:t>
            </a:fld>
            <a:endParaRPr lang="en-US"/>
          </a:p>
        </p:txBody>
      </p:sp>
    </p:spTree>
    <p:extLst>
      <p:ext uri="{BB962C8B-B14F-4D97-AF65-F5344CB8AC3E}">
        <p14:creationId xmlns:p14="http://schemas.microsoft.com/office/powerpoint/2010/main" val="23321191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98500"/>
            <a:ext cx="6194425" cy="34845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104EB1-1570-4075-ABEA-06222F3FC5A3}" type="slidenum">
              <a:rPr lang="en-US" smtClean="0"/>
              <a:pPr/>
              <a:t>32</a:t>
            </a:fld>
            <a:endParaRPr lang="en-US"/>
          </a:p>
        </p:txBody>
      </p:sp>
    </p:spTree>
    <p:extLst>
      <p:ext uri="{BB962C8B-B14F-4D97-AF65-F5344CB8AC3E}">
        <p14:creationId xmlns:p14="http://schemas.microsoft.com/office/powerpoint/2010/main" val="1931492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D01DD0-175E-4F89-B7A7-1FC1CC68DF8C}" type="slidenum">
              <a:rPr lang="en-US"/>
              <a:pPr/>
              <a:t>34</a:t>
            </a:fld>
            <a:endParaRPr lang="en-US"/>
          </a:p>
        </p:txBody>
      </p:sp>
      <p:sp>
        <p:nvSpPr>
          <p:cNvPr id="169986" name="Rectangle 2"/>
          <p:cNvSpPr>
            <a:spLocks noGrp="1" noRot="1" noChangeAspect="1" noChangeArrowheads="1" noTextEdit="1"/>
          </p:cNvSpPr>
          <p:nvPr>
            <p:ph type="sldImg"/>
          </p:nvPr>
        </p:nvSpPr>
        <p:spPr>
          <a:xfrm>
            <a:off x="331788" y="698500"/>
            <a:ext cx="6194425" cy="3484563"/>
          </a:xfrm>
          <a:ln/>
        </p:spPr>
      </p:sp>
      <p:sp>
        <p:nvSpPr>
          <p:cNvPr id="169987" name="Rectangle 3"/>
          <p:cNvSpPr>
            <a:spLocks noGrp="1" noChangeArrowheads="1"/>
          </p:cNvSpPr>
          <p:nvPr>
            <p:ph type="body" idx="1"/>
          </p:nvPr>
        </p:nvSpPr>
        <p:spPr/>
        <p:txBody>
          <a:bodyPr/>
          <a:lstStyle/>
          <a:p>
            <a:pPr>
              <a:buFontTx/>
              <a:buNone/>
            </a:pPr>
            <a:endParaRPr lang="en-US" sz="1400" dirty="0"/>
          </a:p>
        </p:txBody>
      </p:sp>
    </p:spTree>
    <p:extLst>
      <p:ext uri="{BB962C8B-B14F-4D97-AF65-F5344CB8AC3E}">
        <p14:creationId xmlns:p14="http://schemas.microsoft.com/office/powerpoint/2010/main" val="9919857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Presenter</a:t>
            </a:r>
            <a:r>
              <a:rPr lang="en-US" baseline="0" dirty="0" smtClean="0"/>
              <a:t>: Remember to tell the students to write down and bring their questions to their junior advisement sessions. </a:t>
            </a:r>
            <a:endParaRPr lang="en-US" dirty="0"/>
          </a:p>
        </p:txBody>
      </p:sp>
      <p:sp>
        <p:nvSpPr>
          <p:cNvPr id="4" name="Slide Number Placeholder 3"/>
          <p:cNvSpPr>
            <a:spLocks noGrp="1"/>
          </p:cNvSpPr>
          <p:nvPr>
            <p:ph type="sldNum" sz="quarter" idx="10"/>
          </p:nvPr>
        </p:nvSpPr>
        <p:spPr/>
        <p:txBody>
          <a:bodyPr/>
          <a:lstStyle/>
          <a:p>
            <a:fld id="{52104EB1-1570-4075-ABEA-06222F3FC5A3}" type="slidenum">
              <a:rPr lang="en-US" smtClean="0"/>
              <a:pPr/>
              <a:t>36</a:t>
            </a:fld>
            <a:endParaRPr lang="en-US"/>
          </a:p>
        </p:txBody>
      </p:sp>
    </p:spTree>
    <p:extLst>
      <p:ext uri="{BB962C8B-B14F-4D97-AF65-F5344CB8AC3E}">
        <p14:creationId xmlns:p14="http://schemas.microsoft.com/office/powerpoint/2010/main" val="297929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104EB1-1570-4075-ABEA-06222F3FC5A3}" type="slidenum">
              <a:rPr lang="en-US" smtClean="0"/>
              <a:pPr/>
              <a:t>3</a:t>
            </a:fld>
            <a:endParaRPr lang="en-US"/>
          </a:p>
        </p:txBody>
      </p:sp>
    </p:spTree>
    <p:extLst>
      <p:ext uri="{BB962C8B-B14F-4D97-AF65-F5344CB8AC3E}">
        <p14:creationId xmlns:p14="http://schemas.microsoft.com/office/powerpoint/2010/main" val="2320855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104EB1-1570-4075-ABEA-06222F3FC5A3}" type="slidenum">
              <a:rPr lang="en-US" smtClean="0"/>
              <a:pPr/>
              <a:t>4</a:t>
            </a:fld>
            <a:endParaRPr lang="en-US"/>
          </a:p>
        </p:txBody>
      </p:sp>
    </p:spTree>
    <p:extLst>
      <p:ext uri="{BB962C8B-B14F-4D97-AF65-F5344CB8AC3E}">
        <p14:creationId xmlns:p14="http://schemas.microsoft.com/office/powerpoint/2010/main" val="206859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xfrm>
            <a:off x="331788" y="698500"/>
            <a:ext cx="6194425" cy="3484563"/>
          </a:xfrm>
          <a:ln/>
        </p:spPr>
      </p:sp>
      <p:sp>
        <p:nvSpPr>
          <p:cNvPr id="102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1869999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98500"/>
            <a:ext cx="6194425" cy="34845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104EB1-1570-4075-ABEA-06222F3FC5A3}" type="slidenum">
              <a:rPr lang="en-US" smtClean="0"/>
              <a:pPr/>
              <a:t>7</a:t>
            </a:fld>
            <a:endParaRPr lang="en-US"/>
          </a:p>
        </p:txBody>
      </p:sp>
    </p:spTree>
    <p:extLst>
      <p:ext uri="{BB962C8B-B14F-4D97-AF65-F5344CB8AC3E}">
        <p14:creationId xmlns:p14="http://schemas.microsoft.com/office/powerpoint/2010/main" val="1857085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xfrm>
            <a:off x="331788" y="698500"/>
            <a:ext cx="6194425" cy="3484563"/>
          </a:xfrm>
          <a:ln/>
        </p:spPr>
      </p:sp>
      <p:sp>
        <p:nvSpPr>
          <p:cNvPr id="163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25000" lnSpcReduction="20000"/>
          </a:bodyPr>
          <a:lstStyle/>
          <a:p>
            <a:r>
              <a:rPr lang="en-US" sz="9600" dirty="0" smtClean="0"/>
              <a:t>This exam is </a:t>
            </a:r>
            <a:r>
              <a:rPr lang="en-US" sz="9600" u="sng" dirty="0" smtClean="0"/>
              <a:t>required</a:t>
            </a:r>
            <a:r>
              <a:rPr lang="en-US" sz="9600" dirty="0" smtClean="0"/>
              <a:t> if you are planning to enter any branch of the military.  </a:t>
            </a:r>
          </a:p>
          <a:p>
            <a:r>
              <a:rPr lang="en-US" sz="9600" dirty="0" smtClean="0"/>
              <a:t>The ASVAB is a comprehensive </a:t>
            </a:r>
            <a:r>
              <a:rPr lang="en-US" sz="9600" u="sng" dirty="0" smtClean="0"/>
              <a:t>career exploration </a:t>
            </a:r>
            <a:r>
              <a:rPr lang="en-US" sz="9600" dirty="0" smtClean="0"/>
              <a:t>and </a:t>
            </a:r>
            <a:r>
              <a:rPr lang="en-US" sz="9600" u="sng" dirty="0" smtClean="0"/>
              <a:t>planning program </a:t>
            </a:r>
            <a:r>
              <a:rPr lang="en-US" sz="9600" dirty="0" smtClean="0"/>
              <a:t>that includes a multiple aptitude test battery, an interest inventory, and various career planning tools designed to help students </a:t>
            </a:r>
            <a:r>
              <a:rPr lang="en-US" sz="9600" u="sng" dirty="0" smtClean="0"/>
              <a:t>explore the world of work</a:t>
            </a:r>
            <a:r>
              <a:rPr lang="en-US" sz="9600" dirty="0" smtClean="0"/>
              <a:t>. </a:t>
            </a:r>
          </a:p>
          <a:p>
            <a:r>
              <a:rPr lang="en-US" sz="9600" dirty="0" smtClean="0"/>
              <a:t>Your </a:t>
            </a:r>
            <a:r>
              <a:rPr lang="en-US" sz="9600" u="sng" dirty="0" smtClean="0"/>
              <a:t>score will depend on which jobs </a:t>
            </a:r>
            <a:r>
              <a:rPr lang="en-US" sz="9600" dirty="0" smtClean="0"/>
              <a:t>you are eligible for so it is important to give it your best effort!</a:t>
            </a:r>
          </a:p>
          <a:p>
            <a:pPr eaLnBrk="1" hangingPunct="1"/>
            <a:endParaRPr lang="en-US" altLang="en-US" dirty="0" smtClean="0"/>
          </a:p>
        </p:txBody>
      </p:sp>
    </p:spTree>
    <p:extLst>
      <p:ext uri="{BB962C8B-B14F-4D97-AF65-F5344CB8AC3E}">
        <p14:creationId xmlns:p14="http://schemas.microsoft.com/office/powerpoint/2010/main" val="3968452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698500"/>
            <a:ext cx="6194425" cy="34845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104EB1-1570-4075-ABEA-06222F3FC5A3}" type="slidenum">
              <a:rPr lang="en-US" smtClean="0"/>
              <a:pPr/>
              <a:t>11</a:t>
            </a:fld>
            <a:endParaRPr lang="en-US"/>
          </a:p>
        </p:txBody>
      </p:sp>
    </p:spTree>
    <p:extLst>
      <p:ext uri="{BB962C8B-B14F-4D97-AF65-F5344CB8AC3E}">
        <p14:creationId xmlns:p14="http://schemas.microsoft.com/office/powerpoint/2010/main" val="17946171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104EB1-1570-4075-ABEA-06222F3FC5A3}" type="slidenum">
              <a:rPr lang="en-US" smtClean="0"/>
              <a:pPr/>
              <a:t>12</a:t>
            </a:fld>
            <a:endParaRPr lang="en-US"/>
          </a:p>
        </p:txBody>
      </p:sp>
    </p:spTree>
    <p:extLst>
      <p:ext uri="{BB962C8B-B14F-4D97-AF65-F5344CB8AC3E}">
        <p14:creationId xmlns:p14="http://schemas.microsoft.com/office/powerpoint/2010/main" val="2076270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220FE6D-0859-4AD1-A736-9F8C546909BC}" type="datetimeFigureOut">
              <a:rPr lang="en-US" smtClean="0"/>
              <a:pPr/>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D6855-7EF7-4857-ABF2-A5F507730A45}" type="slidenum">
              <a:rPr lang="en-US" smtClean="0"/>
              <a:pPr/>
              <a:t>‹#›</a:t>
            </a:fld>
            <a:endParaRPr lang="en-US"/>
          </a:p>
        </p:txBody>
      </p:sp>
    </p:spTree>
    <p:extLst>
      <p:ext uri="{BB962C8B-B14F-4D97-AF65-F5344CB8AC3E}">
        <p14:creationId xmlns:p14="http://schemas.microsoft.com/office/powerpoint/2010/main" val="36582582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220FE6D-0859-4AD1-A736-9F8C546909BC}" type="datetimeFigureOut">
              <a:rPr lang="en-US" smtClean="0"/>
              <a:pPr/>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D6855-7EF7-4857-ABF2-A5F507730A45}" type="slidenum">
              <a:rPr lang="en-US" smtClean="0"/>
              <a:pPr/>
              <a:t>‹#›</a:t>
            </a:fld>
            <a:endParaRPr lang="en-US"/>
          </a:p>
        </p:txBody>
      </p:sp>
    </p:spTree>
    <p:extLst>
      <p:ext uri="{BB962C8B-B14F-4D97-AF65-F5344CB8AC3E}">
        <p14:creationId xmlns:p14="http://schemas.microsoft.com/office/powerpoint/2010/main" val="28403807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220FE6D-0859-4AD1-A736-9F8C546909BC}" type="datetimeFigureOut">
              <a:rPr lang="en-US" smtClean="0"/>
              <a:pPr/>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D6855-7EF7-4857-ABF2-A5F507730A45}"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794438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220FE6D-0859-4AD1-A736-9F8C546909BC}" type="datetimeFigureOut">
              <a:rPr lang="en-US" smtClean="0"/>
              <a:pPr/>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D6855-7EF7-4857-ABF2-A5F507730A45}" type="slidenum">
              <a:rPr lang="en-US" smtClean="0"/>
              <a:pPr/>
              <a:t>‹#›</a:t>
            </a:fld>
            <a:endParaRPr lang="en-US"/>
          </a:p>
        </p:txBody>
      </p:sp>
    </p:spTree>
    <p:extLst>
      <p:ext uri="{BB962C8B-B14F-4D97-AF65-F5344CB8AC3E}">
        <p14:creationId xmlns:p14="http://schemas.microsoft.com/office/powerpoint/2010/main" val="34391999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220FE6D-0859-4AD1-A736-9F8C546909BC}" type="datetimeFigureOut">
              <a:rPr lang="en-US" smtClean="0"/>
              <a:pPr/>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D6855-7EF7-4857-ABF2-A5F507730A45}"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600303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220FE6D-0859-4AD1-A736-9F8C546909BC}" type="datetimeFigureOut">
              <a:rPr lang="en-US" smtClean="0"/>
              <a:pPr/>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D6855-7EF7-4857-ABF2-A5F507730A45}" type="slidenum">
              <a:rPr lang="en-US" smtClean="0"/>
              <a:pPr/>
              <a:t>‹#›</a:t>
            </a:fld>
            <a:endParaRPr lang="en-US"/>
          </a:p>
        </p:txBody>
      </p:sp>
    </p:spTree>
    <p:extLst>
      <p:ext uri="{BB962C8B-B14F-4D97-AF65-F5344CB8AC3E}">
        <p14:creationId xmlns:p14="http://schemas.microsoft.com/office/powerpoint/2010/main" val="33495201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20FE6D-0859-4AD1-A736-9F8C546909BC}" type="datetimeFigureOut">
              <a:rPr lang="en-US" smtClean="0"/>
              <a:pPr/>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D6855-7EF7-4857-ABF2-A5F507730A45}" type="slidenum">
              <a:rPr lang="en-US" smtClean="0"/>
              <a:pPr/>
              <a:t>‹#›</a:t>
            </a:fld>
            <a:endParaRPr lang="en-US"/>
          </a:p>
        </p:txBody>
      </p:sp>
    </p:spTree>
    <p:extLst>
      <p:ext uri="{BB962C8B-B14F-4D97-AF65-F5344CB8AC3E}">
        <p14:creationId xmlns:p14="http://schemas.microsoft.com/office/powerpoint/2010/main" val="30597649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20FE6D-0859-4AD1-A736-9F8C546909BC}" type="datetimeFigureOut">
              <a:rPr lang="en-US" smtClean="0"/>
              <a:pPr/>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D6855-7EF7-4857-ABF2-A5F507730A45}" type="slidenum">
              <a:rPr lang="en-US" smtClean="0"/>
              <a:pPr/>
              <a:t>‹#›</a:t>
            </a:fld>
            <a:endParaRPr lang="en-US"/>
          </a:p>
        </p:txBody>
      </p:sp>
    </p:spTree>
    <p:extLst>
      <p:ext uri="{BB962C8B-B14F-4D97-AF65-F5344CB8AC3E}">
        <p14:creationId xmlns:p14="http://schemas.microsoft.com/office/powerpoint/2010/main" val="26800351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20FE6D-0859-4AD1-A736-9F8C546909BC}" type="datetimeFigureOut">
              <a:rPr lang="en-US" smtClean="0"/>
              <a:pPr/>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D6855-7EF7-4857-ABF2-A5F507730A45}" type="slidenum">
              <a:rPr lang="en-US" smtClean="0"/>
              <a:pPr/>
              <a:t>‹#›</a:t>
            </a:fld>
            <a:endParaRPr lang="en-US"/>
          </a:p>
        </p:txBody>
      </p:sp>
    </p:spTree>
    <p:extLst>
      <p:ext uri="{BB962C8B-B14F-4D97-AF65-F5344CB8AC3E}">
        <p14:creationId xmlns:p14="http://schemas.microsoft.com/office/powerpoint/2010/main" val="37798008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220FE6D-0859-4AD1-A736-9F8C546909BC}" type="datetimeFigureOut">
              <a:rPr lang="en-US" smtClean="0"/>
              <a:pPr/>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D6855-7EF7-4857-ABF2-A5F507730A45}" type="slidenum">
              <a:rPr lang="en-US" smtClean="0"/>
              <a:pPr/>
              <a:t>‹#›</a:t>
            </a:fld>
            <a:endParaRPr lang="en-US"/>
          </a:p>
        </p:txBody>
      </p:sp>
    </p:spTree>
    <p:extLst>
      <p:ext uri="{BB962C8B-B14F-4D97-AF65-F5344CB8AC3E}">
        <p14:creationId xmlns:p14="http://schemas.microsoft.com/office/powerpoint/2010/main" val="11714510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20FE6D-0859-4AD1-A736-9F8C546909BC}" type="datetimeFigureOut">
              <a:rPr lang="en-US" smtClean="0"/>
              <a:pPr/>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D6855-7EF7-4857-ABF2-A5F507730A45}" type="slidenum">
              <a:rPr lang="en-US" smtClean="0"/>
              <a:pPr/>
              <a:t>‹#›</a:t>
            </a:fld>
            <a:endParaRPr lang="en-US"/>
          </a:p>
        </p:txBody>
      </p:sp>
    </p:spTree>
    <p:extLst>
      <p:ext uri="{BB962C8B-B14F-4D97-AF65-F5344CB8AC3E}">
        <p14:creationId xmlns:p14="http://schemas.microsoft.com/office/powerpoint/2010/main" val="10253075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220FE6D-0859-4AD1-A736-9F8C546909BC}" type="datetimeFigureOut">
              <a:rPr lang="en-US" smtClean="0"/>
              <a:pPr/>
              <a:t>9/12/2018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DD6855-7EF7-4857-ABF2-A5F507730A45}" type="slidenum">
              <a:rPr lang="en-US" smtClean="0"/>
              <a:pPr/>
              <a:t>‹#›</a:t>
            </a:fld>
            <a:endParaRPr lang="en-US"/>
          </a:p>
        </p:txBody>
      </p:sp>
    </p:spTree>
    <p:extLst>
      <p:ext uri="{BB962C8B-B14F-4D97-AF65-F5344CB8AC3E}">
        <p14:creationId xmlns:p14="http://schemas.microsoft.com/office/powerpoint/2010/main" val="17498950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220FE6D-0859-4AD1-A736-9F8C546909BC}" type="datetimeFigureOut">
              <a:rPr lang="en-US" smtClean="0"/>
              <a:pPr/>
              <a:t>9/12/2018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DD6855-7EF7-4857-ABF2-A5F507730A45}" type="slidenum">
              <a:rPr lang="en-US" smtClean="0"/>
              <a:pPr/>
              <a:t>‹#›</a:t>
            </a:fld>
            <a:endParaRPr lang="en-US"/>
          </a:p>
        </p:txBody>
      </p:sp>
    </p:spTree>
    <p:extLst>
      <p:ext uri="{BB962C8B-B14F-4D97-AF65-F5344CB8AC3E}">
        <p14:creationId xmlns:p14="http://schemas.microsoft.com/office/powerpoint/2010/main" val="4735044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20FE6D-0859-4AD1-A736-9F8C546909BC}" type="datetimeFigureOut">
              <a:rPr lang="en-US" smtClean="0"/>
              <a:pPr/>
              <a:t>9/12/2018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DD6855-7EF7-4857-ABF2-A5F507730A45}" type="slidenum">
              <a:rPr lang="en-US" smtClean="0"/>
              <a:pPr/>
              <a:t>‹#›</a:t>
            </a:fld>
            <a:endParaRPr lang="en-US"/>
          </a:p>
        </p:txBody>
      </p:sp>
    </p:spTree>
    <p:extLst>
      <p:ext uri="{BB962C8B-B14F-4D97-AF65-F5344CB8AC3E}">
        <p14:creationId xmlns:p14="http://schemas.microsoft.com/office/powerpoint/2010/main" val="37416148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20FE6D-0859-4AD1-A736-9F8C546909BC}" type="datetimeFigureOut">
              <a:rPr lang="en-US" smtClean="0"/>
              <a:pPr/>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D6855-7EF7-4857-ABF2-A5F507730A45}" type="slidenum">
              <a:rPr lang="en-US" smtClean="0"/>
              <a:pPr/>
              <a:t>‹#›</a:t>
            </a:fld>
            <a:endParaRPr lang="en-US"/>
          </a:p>
        </p:txBody>
      </p:sp>
    </p:spTree>
    <p:extLst>
      <p:ext uri="{BB962C8B-B14F-4D97-AF65-F5344CB8AC3E}">
        <p14:creationId xmlns:p14="http://schemas.microsoft.com/office/powerpoint/2010/main" val="42855333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220FE6D-0859-4AD1-A736-9F8C546909BC}" type="datetimeFigureOut">
              <a:rPr lang="en-US" smtClean="0"/>
              <a:pPr/>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D6855-7EF7-4857-ABF2-A5F507730A45}" type="slidenum">
              <a:rPr lang="en-US" smtClean="0"/>
              <a:pPr/>
              <a:t>‹#›</a:t>
            </a:fld>
            <a:endParaRPr lang="en-US"/>
          </a:p>
        </p:txBody>
      </p:sp>
    </p:spTree>
    <p:extLst>
      <p:ext uri="{BB962C8B-B14F-4D97-AF65-F5344CB8AC3E}">
        <p14:creationId xmlns:p14="http://schemas.microsoft.com/office/powerpoint/2010/main" val="20938902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220FE6D-0859-4AD1-A736-9F8C546909BC}" type="datetimeFigureOut">
              <a:rPr lang="en-US" smtClean="0"/>
              <a:pPr/>
              <a:t>9/12/2018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2DD6855-7EF7-4857-ABF2-A5F507730A45}" type="slidenum">
              <a:rPr lang="en-US" smtClean="0"/>
              <a:pPr/>
              <a:t>‹#›</a:t>
            </a:fld>
            <a:endParaRPr lang="en-US"/>
          </a:p>
        </p:txBody>
      </p:sp>
    </p:spTree>
    <p:extLst>
      <p:ext uri="{BB962C8B-B14F-4D97-AF65-F5344CB8AC3E}">
        <p14:creationId xmlns:p14="http://schemas.microsoft.com/office/powerpoint/2010/main" val="918813904"/>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 id="2147483719" r:id="rId15"/>
    <p:sldLayoutId id="2147483720" r:id="rId16"/>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hyperlink" Target="http://www.collegeboard.org/"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hyperlink" Target="http://www.ncaaclearinghouse.net/" TargetMode="Externa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13106400" cy="3962400"/>
          </a:xfrm>
        </p:spPr>
        <p:txBody>
          <a:bodyPr/>
          <a:lstStyle/>
          <a:p>
            <a:pPr algn="ctr"/>
            <a:r>
              <a:rPr lang="en-US" b="1"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rPr>
              <a:t>Junior Jump Start </a:t>
            </a:r>
            <a:br>
              <a:rPr lang="en-US" b="1"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rPr>
            </a:br>
            <a:r>
              <a:rPr lang="en-US" b="1"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rPr>
              <a:t/>
            </a:r>
            <a:br>
              <a:rPr lang="en-US" b="1"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rPr>
            </a:br>
            <a:r>
              <a:rPr lang="en-US" b="1"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rPr>
              <a:t>Presented by CHS Counselors</a:t>
            </a:r>
            <a:endParaRPr lang="en-US" dirty="0">
              <a:solidFill>
                <a:schemeClr val="tx1"/>
              </a:solidFill>
            </a:endParaRPr>
          </a:p>
        </p:txBody>
      </p:sp>
      <p:sp>
        <p:nvSpPr>
          <p:cNvPr id="4" name="Rectangle 3"/>
          <p:cNvSpPr/>
          <p:nvPr/>
        </p:nvSpPr>
        <p:spPr>
          <a:xfrm>
            <a:off x="5772323" y="2209800"/>
            <a:ext cx="399469"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990600" y="152400"/>
            <a:ext cx="8229600" cy="990600"/>
          </a:xfrm>
        </p:spPr>
        <p:txBody>
          <a:bodyPr anchorCtr="1">
            <a:normAutofit fontScale="90000"/>
          </a:bodyPr>
          <a:lstStyle/>
          <a:p>
            <a:pPr algn="ctr" eaLnBrk="1" hangingPunct="1">
              <a:defRPr/>
            </a:pPr>
            <a:r>
              <a:rPr lang="en-US" sz="4000" b="1" dirty="0">
                <a:solidFill>
                  <a:schemeClr val="tx1"/>
                </a:solidFill>
                <a:latin typeface="+mn-lt"/>
              </a:rPr>
              <a:t>Military</a:t>
            </a:r>
            <a:br>
              <a:rPr lang="en-US" sz="4000" b="1" dirty="0">
                <a:solidFill>
                  <a:schemeClr val="tx1"/>
                </a:solidFill>
                <a:latin typeface="+mn-lt"/>
              </a:rPr>
            </a:br>
            <a:endParaRPr lang="en-US" sz="4000" b="1" dirty="0">
              <a:solidFill>
                <a:schemeClr val="tx1"/>
              </a:solidFill>
              <a:latin typeface="+mn-lt"/>
            </a:endParaRPr>
          </a:p>
        </p:txBody>
      </p:sp>
      <p:sp>
        <p:nvSpPr>
          <p:cNvPr id="41987" name="Rectangle 3"/>
          <p:cNvSpPr>
            <a:spLocks noGrp="1" noChangeArrowheads="1"/>
          </p:cNvSpPr>
          <p:nvPr>
            <p:ph type="body" idx="4294967295"/>
          </p:nvPr>
        </p:nvSpPr>
        <p:spPr>
          <a:xfrm>
            <a:off x="228600" y="838200"/>
            <a:ext cx="11811000" cy="5715000"/>
          </a:xfrm>
        </p:spPr>
        <p:txBody>
          <a:bodyPr>
            <a:normAutofit fontScale="25000" lnSpcReduction="20000"/>
          </a:bodyPr>
          <a:lstStyle/>
          <a:p>
            <a:pPr eaLnBrk="1" hangingPunct="1">
              <a:buFontTx/>
              <a:buNone/>
              <a:defRPr/>
            </a:pPr>
            <a:endParaRPr lang="en-US" sz="2400" b="1" dirty="0">
              <a:latin typeface="Maiandra GD" pitchFamily="34" charset="0"/>
            </a:endParaRPr>
          </a:p>
          <a:p>
            <a:pPr>
              <a:defRPr/>
            </a:pPr>
            <a:r>
              <a:rPr lang="en-US" sz="11200" b="1" dirty="0" smtClean="0"/>
              <a:t>Requirements</a:t>
            </a:r>
            <a:r>
              <a:rPr lang="en-US" sz="11200" b="1" dirty="0"/>
              <a:t>: </a:t>
            </a:r>
            <a:endParaRPr lang="en-US" sz="11200" b="1" dirty="0" smtClean="0"/>
          </a:p>
          <a:p>
            <a:pPr lvl="1">
              <a:defRPr/>
            </a:pPr>
            <a:r>
              <a:rPr lang="en-US" sz="11000" b="1" dirty="0" smtClean="0"/>
              <a:t>High </a:t>
            </a:r>
            <a:r>
              <a:rPr lang="en-US" sz="11000" b="1" dirty="0"/>
              <a:t>S</a:t>
            </a:r>
            <a:r>
              <a:rPr lang="en-US" sz="11000" b="1" dirty="0" smtClean="0"/>
              <a:t>chool Transcript</a:t>
            </a:r>
          </a:p>
          <a:p>
            <a:pPr lvl="1">
              <a:defRPr/>
            </a:pPr>
            <a:r>
              <a:rPr lang="en-US" sz="11000" b="1" dirty="0" smtClean="0"/>
              <a:t>Must take the ASVAB test (Armed Services Vocational Aptitude </a:t>
            </a:r>
            <a:r>
              <a:rPr lang="en-US" sz="11000" b="1" dirty="0" smtClean="0"/>
              <a:t>Battery)</a:t>
            </a:r>
            <a:endParaRPr lang="en-US" sz="11000" b="1" dirty="0" smtClean="0"/>
          </a:p>
          <a:p>
            <a:pPr lvl="1">
              <a:defRPr/>
            </a:pPr>
            <a:r>
              <a:rPr lang="en-US" sz="11000" b="1" dirty="0" smtClean="0"/>
              <a:t>Speak </a:t>
            </a:r>
            <a:r>
              <a:rPr lang="en-US" sz="11000" b="1" dirty="0"/>
              <a:t>with </a:t>
            </a:r>
            <a:r>
              <a:rPr lang="en-US" sz="11000" b="1" dirty="0" smtClean="0"/>
              <a:t>a </a:t>
            </a:r>
            <a:r>
              <a:rPr lang="en-US" sz="11200" b="1" dirty="0" smtClean="0"/>
              <a:t>military recruiter</a:t>
            </a:r>
          </a:p>
          <a:p>
            <a:pPr marL="0" indent="0" algn="ctr">
              <a:buNone/>
              <a:defRPr/>
            </a:pPr>
            <a:r>
              <a:rPr lang="en-US" sz="12000" b="1" dirty="0" smtClean="0"/>
              <a:t>Army     Navy     </a:t>
            </a:r>
            <a:r>
              <a:rPr lang="en-US" sz="12000" b="1" dirty="0"/>
              <a:t>Air </a:t>
            </a:r>
            <a:r>
              <a:rPr lang="en-US" sz="12000" b="1" dirty="0" smtClean="0"/>
              <a:t>Force   </a:t>
            </a:r>
            <a:r>
              <a:rPr lang="en-US" sz="12000" b="1" dirty="0"/>
              <a:t>Marines     </a:t>
            </a:r>
          </a:p>
          <a:p>
            <a:pPr marL="0" indent="0" algn="ctr">
              <a:buNone/>
              <a:defRPr/>
            </a:pPr>
            <a:r>
              <a:rPr lang="en-US" sz="12000" b="1" dirty="0"/>
              <a:t>National Guard   </a:t>
            </a:r>
            <a:r>
              <a:rPr lang="en-US" sz="12000" b="1" dirty="0" smtClean="0"/>
              <a:t>    </a:t>
            </a:r>
            <a:r>
              <a:rPr lang="en-US" sz="12000" b="1" dirty="0"/>
              <a:t>Coast </a:t>
            </a:r>
            <a:r>
              <a:rPr lang="en-US" sz="12000" b="1" dirty="0" smtClean="0"/>
              <a:t>Guard</a:t>
            </a:r>
          </a:p>
          <a:p>
            <a:pPr marL="0" indent="0" algn="ctr">
              <a:buNone/>
              <a:defRPr/>
            </a:pPr>
            <a:endParaRPr lang="en-US" altLang="en-US" sz="12000" b="1" dirty="0" smtClean="0"/>
          </a:p>
          <a:p>
            <a:pPr marL="0" indent="0">
              <a:buNone/>
              <a:defRPr/>
            </a:pPr>
            <a:r>
              <a:rPr lang="en-US" altLang="en-US" sz="9600" b="1" dirty="0" smtClean="0">
                <a:solidFill>
                  <a:schemeClr val="tx1"/>
                </a:solidFill>
              </a:rPr>
              <a:t>The ASVAB </a:t>
            </a:r>
            <a:r>
              <a:rPr lang="en-US" altLang="en-US" sz="9600" b="1" dirty="0">
                <a:solidFill>
                  <a:schemeClr val="tx1"/>
                </a:solidFill>
              </a:rPr>
              <a:t>will be given on Thursday, </a:t>
            </a:r>
            <a:r>
              <a:rPr lang="en-US" altLang="en-US" sz="9600" b="1" dirty="0">
                <a:solidFill>
                  <a:srgbClr val="FF0000"/>
                </a:solidFill>
              </a:rPr>
              <a:t>October </a:t>
            </a:r>
            <a:r>
              <a:rPr lang="en-US" altLang="en-US" sz="9600" b="1" dirty="0" smtClean="0">
                <a:solidFill>
                  <a:srgbClr val="FF0000"/>
                </a:solidFill>
              </a:rPr>
              <a:t>25</a:t>
            </a:r>
            <a:r>
              <a:rPr lang="en-US" altLang="en-US" sz="9600" b="1" dirty="0">
                <a:solidFill>
                  <a:srgbClr val="FF0000"/>
                </a:solidFill>
              </a:rPr>
              <a:t>,</a:t>
            </a:r>
            <a:r>
              <a:rPr lang="en-US" altLang="en-US" sz="9600" b="1" dirty="0">
                <a:solidFill>
                  <a:srgbClr val="274D85"/>
                </a:solidFill>
              </a:rPr>
              <a:t> </a:t>
            </a:r>
            <a:r>
              <a:rPr lang="en-US" altLang="en-US" sz="9600" b="1" dirty="0" smtClean="0">
                <a:solidFill>
                  <a:srgbClr val="FF0000"/>
                </a:solidFill>
              </a:rPr>
              <a:t>2018</a:t>
            </a:r>
            <a:r>
              <a:rPr lang="en-US" altLang="en-US" sz="9600" b="1" dirty="0" smtClean="0">
                <a:solidFill>
                  <a:srgbClr val="274D85"/>
                </a:solidFill>
              </a:rPr>
              <a:t> </a:t>
            </a:r>
            <a:r>
              <a:rPr lang="en-US" altLang="en-US" sz="9600" b="1" dirty="0">
                <a:solidFill>
                  <a:schemeClr val="tx1"/>
                </a:solidFill>
              </a:rPr>
              <a:t>in </a:t>
            </a:r>
            <a:r>
              <a:rPr lang="en-US" altLang="en-US" sz="9600" b="1" dirty="0" smtClean="0">
                <a:solidFill>
                  <a:schemeClr val="tx1"/>
                </a:solidFill>
              </a:rPr>
              <a:t>the CHS </a:t>
            </a:r>
            <a:r>
              <a:rPr lang="en-US" altLang="en-US" sz="9600" b="1" dirty="0">
                <a:solidFill>
                  <a:schemeClr val="tx1"/>
                </a:solidFill>
              </a:rPr>
              <a:t>auditorium</a:t>
            </a:r>
            <a:r>
              <a:rPr lang="en-US" altLang="en-US" sz="9600" b="1" dirty="0" smtClean="0">
                <a:solidFill>
                  <a:schemeClr val="tx1"/>
                </a:solidFill>
              </a:rPr>
              <a:t>. </a:t>
            </a:r>
            <a:endParaRPr lang="en-US" altLang="en-US" sz="9600" b="1" dirty="0" smtClean="0">
              <a:solidFill>
                <a:schemeClr val="tx1"/>
              </a:solidFill>
            </a:endParaRPr>
          </a:p>
          <a:p>
            <a:pPr marL="0" indent="0">
              <a:buNone/>
              <a:defRPr/>
            </a:pPr>
            <a:r>
              <a:rPr lang="en-US" altLang="en-US" sz="9600" b="1" dirty="0" smtClean="0">
                <a:solidFill>
                  <a:schemeClr val="tx1"/>
                </a:solidFill>
              </a:rPr>
              <a:t>The deadline </a:t>
            </a:r>
            <a:r>
              <a:rPr lang="en-US" altLang="en-US" sz="9600" b="1" dirty="0" smtClean="0">
                <a:solidFill>
                  <a:schemeClr val="tx1"/>
                </a:solidFill>
              </a:rPr>
              <a:t>is </a:t>
            </a:r>
            <a:r>
              <a:rPr lang="en-US" altLang="en-US" sz="9600" b="1" dirty="0" smtClean="0">
                <a:solidFill>
                  <a:srgbClr val="FF0000"/>
                </a:solidFill>
              </a:rPr>
              <a:t>October 24</a:t>
            </a:r>
            <a:r>
              <a:rPr lang="en-US" altLang="en-US" sz="9600" b="1" baseline="30000" dirty="0" smtClean="0">
                <a:solidFill>
                  <a:srgbClr val="FF0000"/>
                </a:solidFill>
              </a:rPr>
              <a:t>th</a:t>
            </a:r>
            <a:r>
              <a:rPr lang="en-US" altLang="en-US" sz="9600" b="1" dirty="0" smtClean="0">
                <a:solidFill>
                  <a:schemeClr val="tx1"/>
                </a:solidFill>
              </a:rPr>
              <a:t>. Visit the counseling department to sign up.</a:t>
            </a:r>
            <a:endParaRPr lang="en-US" altLang="en-US" sz="9600" b="1" dirty="0">
              <a:solidFill>
                <a:schemeClr val="tx1"/>
              </a:solidFill>
            </a:endParaRPr>
          </a:p>
          <a:p>
            <a:pPr marL="0" indent="0" algn="ctr">
              <a:buNone/>
              <a:defRPr/>
            </a:pPr>
            <a:endParaRPr lang="en-US" sz="12000" b="1" dirty="0">
              <a:solidFill>
                <a:schemeClr val="tx1"/>
              </a:solidFill>
            </a:endParaRPr>
          </a:p>
          <a:p>
            <a:pPr marL="0" indent="0" algn="ctr">
              <a:buNone/>
              <a:defRPr/>
            </a:pPr>
            <a:r>
              <a:rPr lang="en-US" sz="9600" b="1" dirty="0" smtClean="0"/>
              <a:t>Let your counselor know if you are interested in speaking with a recruiter.</a:t>
            </a:r>
            <a:endParaRPr lang="en-US" sz="9600" b="1" dirty="0"/>
          </a:p>
          <a:p>
            <a:pPr eaLnBrk="1" hangingPunct="1">
              <a:defRPr/>
            </a:pPr>
            <a:endParaRPr lang="en-US" b="1" dirty="0">
              <a:solidFill>
                <a:schemeClr val="bg1"/>
              </a:solidFill>
            </a:endParaRPr>
          </a:p>
          <a:p>
            <a:pPr marL="0" indent="0">
              <a:buNone/>
              <a:defRPr/>
            </a:pPr>
            <a:endParaRPr lang="en-US" sz="1000" b="1" dirty="0">
              <a:solidFill>
                <a:schemeClr val="bg1"/>
              </a:solidFill>
              <a:latin typeface="Maiandra GD" pitchFamily="34" charset="0"/>
            </a:endParaRPr>
          </a:p>
        </p:txBody>
      </p:sp>
    </p:spTree>
    <p:extLst>
      <p:ext uri="{BB962C8B-B14F-4D97-AF65-F5344CB8AC3E}">
        <p14:creationId xmlns:p14="http://schemas.microsoft.com/office/powerpoint/2010/main" val="34663902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301" y="152400"/>
            <a:ext cx="8596668" cy="762000"/>
          </a:xfrm>
        </p:spPr>
        <p:txBody>
          <a:bodyPr anchor="t"/>
          <a:lstStyle/>
          <a:p>
            <a:pPr algn="ctr"/>
            <a:r>
              <a:rPr lang="en-US" b="1" dirty="0">
                <a:solidFill>
                  <a:schemeClr val="tx1"/>
                </a:solidFill>
              </a:rPr>
              <a:t>Technical</a:t>
            </a:r>
            <a:r>
              <a:rPr lang="en-US" b="1" dirty="0">
                <a:solidFill>
                  <a:schemeClr val="tx1"/>
                </a:solidFill>
                <a:latin typeface="Maiandra GD" pitchFamily="34" charset="0"/>
              </a:rPr>
              <a:t> </a:t>
            </a:r>
            <a:r>
              <a:rPr lang="en-US" b="1" dirty="0">
                <a:solidFill>
                  <a:schemeClr val="tx1"/>
                </a:solidFill>
              </a:rPr>
              <a:t>College</a:t>
            </a:r>
            <a:endParaRPr lang="en-US" dirty="0">
              <a:solidFill>
                <a:schemeClr val="tx1"/>
              </a:solidFill>
            </a:endParaRPr>
          </a:p>
        </p:txBody>
      </p:sp>
      <p:sp>
        <p:nvSpPr>
          <p:cNvPr id="3" name="Content Placeholder 2"/>
          <p:cNvSpPr>
            <a:spLocks noGrp="1"/>
          </p:cNvSpPr>
          <p:nvPr>
            <p:ph idx="1"/>
          </p:nvPr>
        </p:nvSpPr>
        <p:spPr>
          <a:xfrm>
            <a:off x="533400" y="685800"/>
            <a:ext cx="10287000" cy="5236536"/>
          </a:xfrm>
        </p:spPr>
        <p:txBody>
          <a:bodyPr>
            <a:noAutofit/>
          </a:bodyPr>
          <a:lstStyle/>
          <a:p>
            <a:pPr>
              <a:buFontTx/>
              <a:buNone/>
            </a:pPr>
            <a:endParaRPr lang="en-US" sz="2400" b="1" dirty="0" smtClean="0"/>
          </a:p>
          <a:p>
            <a:pPr>
              <a:buFontTx/>
              <a:buNone/>
            </a:pPr>
            <a:r>
              <a:rPr lang="en-US" sz="2400" b="1" dirty="0" smtClean="0"/>
              <a:t>Requirements</a:t>
            </a:r>
            <a:r>
              <a:rPr lang="en-US" sz="2400" b="1" dirty="0"/>
              <a:t>:  </a:t>
            </a:r>
            <a:endParaRPr lang="en-US" sz="2400" b="1" dirty="0" smtClean="0"/>
          </a:p>
          <a:p>
            <a:r>
              <a:rPr lang="en-US" sz="2400" dirty="0" smtClean="0"/>
              <a:t>High School Transcript</a:t>
            </a:r>
          </a:p>
          <a:p>
            <a:r>
              <a:rPr lang="en-US" sz="2400" dirty="0" smtClean="0"/>
              <a:t>Application</a:t>
            </a:r>
          </a:p>
          <a:p>
            <a:r>
              <a:rPr lang="en-US" sz="2400" dirty="0" smtClean="0"/>
              <a:t>Application Fee</a:t>
            </a:r>
          </a:p>
          <a:p>
            <a:r>
              <a:rPr lang="en-US" sz="2400" dirty="0" smtClean="0"/>
              <a:t>ACCUPLACER </a:t>
            </a:r>
            <a:r>
              <a:rPr lang="en-US" sz="2400" dirty="0"/>
              <a:t>Exam</a:t>
            </a:r>
          </a:p>
          <a:p>
            <a:pPr>
              <a:buFontTx/>
              <a:buNone/>
            </a:pPr>
            <a:r>
              <a:rPr lang="en-US" sz="2400" b="1" dirty="0" smtClean="0">
                <a:solidFill>
                  <a:srgbClr val="00B050"/>
                </a:solidFill>
              </a:rPr>
              <a:t>Average </a:t>
            </a:r>
            <a:r>
              <a:rPr lang="en-US" sz="2400" b="1" dirty="0">
                <a:solidFill>
                  <a:srgbClr val="00B050"/>
                </a:solidFill>
              </a:rPr>
              <a:t>Annual Income:  </a:t>
            </a:r>
            <a:r>
              <a:rPr lang="en-US" sz="2400" dirty="0" smtClean="0">
                <a:solidFill>
                  <a:srgbClr val="00B050"/>
                </a:solidFill>
              </a:rPr>
              <a:t>$38,376</a:t>
            </a:r>
            <a:endParaRPr lang="en-US" sz="2400" dirty="0">
              <a:solidFill>
                <a:srgbClr val="00B050"/>
              </a:solidFill>
            </a:endParaRPr>
          </a:p>
          <a:p>
            <a:pPr marL="457200" indent="-457200">
              <a:lnSpc>
                <a:spcPct val="80000"/>
              </a:lnSpc>
              <a:buNone/>
            </a:pPr>
            <a:endParaRPr lang="en-US" sz="2400" b="1" dirty="0" smtClean="0"/>
          </a:p>
          <a:p>
            <a:pPr marL="457200" indent="-457200">
              <a:lnSpc>
                <a:spcPct val="80000"/>
              </a:lnSpc>
              <a:buNone/>
            </a:pPr>
            <a:r>
              <a:rPr lang="en-US" sz="2400" b="1" dirty="0" smtClean="0"/>
              <a:t>Example Technical </a:t>
            </a:r>
            <a:r>
              <a:rPr lang="en-US" sz="2400" b="1" dirty="0"/>
              <a:t>College in the </a:t>
            </a:r>
            <a:r>
              <a:rPr lang="en-US" sz="2400" b="1" dirty="0" smtClean="0"/>
              <a:t>our area</a:t>
            </a:r>
            <a:r>
              <a:rPr lang="en-US" sz="2400" b="1" dirty="0"/>
              <a:t>:</a:t>
            </a:r>
          </a:p>
          <a:p>
            <a:pPr marL="457200" indent="-457200">
              <a:lnSpc>
                <a:spcPct val="80000"/>
              </a:lnSpc>
              <a:buNone/>
            </a:pPr>
            <a:r>
              <a:rPr lang="en-US" sz="2400" dirty="0"/>
              <a:t>Chattahoochee Technical College</a:t>
            </a:r>
          </a:p>
          <a:p>
            <a:pPr marL="0" indent="0">
              <a:buNone/>
            </a:pPr>
            <a:endParaRPr lang="en-US" sz="2400" dirty="0"/>
          </a:p>
        </p:txBody>
      </p:sp>
    </p:spTree>
    <p:extLst>
      <p:ext uri="{BB962C8B-B14F-4D97-AF65-F5344CB8AC3E}">
        <p14:creationId xmlns:p14="http://schemas.microsoft.com/office/powerpoint/2010/main" val="6867809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8200"/>
          </a:xfrm>
        </p:spPr>
        <p:txBody>
          <a:bodyPr>
            <a:normAutofit fontScale="90000"/>
          </a:bodyPr>
          <a:lstStyle/>
          <a:p>
            <a:r>
              <a:rPr lang="en-US" b="1" dirty="0" smtClean="0">
                <a:solidFill>
                  <a:schemeClr val="tx1"/>
                </a:solidFill>
              </a:rPr>
              <a:t>Types of Programs at Technical Colleges </a:t>
            </a:r>
            <a:endParaRPr lang="en-US" b="1" dirty="0">
              <a:solidFill>
                <a:schemeClr val="tx1"/>
              </a:solidFill>
            </a:endParaRPr>
          </a:p>
        </p:txBody>
      </p:sp>
      <p:sp>
        <p:nvSpPr>
          <p:cNvPr id="3" name="Content Placeholder 2"/>
          <p:cNvSpPr>
            <a:spLocks noGrp="1"/>
          </p:cNvSpPr>
          <p:nvPr>
            <p:ph idx="1"/>
          </p:nvPr>
        </p:nvSpPr>
        <p:spPr>
          <a:xfrm>
            <a:off x="677334" y="1676400"/>
            <a:ext cx="8596668" cy="4648200"/>
          </a:xfrm>
        </p:spPr>
        <p:txBody>
          <a:bodyPr>
            <a:normAutofit/>
          </a:bodyPr>
          <a:lstStyle/>
          <a:p>
            <a:pPr>
              <a:lnSpc>
                <a:spcPct val="80000"/>
              </a:lnSpc>
            </a:pPr>
            <a:r>
              <a:rPr lang="en-US" sz="3000" u="sng" dirty="0" smtClean="0"/>
              <a:t>Certificate </a:t>
            </a:r>
            <a:r>
              <a:rPr lang="en-US" sz="3000" dirty="0" smtClean="0"/>
              <a:t> </a:t>
            </a:r>
            <a:r>
              <a:rPr lang="en-US" sz="3000" dirty="0"/>
              <a:t>- Automotive Body Repair </a:t>
            </a:r>
            <a:r>
              <a:rPr lang="en-US" sz="3000" dirty="0" smtClean="0"/>
              <a:t>Assistant, Healthcare Assistant</a:t>
            </a:r>
            <a:r>
              <a:rPr lang="en-US" sz="3000" dirty="0"/>
              <a:t>, Tax Preparation Specialist (covered by HOPE </a:t>
            </a:r>
            <a:r>
              <a:rPr lang="en-US" sz="3000" dirty="0" smtClean="0"/>
              <a:t>Grant: no </a:t>
            </a:r>
            <a:r>
              <a:rPr lang="en-US" sz="3000" dirty="0"/>
              <a:t>GPA requirement)</a:t>
            </a:r>
          </a:p>
          <a:p>
            <a:pPr>
              <a:lnSpc>
                <a:spcPct val="80000"/>
              </a:lnSpc>
            </a:pPr>
            <a:r>
              <a:rPr lang="en-US" sz="3000" u="sng" dirty="0"/>
              <a:t>Diploma </a:t>
            </a:r>
            <a:r>
              <a:rPr lang="en-US" sz="3000" dirty="0"/>
              <a:t>– Accounting, Cosmetology, Practical Nursing (covered </a:t>
            </a:r>
            <a:r>
              <a:rPr lang="en-US" sz="3000" dirty="0" smtClean="0"/>
              <a:t>by HOPE </a:t>
            </a:r>
            <a:r>
              <a:rPr lang="en-US" sz="3000" dirty="0"/>
              <a:t>Grant: no GPA requirement)</a:t>
            </a:r>
          </a:p>
          <a:p>
            <a:pPr>
              <a:lnSpc>
                <a:spcPct val="80000"/>
              </a:lnSpc>
            </a:pPr>
            <a:r>
              <a:rPr lang="en-US" sz="3000" u="sng" dirty="0"/>
              <a:t>Associate Degree </a:t>
            </a:r>
            <a:r>
              <a:rPr lang="en-US" sz="3000" dirty="0"/>
              <a:t>– Culinary Arts, Early Childhood </a:t>
            </a:r>
            <a:r>
              <a:rPr lang="en-US" sz="3000" dirty="0" smtClean="0"/>
              <a:t>Care and </a:t>
            </a:r>
            <a:r>
              <a:rPr lang="en-US" sz="3000" dirty="0"/>
              <a:t>Education, Sport and Recreation </a:t>
            </a:r>
            <a:r>
              <a:rPr lang="en-US" sz="3000" dirty="0" smtClean="0"/>
              <a:t>Management</a:t>
            </a:r>
          </a:p>
          <a:p>
            <a:pPr lvl="1">
              <a:lnSpc>
                <a:spcPct val="80000"/>
              </a:lnSpc>
            </a:pPr>
            <a:r>
              <a:rPr lang="en-US" sz="3000" dirty="0" smtClean="0"/>
              <a:t>Transfer to a 4 year college/university</a:t>
            </a:r>
            <a:endParaRPr lang="en-US" sz="3000" dirty="0"/>
          </a:p>
          <a:p>
            <a:endParaRPr lang="en-US" dirty="0"/>
          </a:p>
        </p:txBody>
      </p:sp>
    </p:spTree>
    <p:extLst>
      <p:ext uri="{BB962C8B-B14F-4D97-AF65-F5344CB8AC3E}">
        <p14:creationId xmlns:p14="http://schemas.microsoft.com/office/powerpoint/2010/main" val="27761512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51"/>
            <a:ext cx="8596668" cy="829849"/>
          </a:xfrm>
        </p:spPr>
        <p:txBody>
          <a:bodyPr anchor="t"/>
          <a:lstStyle/>
          <a:p>
            <a:pPr algn="ctr"/>
            <a:r>
              <a:rPr lang="en-US" b="1" dirty="0" smtClean="0">
                <a:solidFill>
                  <a:schemeClr val="tx2">
                    <a:lumMod val="75000"/>
                  </a:schemeClr>
                </a:solidFill>
              </a:rPr>
              <a:t>2-Year </a:t>
            </a:r>
            <a:r>
              <a:rPr lang="en-US" b="1" dirty="0">
                <a:solidFill>
                  <a:schemeClr val="tx2">
                    <a:lumMod val="75000"/>
                  </a:schemeClr>
                </a:solidFill>
              </a:rPr>
              <a:t>College</a:t>
            </a:r>
            <a:endParaRPr lang="en-US" dirty="0">
              <a:solidFill>
                <a:schemeClr val="tx2">
                  <a:lumMod val="75000"/>
                </a:schemeClr>
              </a:solidFill>
            </a:endParaRPr>
          </a:p>
        </p:txBody>
      </p:sp>
      <p:sp>
        <p:nvSpPr>
          <p:cNvPr id="3" name="Content Placeholder 2"/>
          <p:cNvSpPr>
            <a:spLocks noGrp="1"/>
          </p:cNvSpPr>
          <p:nvPr>
            <p:ph idx="1"/>
          </p:nvPr>
        </p:nvSpPr>
        <p:spPr>
          <a:xfrm>
            <a:off x="228600" y="1219200"/>
            <a:ext cx="10439400" cy="5236536"/>
          </a:xfrm>
        </p:spPr>
        <p:txBody>
          <a:bodyPr>
            <a:normAutofit fontScale="55000" lnSpcReduction="20000"/>
          </a:bodyPr>
          <a:lstStyle/>
          <a:p>
            <a:pPr>
              <a:buFontTx/>
              <a:buNone/>
            </a:pPr>
            <a:r>
              <a:rPr lang="en-US" sz="4700" b="1" dirty="0"/>
              <a:t>Requirements: </a:t>
            </a:r>
            <a:r>
              <a:rPr lang="en-US" sz="4700" b="1" dirty="0" smtClean="0"/>
              <a:t> </a:t>
            </a:r>
            <a:endParaRPr lang="en-US" sz="4700" b="1" dirty="0"/>
          </a:p>
          <a:p>
            <a:r>
              <a:rPr lang="en-US" sz="4000" b="1" dirty="0" smtClean="0"/>
              <a:t>H</a:t>
            </a:r>
            <a:r>
              <a:rPr lang="en-US" sz="4000" dirty="0" smtClean="0"/>
              <a:t>igh </a:t>
            </a:r>
            <a:r>
              <a:rPr lang="en-US" sz="4000" dirty="0"/>
              <a:t>S</a:t>
            </a:r>
            <a:r>
              <a:rPr lang="en-US" sz="4000" dirty="0" smtClean="0"/>
              <a:t>chool Transcript</a:t>
            </a:r>
          </a:p>
          <a:p>
            <a:r>
              <a:rPr lang="en-US" sz="4000" dirty="0" smtClean="0"/>
              <a:t>Application</a:t>
            </a:r>
          </a:p>
          <a:p>
            <a:r>
              <a:rPr lang="en-US" sz="4000" dirty="0" smtClean="0"/>
              <a:t>Application fee</a:t>
            </a:r>
          </a:p>
          <a:p>
            <a:r>
              <a:rPr lang="en-US" sz="4000" dirty="0" smtClean="0"/>
              <a:t>ACCUPLACER or SAT/ACT</a:t>
            </a:r>
          </a:p>
          <a:p>
            <a:pPr>
              <a:buFontTx/>
              <a:buNone/>
            </a:pPr>
            <a:endParaRPr lang="en-US" sz="2800" b="1" dirty="0"/>
          </a:p>
          <a:p>
            <a:pPr>
              <a:buFontTx/>
              <a:buNone/>
            </a:pPr>
            <a:r>
              <a:rPr lang="en-US" sz="3600" b="1" dirty="0" smtClean="0">
                <a:solidFill>
                  <a:srgbClr val="00B050"/>
                </a:solidFill>
              </a:rPr>
              <a:t>Average </a:t>
            </a:r>
            <a:r>
              <a:rPr lang="en-US" sz="3600" b="1" dirty="0">
                <a:solidFill>
                  <a:srgbClr val="00B050"/>
                </a:solidFill>
              </a:rPr>
              <a:t>Annual Income:</a:t>
            </a:r>
            <a:r>
              <a:rPr lang="en-US" sz="3600" dirty="0">
                <a:solidFill>
                  <a:srgbClr val="00B050"/>
                </a:solidFill>
              </a:rPr>
              <a:t> </a:t>
            </a:r>
            <a:r>
              <a:rPr lang="en-US" sz="3600" dirty="0" smtClean="0">
                <a:solidFill>
                  <a:srgbClr val="00B050"/>
                </a:solidFill>
              </a:rPr>
              <a:t> $41,496</a:t>
            </a:r>
            <a:endParaRPr lang="en-US" sz="3600" dirty="0">
              <a:solidFill>
                <a:srgbClr val="00B050"/>
              </a:solidFill>
            </a:endParaRPr>
          </a:p>
          <a:p>
            <a:pPr>
              <a:buFontTx/>
              <a:buNone/>
            </a:pPr>
            <a:endParaRPr lang="en-US" sz="2800" dirty="0"/>
          </a:p>
          <a:p>
            <a:pPr>
              <a:buFontTx/>
              <a:buNone/>
            </a:pPr>
            <a:r>
              <a:rPr lang="en-US" sz="3600" b="1" dirty="0"/>
              <a:t>2-year </a:t>
            </a:r>
            <a:r>
              <a:rPr lang="en-US" sz="3600" b="1" dirty="0" smtClean="0"/>
              <a:t>Colleges in </a:t>
            </a:r>
            <a:r>
              <a:rPr lang="en-US" sz="3600" b="1" dirty="0"/>
              <a:t>the Atlanta area:</a:t>
            </a:r>
          </a:p>
          <a:p>
            <a:pPr>
              <a:buFontTx/>
              <a:buNone/>
            </a:pPr>
            <a:r>
              <a:rPr lang="en-US" sz="3600" dirty="0"/>
              <a:t>Georgia </a:t>
            </a:r>
            <a:r>
              <a:rPr lang="en-US" sz="3600" dirty="0" smtClean="0"/>
              <a:t>State University @ Perimeter College</a:t>
            </a:r>
            <a:endParaRPr lang="en-US" sz="3600" dirty="0"/>
          </a:p>
          <a:p>
            <a:pPr>
              <a:buFontTx/>
              <a:buNone/>
            </a:pPr>
            <a:r>
              <a:rPr lang="en-US" sz="3600" dirty="0"/>
              <a:t>Georgia </a:t>
            </a:r>
            <a:r>
              <a:rPr lang="en-US" sz="3600" dirty="0" smtClean="0"/>
              <a:t>Highlands College</a:t>
            </a:r>
            <a:endParaRPr lang="en-US" sz="3600" dirty="0"/>
          </a:p>
          <a:p>
            <a:pPr>
              <a:buFontTx/>
              <a:buNone/>
            </a:pPr>
            <a:endParaRPr lang="en-US" sz="2800" dirty="0"/>
          </a:p>
          <a:p>
            <a:pPr>
              <a:lnSpc>
                <a:spcPct val="120000"/>
              </a:lnSpc>
              <a:buFontTx/>
              <a:buNone/>
            </a:pPr>
            <a:r>
              <a:rPr lang="en-US" sz="2800" dirty="0" smtClean="0"/>
              <a:t>	</a:t>
            </a:r>
            <a:r>
              <a:rPr lang="en-US" sz="3300" b="1" dirty="0" smtClean="0"/>
              <a:t>You </a:t>
            </a:r>
            <a:r>
              <a:rPr lang="en-US" sz="3300" b="1" dirty="0"/>
              <a:t>can earn an Associate’s Degree from a </a:t>
            </a:r>
            <a:r>
              <a:rPr lang="en-US" sz="3300" b="1" dirty="0" smtClean="0"/>
              <a:t>2-year college </a:t>
            </a:r>
            <a:r>
              <a:rPr lang="en-US" sz="3300" b="1" dirty="0"/>
              <a:t>or technical college and then transfer to a 4- </a:t>
            </a:r>
            <a:r>
              <a:rPr lang="en-US" sz="3300" b="1" dirty="0" smtClean="0"/>
              <a:t>year college/university </a:t>
            </a:r>
            <a:r>
              <a:rPr lang="en-US" sz="3300" b="1" dirty="0"/>
              <a:t>to complete a Bachelor’s Degree. </a:t>
            </a:r>
          </a:p>
          <a:p>
            <a:endParaRPr lang="en-US" dirty="0"/>
          </a:p>
        </p:txBody>
      </p:sp>
    </p:spTree>
    <p:extLst>
      <p:ext uri="{BB962C8B-B14F-4D97-AF65-F5344CB8AC3E}">
        <p14:creationId xmlns:p14="http://schemas.microsoft.com/office/powerpoint/2010/main" val="38836681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0" y="228600"/>
            <a:ext cx="8229600" cy="1127125"/>
          </a:xfrm>
        </p:spPr>
        <p:txBody>
          <a:bodyPr anchorCtr="1">
            <a:normAutofit fontScale="90000"/>
          </a:bodyPr>
          <a:lstStyle/>
          <a:p>
            <a:pPr algn="ctr" eaLnBrk="1" hangingPunct="1">
              <a:defRPr/>
            </a:pPr>
            <a:r>
              <a:rPr lang="en-US" b="1" dirty="0" smtClean="0">
                <a:solidFill>
                  <a:schemeClr val="tx1"/>
                </a:solidFill>
                <a:effectLst>
                  <a:outerShdw blurRad="38100" dist="38100" dir="2700000" algn="tl">
                    <a:srgbClr val="808080"/>
                  </a:outerShdw>
                </a:effectLst>
                <a:latin typeface="+mn-lt"/>
              </a:rPr>
              <a:t>College Placement Test</a:t>
            </a:r>
            <a:br>
              <a:rPr lang="en-US" b="1" dirty="0" smtClean="0">
                <a:solidFill>
                  <a:schemeClr val="tx1"/>
                </a:solidFill>
                <a:effectLst>
                  <a:outerShdw blurRad="38100" dist="38100" dir="2700000" algn="tl">
                    <a:srgbClr val="808080"/>
                  </a:outerShdw>
                </a:effectLst>
                <a:latin typeface="+mn-lt"/>
              </a:rPr>
            </a:br>
            <a:r>
              <a:rPr lang="en-US" sz="2000" b="1" dirty="0">
                <a:solidFill>
                  <a:schemeClr val="tx1"/>
                </a:solidFill>
                <a:effectLst>
                  <a:outerShdw blurRad="38100" dist="38100" dir="2700000" algn="tl">
                    <a:srgbClr val="808080"/>
                  </a:outerShdw>
                </a:effectLst>
                <a:latin typeface="+mn-lt"/>
              </a:rPr>
              <a:t>(for technical or a two-year college entrance exam)</a:t>
            </a:r>
            <a:br>
              <a:rPr lang="en-US" sz="2000" b="1" dirty="0">
                <a:solidFill>
                  <a:schemeClr val="tx1"/>
                </a:solidFill>
                <a:effectLst>
                  <a:outerShdw blurRad="38100" dist="38100" dir="2700000" algn="tl">
                    <a:srgbClr val="808080"/>
                  </a:outerShdw>
                </a:effectLst>
                <a:latin typeface="+mn-lt"/>
              </a:rPr>
            </a:br>
            <a:endParaRPr lang="en-US" sz="2000" b="1" u="sng" dirty="0">
              <a:solidFill>
                <a:schemeClr val="tx1"/>
              </a:solidFill>
              <a:effectLst>
                <a:outerShdw blurRad="38100" dist="38100" dir="2700000" algn="tl">
                  <a:srgbClr val="808080"/>
                </a:outerShdw>
              </a:effectLst>
              <a:latin typeface="+mn-lt"/>
            </a:endParaRPr>
          </a:p>
        </p:txBody>
      </p:sp>
      <p:sp>
        <p:nvSpPr>
          <p:cNvPr id="11267" name="Rectangle 3"/>
          <p:cNvSpPr>
            <a:spLocks noGrp="1" noChangeArrowheads="1"/>
          </p:cNvSpPr>
          <p:nvPr>
            <p:ph type="body" idx="4294967295"/>
          </p:nvPr>
        </p:nvSpPr>
        <p:spPr>
          <a:xfrm>
            <a:off x="0" y="1355725"/>
            <a:ext cx="9753600" cy="5045075"/>
          </a:xfrm>
        </p:spPr>
        <p:txBody>
          <a:bodyPr>
            <a:normAutofit fontScale="70000" lnSpcReduction="20000"/>
          </a:bodyPr>
          <a:lstStyle/>
          <a:p>
            <a:pPr marL="0" indent="0">
              <a:buNone/>
              <a:defRPr/>
            </a:pPr>
            <a:r>
              <a:rPr lang="en-US" sz="3600" dirty="0">
                <a:solidFill>
                  <a:schemeClr val="accent5">
                    <a:lumMod val="75000"/>
                  </a:schemeClr>
                </a:solidFill>
                <a:effectLst>
                  <a:outerShdw blurRad="38100" dist="38100" dir="2700000" algn="tl">
                    <a:srgbClr val="808080"/>
                  </a:outerShdw>
                </a:effectLst>
                <a:latin typeface="Maiandra GD" pitchFamily="34" charset="0"/>
              </a:rPr>
              <a:t> </a:t>
            </a:r>
            <a:endParaRPr lang="en-US" sz="3600" dirty="0" smtClean="0">
              <a:solidFill>
                <a:schemeClr val="accent5">
                  <a:lumMod val="75000"/>
                </a:schemeClr>
              </a:solidFill>
              <a:effectLst>
                <a:outerShdw blurRad="38100" dist="38100" dir="2700000" algn="tl">
                  <a:srgbClr val="808080"/>
                </a:outerShdw>
              </a:effectLst>
              <a:latin typeface="Maiandra GD" pitchFamily="34" charset="0"/>
            </a:endParaRPr>
          </a:p>
          <a:p>
            <a:pPr marL="0" indent="0">
              <a:buNone/>
              <a:defRPr/>
            </a:pPr>
            <a:r>
              <a:rPr lang="en-US" sz="3600" dirty="0" smtClean="0">
                <a:solidFill>
                  <a:schemeClr val="tx1"/>
                </a:solidFill>
                <a:effectLst>
                  <a:outerShdw blurRad="38100" dist="38100" dir="2700000" algn="tl">
                    <a:srgbClr val="808080"/>
                  </a:outerShdw>
                </a:effectLst>
              </a:rPr>
              <a:t>What </a:t>
            </a:r>
            <a:r>
              <a:rPr lang="en-US" sz="3600" dirty="0">
                <a:solidFill>
                  <a:schemeClr val="tx1"/>
                </a:solidFill>
                <a:effectLst>
                  <a:outerShdw blurRad="38100" dist="38100" dir="2700000" algn="tl">
                    <a:srgbClr val="808080"/>
                  </a:outerShdw>
                </a:effectLst>
              </a:rPr>
              <a:t>is the ACCUPLACER Exam? </a:t>
            </a:r>
          </a:p>
          <a:p>
            <a:pPr marL="0" indent="0">
              <a:buNone/>
              <a:defRPr/>
            </a:pPr>
            <a:endParaRPr lang="en-US" sz="3600" dirty="0">
              <a:solidFill>
                <a:schemeClr val="tx1"/>
              </a:solidFill>
              <a:effectLst>
                <a:outerShdw blurRad="38100" dist="38100" dir="2700000" algn="tl">
                  <a:srgbClr val="808080"/>
                </a:outerShdw>
              </a:effectLst>
            </a:endParaRPr>
          </a:p>
          <a:p>
            <a:pPr eaLnBrk="1" hangingPunct="1">
              <a:defRPr/>
            </a:pPr>
            <a:r>
              <a:rPr lang="en-US" sz="3600" b="1" dirty="0">
                <a:solidFill>
                  <a:schemeClr val="tx1"/>
                </a:solidFill>
              </a:rPr>
              <a:t>A computerized test offered at the college’s computer lab </a:t>
            </a:r>
            <a:endParaRPr lang="en-US" sz="3600" b="1" dirty="0" smtClean="0">
              <a:solidFill>
                <a:schemeClr val="tx1"/>
              </a:solidFill>
            </a:endParaRPr>
          </a:p>
          <a:p>
            <a:pPr eaLnBrk="1" hangingPunct="1">
              <a:defRPr/>
            </a:pPr>
            <a:r>
              <a:rPr lang="en-US" sz="3600" b="1" dirty="0" smtClean="0">
                <a:solidFill>
                  <a:schemeClr val="tx1"/>
                </a:solidFill>
              </a:rPr>
              <a:t>It </a:t>
            </a:r>
            <a:r>
              <a:rPr lang="en-US" sz="3600" b="1" dirty="0">
                <a:solidFill>
                  <a:schemeClr val="tx1"/>
                </a:solidFill>
              </a:rPr>
              <a:t>has 3 sections: Reading, Writing, </a:t>
            </a:r>
            <a:r>
              <a:rPr lang="en-US" sz="3600" b="1" dirty="0" smtClean="0">
                <a:solidFill>
                  <a:schemeClr val="tx1"/>
                </a:solidFill>
              </a:rPr>
              <a:t>Numeric</a:t>
            </a:r>
          </a:p>
          <a:p>
            <a:pPr eaLnBrk="1" hangingPunct="1">
              <a:defRPr/>
            </a:pPr>
            <a:r>
              <a:rPr lang="en-US" sz="3600" b="1" dirty="0" smtClean="0">
                <a:solidFill>
                  <a:schemeClr val="tx1"/>
                </a:solidFill>
                <a:effectLst>
                  <a:outerShdw blurRad="38100" dist="38100" dir="2700000" algn="tl">
                    <a:srgbClr val="FFFFFF"/>
                  </a:outerShdw>
                </a:effectLst>
              </a:rPr>
              <a:t>It </a:t>
            </a:r>
            <a:r>
              <a:rPr lang="en-US" sz="3600" b="1" dirty="0">
                <a:solidFill>
                  <a:schemeClr val="tx1"/>
                </a:solidFill>
                <a:effectLst>
                  <a:outerShdw blurRad="38100" dist="38100" dir="2700000" algn="tl">
                    <a:srgbClr val="FFFFFF"/>
                  </a:outerShdw>
                </a:effectLst>
              </a:rPr>
              <a:t>is taken </a:t>
            </a:r>
            <a:r>
              <a:rPr lang="en-US" sz="3600" b="1" dirty="0" smtClean="0">
                <a:solidFill>
                  <a:schemeClr val="tx1"/>
                </a:solidFill>
                <a:effectLst>
                  <a:outerShdw blurRad="38100" dist="38100" dir="2700000" algn="tl">
                    <a:srgbClr val="FFFFFF"/>
                  </a:outerShdw>
                </a:effectLst>
              </a:rPr>
              <a:t>for course placement at technical colleges &amp; </a:t>
            </a:r>
            <a:r>
              <a:rPr lang="en-US" sz="3600" b="1" dirty="0" smtClean="0">
                <a:solidFill>
                  <a:schemeClr val="tx1"/>
                </a:solidFill>
                <a:effectLst>
                  <a:outerShdw blurRad="38100" dist="38100" dir="2700000" algn="tl">
                    <a:srgbClr val="FFFFFF"/>
                  </a:outerShdw>
                </a:effectLst>
              </a:rPr>
              <a:t>2-year </a:t>
            </a:r>
            <a:r>
              <a:rPr lang="en-US" sz="3600" b="1" dirty="0" smtClean="0">
                <a:solidFill>
                  <a:schemeClr val="tx1"/>
                </a:solidFill>
                <a:effectLst>
                  <a:outerShdw blurRad="38100" dist="38100" dir="2700000" algn="tl">
                    <a:srgbClr val="FFFFFF"/>
                  </a:outerShdw>
                </a:effectLst>
              </a:rPr>
              <a:t>colleges</a:t>
            </a:r>
          </a:p>
          <a:p>
            <a:pPr eaLnBrk="1" hangingPunct="1">
              <a:defRPr/>
            </a:pPr>
            <a:r>
              <a:rPr lang="en-US" sz="3600" b="1" dirty="0" smtClean="0">
                <a:solidFill>
                  <a:schemeClr val="tx1"/>
                </a:solidFill>
                <a:effectLst>
                  <a:outerShdw blurRad="38100" dist="38100" dir="2700000" algn="tl">
                    <a:srgbClr val="FFFFFF"/>
                  </a:outerShdw>
                </a:effectLst>
              </a:rPr>
              <a:t>If you perform below level, remedial classes are required before college-level courses</a:t>
            </a:r>
          </a:p>
          <a:p>
            <a:pPr lvl="1">
              <a:defRPr/>
            </a:pPr>
            <a:r>
              <a:rPr lang="en-US" sz="3400" b="1" dirty="0" smtClean="0">
                <a:solidFill>
                  <a:schemeClr val="tx1"/>
                </a:solidFill>
                <a:effectLst>
                  <a:outerShdw blurRad="38100" dist="38100" dir="2700000" algn="tl">
                    <a:srgbClr val="FFFFFF"/>
                  </a:outerShdw>
                </a:effectLst>
              </a:rPr>
              <a:t>You do not get credit for remedial classes</a:t>
            </a:r>
          </a:p>
          <a:p>
            <a:pPr lvl="1">
              <a:defRPr/>
            </a:pPr>
            <a:r>
              <a:rPr lang="en-US" sz="3400" b="1" dirty="0" smtClean="0">
                <a:solidFill>
                  <a:schemeClr val="tx1"/>
                </a:solidFill>
                <a:effectLst>
                  <a:outerShdw blurRad="38100" dist="38100" dir="2700000" algn="tl">
                    <a:srgbClr val="FFFFFF"/>
                  </a:outerShdw>
                </a:effectLst>
              </a:rPr>
              <a:t>Some financial aid will not cover remedial classes. </a:t>
            </a:r>
            <a:endParaRPr lang="en-US" sz="3400" b="1" dirty="0">
              <a:solidFill>
                <a:schemeClr val="tx1"/>
              </a:solidFill>
              <a:effectLst>
                <a:outerShdw blurRad="38100" dist="38100" dir="2700000" algn="tl">
                  <a:srgbClr val="FFFFFF"/>
                </a:outerShdw>
              </a:effectLst>
            </a:endParaRPr>
          </a:p>
          <a:p>
            <a:pPr algn="ctr" eaLnBrk="1" hangingPunct="1">
              <a:lnSpc>
                <a:spcPct val="90000"/>
              </a:lnSpc>
              <a:buFontTx/>
              <a:buNone/>
              <a:defRPr/>
            </a:pPr>
            <a:r>
              <a:rPr lang="en-US" sz="3600" b="1" dirty="0">
                <a:solidFill>
                  <a:schemeClr val="tx1"/>
                </a:solidFill>
                <a:effectLst>
                  <a:outerShdw blurRad="38100" dist="38100" dir="2700000" algn="tl">
                    <a:srgbClr val="FFFFFF"/>
                  </a:outerShdw>
                </a:effectLst>
              </a:rPr>
              <a:t> </a:t>
            </a:r>
          </a:p>
        </p:txBody>
      </p:sp>
    </p:spTree>
    <p:extLst>
      <p:ext uri="{BB962C8B-B14F-4D97-AF65-F5344CB8AC3E}">
        <p14:creationId xmlns:p14="http://schemas.microsoft.com/office/powerpoint/2010/main" val="9476884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596668" cy="685800"/>
          </a:xfrm>
        </p:spPr>
        <p:txBody>
          <a:bodyPr anchor="t"/>
          <a:lstStyle/>
          <a:p>
            <a:pPr algn="ctr"/>
            <a:r>
              <a:rPr lang="en-US" b="1" dirty="0">
                <a:solidFill>
                  <a:schemeClr val="tx1"/>
                </a:solidFill>
              </a:rPr>
              <a:t>4-year college/university</a:t>
            </a:r>
            <a:endParaRPr lang="en-US" dirty="0">
              <a:solidFill>
                <a:schemeClr val="tx1"/>
              </a:solidFill>
            </a:endParaRPr>
          </a:p>
        </p:txBody>
      </p:sp>
      <p:sp>
        <p:nvSpPr>
          <p:cNvPr id="3" name="Content Placeholder 2"/>
          <p:cNvSpPr>
            <a:spLocks noGrp="1"/>
          </p:cNvSpPr>
          <p:nvPr>
            <p:ph idx="1"/>
          </p:nvPr>
        </p:nvSpPr>
        <p:spPr>
          <a:xfrm>
            <a:off x="228600" y="1219200"/>
            <a:ext cx="10210800" cy="5236536"/>
          </a:xfrm>
        </p:spPr>
        <p:txBody>
          <a:bodyPr>
            <a:normAutofit fontScale="70000" lnSpcReduction="20000"/>
          </a:bodyPr>
          <a:lstStyle/>
          <a:p>
            <a:pPr>
              <a:lnSpc>
                <a:spcPct val="90000"/>
              </a:lnSpc>
              <a:buFontTx/>
              <a:buNone/>
            </a:pPr>
            <a:r>
              <a:rPr lang="en-US" sz="4200" b="1" dirty="0"/>
              <a:t>Requirements for all:</a:t>
            </a:r>
            <a:r>
              <a:rPr lang="en-US" sz="4200" dirty="0"/>
              <a:t> </a:t>
            </a:r>
          </a:p>
          <a:p>
            <a:pPr>
              <a:lnSpc>
                <a:spcPct val="90000"/>
              </a:lnSpc>
            </a:pPr>
            <a:r>
              <a:rPr lang="en-US" sz="2900" dirty="0"/>
              <a:t>H</a:t>
            </a:r>
            <a:r>
              <a:rPr lang="en-US" sz="2900" dirty="0" smtClean="0"/>
              <a:t>igh </a:t>
            </a:r>
            <a:r>
              <a:rPr lang="en-US" sz="2900" dirty="0"/>
              <a:t>s</a:t>
            </a:r>
            <a:r>
              <a:rPr lang="en-US" sz="2900" dirty="0" smtClean="0"/>
              <a:t>chool </a:t>
            </a:r>
            <a:r>
              <a:rPr lang="en-US" sz="2900" dirty="0" smtClean="0"/>
              <a:t>t</a:t>
            </a:r>
            <a:r>
              <a:rPr lang="en-US" sz="2900" dirty="0" smtClean="0"/>
              <a:t>ranscript </a:t>
            </a:r>
            <a:endParaRPr lang="en-US" sz="2900" dirty="0" smtClean="0"/>
          </a:p>
          <a:p>
            <a:pPr>
              <a:lnSpc>
                <a:spcPct val="90000"/>
              </a:lnSpc>
            </a:pPr>
            <a:r>
              <a:rPr lang="en-US" sz="2900" dirty="0" smtClean="0"/>
              <a:t>SAT/ACT (from testing agencies)</a:t>
            </a:r>
          </a:p>
          <a:p>
            <a:pPr>
              <a:lnSpc>
                <a:spcPct val="90000"/>
              </a:lnSpc>
            </a:pPr>
            <a:r>
              <a:rPr lang="en-US" sz="2900" dirty="0" smtClean="0"/>
              <a:t> Application &amp; application fee</a:t>
            </a:r>
            <a:endParaRPr lang="en-US" sz="2900" dirty="0" smtClean="0"/>
          </a:p>
          <a:p>
            <a:pPr>
              <a:lnSpc>
                <a:spcPct val="90000"/>
              </a:lnSpc>
              <a:buFontTx/>
              <a:buNone/>
            </a:pPr>
            <a:endParaRPr lang="en-US" sz="2400" dirty="0"/>
          </a:p>
          <a:p>
            <a:pPr>
              <a:lnSpc>
                <a:spcPct val="90000"/>
              </a:lnSpc>
              <a:buFontTx/>
              <a:buNone/>
            </a:pPr>
            <a:r>
              <a:rPr lang="en-US" sz="4300" b="1" dirty="0"/>
              <a:t>Requirements for some: </a:t>
            </a:r>
            <a:endParaRPr lang="en-US" sz="4300" b="1" dirty="0" smtClean="0"/>
          </a:p>
          <a:p>
            <a:pPr>
              <a:lnSpc>
                <a:spcPct val="90000"/>
              </a:lnSpc>
            </a:pPr>
            <a:r>
              <a:rPr lang="en-US" sz="2900" dirty="0"/>
              <a:t>R</a:t>
            </a:r>
            <a:r>
              <a:rPr lang="en-US" sz="2900" dirty="0" smtClean="0"/>
              <a:t>ecommendation letter(s)</a:t>
            </a:r>
          </a:p>
          <a:p>
            <a:pPr>
              <a:lnSpc>
                <a:spcPct val="90000"/>
              </a:lnSpc>
            </a:pPr>
            <a:r>
              <a:rPr lang="en-US" sz="2900" dirty="0" smtClean="0"/>
              <a:t>Essay(s)</a:t>
            </a:r>
          </a:p>
          <a:p>
            <a:pPr>
              <a:lnSpc>
                <a:spcPct val="90000"/>
              </a:lnSpc>
            </a:pPr>
            <a:r>
              <a:rPr lang="en-US" sz="2900" dirty="0" smtClean="0"/>
              <a:t>SAT </a:t>
            </a:r>
            <a:r>
              <a:rPr lang="en-US" sz="2900" dirty="0"/>
              <a:t>Subject </a:t>
            </a:r>
            <a:r>
              <a:rPr lang="en-US" sz="2900" dirty="0" smtClean="0"/>
              <a:t>Test(s)</a:t>
            </a:r>
          </a:p>
          <a:p>
            <a:pPr>
              <a:lnSpc>
                <a:spcPct val="90000"/>
              </a:lnSpc>
              <a:buFontTx/>
              <a:buNone/>
            </a:pPr>
            <a:endParaRPr lang="en-US" sz="2400" dirty="0"/>
          </a:p>
          <a:p>
            <a:pPr>
              <a:lnSpc>
                <a:spcPct val="90000"/>
              </a:lnSpc>
              <a:buNone/>
            </a:pPr>
            <a:r>
              <a:rPr lang="en-US" sz="3600" b="1" dirty="0">
                <a:solidFill>
                  <a:srgbClr val="00B050"/>
                </a:solidFill>
              </a:rPr>
              <a:t>Average Annual Income: </a:t>
            </a:r>
            <a:r>
              <a:rPr lang="en-US" sz="3600" b="1" dirty="0" smtClean="0">
                <a:solidFill>
                  <a:srgbClr val="00B050"/>
                </a:solidFill>
              </a:rPr>
              <a:t> </a:t>
            </a:r>
            <a:r>
              <a:rPr lang="en-US" sz="3600" dirty="0" smtClean="0">
                <a:solidFill>
                  <a:srgbClr val="00B050"/>
                </a:solidFill>
              </a:rPr>
              <a:t>$59,124</a:t>
            </a:r>
            <a:endParaRPr lang="en-US" sz="3600" dirty="0">
              <a:solidFill>
                <a:srgbClr val="00B050"/>
              </a:solidFill>
            </a:endParaRPr>
          </a:p>
          <a:p>
            <a:pPr>
              <a:lnSpc>
                <a:spcPct val="90000"/>
              </a:lnSpc>
              <a:buFontTx/>
              <a:buNone/>
            </a:pPr>
            <a:endParaRPr lang="en-US" sz="2400" dirty="0"/>
          </a:p>
          <a:p>
            <a:pPr>
              <a:lnSpc>
                <a:spcPct val="90000"/>
              </a:lnSpc>
              <a:buFontTx/>
              <a:buNone/>
            </a:pPr>
            <a:endParaRPr lang="en-US" sz="2400" dirty="0"/>
          </a:p>
          <a:p>
            <a:pPr algn="ctr">
              <a:lnSpc>
                <a:spcPct val="90000"/>
              </a:lnSpc>
              <a:buFontTx/>
              <a:buNone/>
            </a:pPr>
            <a:r>
              <a:rPr lang="en-US" sz="2400" i="1" dirty="0"/>
              <a:t>Two (2) units of a </a:t>
            </a:r>
            <a:r>
              <a:rPr lang="en-US" sz="2400" i="1" dirty="0"/>
              <a:t>w</a:t>
            </a:r>
            <a:r>
              <a:rPr lang="en-US" sz="2400" i="1" dirty="0" smtClean="0"/>
              <a:t>orld</a:t>
            </a:r>
            <a:r>
              <a:rPr lang="en-US" sz="2400" i="1" dirty="0" smtClean="0"/>
              <a:t> </a:t>
            </a:r>
            <a:r>
              <a:rPr lang="en-US" sz="2400" i="1" dirty="0"/>
              <a:t>l</a:t>
            </a:r>
            <a:r>
              <a:rPr lang="en-US" sz="2400" i="1" dirty="0" smtClean="0"/>
              <a:t>anguage </a:t>
            </a:r>
            <a:r>
              <a:rPr lang="en-US" sz="2400" i="1" dirty="0"/>
              <a:t>and advanced </a:t>
            </a:r>
            <a:r>
              <a:rPr lang="en-US" sz="2400" i="1" dirty="0" smtClean="0"/>
              <a:t>mathematics are </a:t>
            </a:r>
            <a:r>
              <a:rPr lang="en-US" sz="2400" i="1" dirty="0"/>
              <a:t>required for admission to most 4-year colleges/universities.  Some require or recommend three (3) units of a </a:t>
            </a:r>
            <a:r>
              <a:rPr lang="en-US" sz="2400" i="1" dirty="0" smtClean="0"/>
              <a:t>world</a:t>
            </a:r>
            <a:r>
              <a:rPr lang="en-US" sz="2400" i="1" dirty="0" smtClean="0"/>
              <a:t> </a:t>
            </a:r>
            <a:r>
              <a:rPr lang="en-US" sz="2400" i="1" dirty="0"/>
              <a:t>language.</a:t>
            </a:r>
          </a:p>
          <a:p>
            <a:endParaRPr lang="en-US" sz="2400" dirty="0"/>
          </a:p>
        </p:txBody>
      </p:sp>
    </p:spTree>
    <p:extLst>
      <p:ext uri="{BB962C8B-B14F-4D97-AF65-F5344CB8AC3E}">
        <p14:creationId xmlns:p14="http://schemas.microsoft.com/office/powerpoint/2010/main" val="18501953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685800" y="533400"/>
            <a:ext cx="8229600" cy="1143000"/>
          </a:xfrm>
        </p:spPr>
        <p:txBody>
          <a:bodyPr anchorCtr="1">
            <a:normAutofit fontScale="90000"/>
          </a:bodyPr>
          <a:lstStyle/>
          <a:p>
            <a:pPr algn="ctr" eaLnBrk="1" hangingPunct="1">
              <a:defRPr/>
            </a:pPr>
            <a:r>
              <a:rPr lang="en-US" sz="4000" b="1" dirty="0">
                <a:solidFill>
                  <a:schemeClr val="tx1"/>
                </a:solidFill>
                <a:effectLst>
                  <a:outerShdw blurRad="38100" dist="38100" dir="2700000" algn="tl">
                    <a:srgbClr val="808080"/>
                  </a:outerShdw>
                </a:effectLst>
                <a:latin typeface="+mn-lt"/>
              </a:rPr>
              <a:t>How can you choose which 4-year college is the right one for you?</a:t>
            </a:r>
          </a:p>
        </p:txBody>
      </p:sp>
      <p:sp>
        <p:nvSpPr>
          <p:cNvPr id="41987" name="Rectangle 3"/>
          <p:cNvSpPr>
            <a:spLocks noGrp="1" noChangeArrowheads="1"/>
          </p:cNvSpPr>
          <p:nvPr>
            <p:ph type="body" idx="4294967295"/>
          </p:nvPr>
        </p:nvSpPr>
        <p:spPr>
          <a:xfrm>
            <a:off x="228600" y="1905000"/>
            <a:ext cx="8229600" cy="4495800"/>
          </a:xfrm>
        </p:spPr>
        <p:txBody>
          <a:bodyPr>
            <a:normAutofit/>
          </a:bodyPr>
          <a:lstStyle/>
          <a:p>
            <a:pPr eaLnBrk="1" hangingPunct="1">
              <a:defRPr/>
            </a:pPr>
            <a:endParaRPr lang="en-US" dirty="0" smtClean="0">
              <a:solidFill>
                <a:schemeClr val="accent1">
                  <a:lumMod val="75000"/>
                </a:schemeClr>
              </a:solidFill>
              <a:effectLst>
                <a:outerShdw blurRad="38100" dist="38100" dir="2700000" algn="tl">
                  <a:srgbClr val="808080"/>
                </a:outerShdw>
              </a:effectLst>
              <a:latin typeface="Maiandra GD" pitchFamily="34" charset="0"/>
            </a:endParaRPr>
          </a:p>
          <a:p>
            <a:pPr eaLnBrk="1" hangingPunct="1">
              <a:defRPr/>
            </a:pPr>
            <a:r>
              <a:rPr lang="en-US" sz="2400" dirty="0" smtClean="0">
                <a:solidFill>
                  <a:schemeClr val="tx1"/>
                </a:solidFill>
                <a:effectLst>
                  <a:outerShdw blurRad="38100" dist="38100" dir="2700000" algn="tl">
                    <a:srgbClr val="808080"/>
                  </a:outerShdw>
                </a:effectLst>
              </a:rPr>
              <a:t>Go to </a:t>
            </a:r>
            <a:r>
              <a:rPr lang="en-US" sz="2400" b="1" dirty="0" smtClean="0">
                <a:solidFill>
                  <a:schemeClr val="tx1"/>
                </a:solidFill>
                <a:effectLst>
                  <a:outerShdw blurRad="38100" dist="38100" dir="2700000" algn="tl">
                    <a:srgbClr val="808080"/>
                  </a:outerShdw>
                </a:effectLst>
              </a:rPr>
              <a:t>www.collegeboard.org</a:t>
            </a:r>
            <a:r>
              <a:rPr lang="en-US" sz="2400" dirty="0" smtClean="0">
                <a:solidFill>
                  <a:schemeClr val="tx1"/>
                </a:solidFill>
                <a:effectLst>
                  <a:outerShdw blurRad="38100" dist="38100" dir="2700000" algn="tl">
                    <a:srgbClr val="808080"/>
                  </a:outerShdw>
                </a:effectLst>
              </a:rPr>
              <a:t> to look up the school of your choice and compare your GPA and ACT/SAT scores with that of admitted students</a:t>
            </a:r>
          </a:p>
          <a:p>
            <a:pPr eaLnBrk="1" hangingPunct="1">
              <a:buFontTx/>
              <a:buNone/>
              <a:defRPr/>
            </a:pPr>
            <a:endParaRPr lang="en-US" sz="2400" b="1" dirty="0">
              <a:solidFill>
                <a:schemeClr val="tx1"/>
              </a:solidFill>
              <a:effectLst>
                <a:outerShdw blurRad="38100" dist="38100" dir="2700000" algn="tl">
                  <a:srgbClr val="808080"/>
                </a:outerShdw>
              </a:effectLst>
            </a:endParaRPr>
          </a:p>
          <a:p>
            <a:pPr eaLnBrk="1" hangingPunct="1">
              <a:defRPr/>
            </a:pPr>
            <a:r>
              <a:rPr lang="en-US" sz="2400" dirty="0" smtClean="0">
                <a:solidFill>
                  <a:schemeClr val="tx1"/>
                </a:solidFill>
                <a:effectLst>
                  <a:outerShdw blurRad="38100" dist="38100" dir="2700000" algn="tl">
                    <a:srgbClr val="808080"/>
                  </a:outerShdw>
                </a:effectLst>
              </a:rPr>
              <a:t>Do the College </a:t>
            </a:r>
            <a:r>
              <a:rPr lang="en-US" sz="2400" dirty="0">
                <a:solidFill>
                  <a:schemeClr val="tx1"/>
                </a:solidFill>
                <a:effectLst>
                  <a:outerShdw blurRad="38100" dist="38100" dir="2700000" algn="tl">
                    <a:srgbClr val="808080"/>
                  </a:outerShdw>
                </a:effectLst>
              </a:rPr>
              <a:t>M</a:t>
            </a:r>
            <a:r>
              <a:rPr lang="en-US" sz="2400" dirty="0" smtClean="0">
                <a:solidFill>
                  <a:schemeClr val="tx1"/>
                </a:solidFill>
                <a:effectLst>
                  <a:outerShdw blurRad="38100" dist="38100" dir="2700000" algn="tl">
                    <a:srgbClr val="808080"/>
                  </a:outerShdw>
                </a:effectLst>
              </a:rPr>
              <a:t>atchmaker on</a:t>
            </a:r>
            <a:r>
              <a:rPr lang="en-US" sz="2400" b="1" dirty="0" smtClean="0">
                <a:solidFill>
                  <a:schemeClr val="tx1"/>
                </a:solidFill>
                <a:effectLst>
                  <a:outerShdw blurRad="38100" dist="38100" dir="2700000" algn="tl">
                    <a:srgbClr val="808080"/>
                  </a:outerShdw>
                </a:effectLst>
              </a:rPr>
              <a:t> www.collegeboard.org </a:t>
            </a:r>
            <a:r>
              <a:rPr lang="en-US" sz="2400" dirty="0" smtClean="0">
                <a:solidFill>
                  <a:schemeClr val="tx1"/>
                </a:solidFill>
                <a:effectLst>
                  <a:outerShdw blurRad="38100" dist="38100" dir="2700000" algn="tl">
                    <a:srgbClr val="808080"/>
                  </a:outerShdw>
                </a:effectLst>
              </a:rPr>
              <a:t>or use the School Finder tool on </a:t>
            </a:r>
            <a:r>
              <a:rPr lang="en-US" sz="2400" b="1" dirty="0" smtClean="0">
                <a:solidFill>
                  <a:schemeClr val="tx1"/>
                </a:solidFill>
                <a:effectLst>
                  <a:outerShdw blurRad="38100" dist="38100" dir="2700000" algn="tl">
                    <a:srgbClr val="808080"/>
                  </a:outerShdw>
                </a:effectLst>
              </a:rPr>
              <a:t>www.gafutures.org </a:t>
            </a:r>
          </a:p>
          <a:p>
            <a:pPr marL="0" indent="0">
              <a:buNone/>
              <a:defRPr/>
            </a:pPr>
            <a:endParaRPr lang="en-US" sz="2400" b="1" dirty="0" smtClean="0">
              <a:solidFill>
                <a:schemeClr val="tx1"/>
              </a:solidFill>
              <a:effectLst>
                <a:outerShdw blurRad="38100" dist="38100" dir="2700000" algn="tl">
                  <a:srgbClr val="808080"/>
                </a:outerShdw>
              </a:effectLst>
            </a:endParaRPr>
          </a:p>
          <a:p>
            <a:pPr>
              <a:defRPr/>
            </a:pPr>
            <a:r>
              <a:rPr lang="en-US" sz="2400" dirty="0">
                <a:solidFill>
                  <a:schemeClr val="tx1"/>
                </a:solidFill>
              </a:rPr>
              <a:t>Career Cruising Matchmaker</a:t>
            </a:r>
            <a:r>
              <a:rPr lang="en-US" sz="2400" b="1" dirty="0">
                <a:solidFill>
                  <a:schemeClr val="tx1"/>
                </a:solidFill>
              </a:rPr>
              <a:t>: www.careercruising.com</a:t>
            </a:r>
          </a:p>
          <a:p>
            <a:pPr eaLnBrk="1" hangingPunct="1">
              <a:defRPr/>
            </a:pPr>
            <a:endParaRPr lang="en-US" sz="2400" b="1" dirty="0" smtClean="0">
              <a:effectLst>
                <a:outerShdw blurRad="38100" dist="38100" dir="2700000" algn="tl">
                  <a:srgbClr val="808080"/>
                </a:outerShdw>
              </a:effectLst>
              <a:latin typeface="Maiandra GD" pitchFamily="34" charset="0"/>
            </a:endParaRPr>
          </a:p>
        </p:txBody>
      </p:sp>
    </p:spTree>
    <p:extLst>
      <p:ext uri="{BB962C8B-B14F-4D97-AF65-F5344CB8AC3E}">
        <p14:creationId xmlns:p14="http://schemas.microsoft.com/office/powerpoint/2010/main" val="19826445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74744"/>
            <a:ext cx="7239000" cy="715316"/>
          </a:xfrm>
        </p:spPr>
        <p:txBody>
          <a:bodyPr anchor="t"/>
          <a:lstStyle/>
          <a:p>
            <a:r>
              <a:rPr lang="en-US" b="1" dirty="0" smtClean="0">
                <a:solidFill>
                  <a:schemeClr val="tx1"/>
                </a:solidFill>
              </a:rPr>
              <a:t>How do I Get Into College?</a:t>
            </a:r>
            <a:endParaRPr lang="en-US" b="1" dirty="0">
              <a:solidFill>
                <a:schemeClr val="tx1"/>
              </a:solidFill>
            </a:endParaRPr>
          </a:p>
        </p:txBody>
      </p:sp>
      <p:sp>
        <p:nvSpPr>
          <p:cNvPr id="3" name="Content Placeholder 2"/>
          <p:cNvSpPr>
            <a:spLocks noGrp="1"/>
          </p:cNvSpPr>
          <p:nvPr>
            <p:ph idx="1"/>
          </p:nvPr>
        </p:nvSpPr>
        <p:spPr>
          <a:xfrm>
            <a:off x="152400" y="790059"/>
            <a:ext cx="10066424" cy="5891477"/>
          </a:xfrm>
        </p:spPr>
        <p:txBody>
          <a:bodyPr>
            <a:normAutofit/>
          </a:bodyPr>
          <a:lstStyle/>
          <a:p>
            <a:r>
              <a:rPr lang="en-US" sz="2800" dirty="0"/>
              <a:t>Make a list of potential schools (reach, target and safety)</a:t>
            </a:r>
          </a:p>
          <a:p>
            <a:r>
              <a:rPr lang="en-US" sz="2800" dirty="0"/>
              <a:t>Compare your profile to the school’s freshman profile</a:t>
            </a:r>
          </a:p>
          <a:p>
            <a:r>
              <a:rPr lang="en-US" sz="2800" dirty="0"/>
              <a:t>Review each college’s application process:</a:t>
            </a:r>
          </a:p>
          <a:p>
            <a:pPr lvl="1"/>
            <a:r>
              <a:rPr lang="en-US" sz="2800" dirty="0">
                <a:solidFill>
                  <a:schemeClr val="tx1"/>
                </a:solidFill>
              </a:rPr>
              <a:t>Online </a:t>
            </a:r>
            <a:r>
              <a:rPr lang="en-US" sz="2800" dirty="0" smtClean="0">
                <a:solidFill>
                  <a:schemeClr val="tx1"/>
                </a:solidFill>
              </a:rPr>
              <a:t>application</a:t>
            </a:r>
            <a:endParaRPr lang="en-US" sz="2800" dirty="0">
              <a:solidFill>
                <a:schemeClr val="tx1"/>
              </a:solidFill>
            </a:endParaRPr>
          </a:p>
          <a:p>
            <a:pPr lvl="1"/>
            <a:r>
              <a:rPr lang="en-US" sz="2800" dirty="0">
                <a:solidFill>
                  <a:schemeClr val="tx1"/>
                </a:solidFill>
              </a:rPr>
              <a:t>Transcript</a:t>
            </a:r>
          </a:p>
          <a:p>
            <a:pPr lvl="1"/>
            <a:r>
              <a:rPr lang="en-US" sz="2800" dirty="0">
                <a:solidFill>
                  <a:schemeClr val="tx1"/>
                </a:solidFill>
              </a:rPr>
              <a:t>Application fee</a:t>
            </a:r>
          </a:p>
          <a:p>
            <a:pPr lvl="1"/>
            <a:r>
              <a:rPr lang="en-US" sz="2800" dirty="0">
                <a:solidFill>
                  <a:schemeClr val="tx1"/>
                </a:solidFill>
              </a:rPr>
              <a:t>Recommendations (if </a:t>
            </a:r>
            <a:r>
              <a:rPr lang="en-US" sz="2800" dirty="0" smtClean="0">
                <a:solidFill>
                  <a:schemeClr val="tx1"/>
                </a:solidFill>
              </a:rPr>
              <a:t>needed)</a:t>
            </a:r>
          </a:p>
          <a:p>
            <a:pPr lvl="2"/>
            <a:r>
              <a:rPr lang="en-US" sz="2800" dirty="0"/>
              <a:t>Counselor Recommendation (or school evaluation) </a:t>
            </a:r>
          </a:p>
          <a:p>
            <a:pPr lvl="2"/>
            <a:r>
              <a:rPr lang="en-US" sz="2800" dirty="0" smtClean="0"/>
              <a:t>Teacher </a:t>
            </a:r>
            <a:r>
              <a:rPr lang="en-US" sz="2800" dirty="0"/>
              <a:t>Recommendation (letter or form)</a:t>
            </a:r>
          </a:p>
        </p:txBody>
      </p:sp>
      <p:sp>
        <p:nvSpPr>
          <p:cNvPr id="4" name="7-Point Star 3"/>
          <p:cNvSpPr/>
          <p:nvPr/>
        </p:nvSpPr>
        <p:spPr>
          <a:xfrm>
            <a:off x="2484521" y="5843337"/>
            <a:ext cx="6248400" cy="838200"/>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Know your application deadlines!</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9652000" cy="1143000"/>
          </a:xfrm>
        </p:spPr>
        <p:txBody>
          <a:bodyPr/>
          <a:lstStyle/>
          <a:p>
            <a:pPr algn="ctr"/>
            <a:r>
              <a:rPr lang="en-US" b="1" dirty="0" smtClean="0">
                <a:solidFill>
                  <a:schemeClr val="tx1"/>
                </a:solidFill>
              </a:rPr>
              <a:t>How many schools should I apply to?</a:t>
            </a:r>
            <a:endParaRPr lang="en-US" b="1" dirty="0">
              <a:solidFill>
                <a:schemeClr val="tx1"/>
              </a:solidFill>
            </a:endParaRPr>
          </a:p>
        </p:txBody>
      </p:sp>
      <p:sp>
        <p:nvSpPr>
          <p:cNvPr id="3" name="Content Placeholder 2"/>
          <p:cNvSpPr>
            <a:spLocks noGrp="1"/>
          </p:cNvSpPr>
          <p:nvPr>
            <p:ph idx="1"/>
          </p:nvPr>
        </p:nvSpPr>
        <p:spPr>
          <a:xfrm>
            <a:off x="8709" y="838200"/>
            <a:ext cx="10033000" cy="5867400"/>
          </a:xfrm>
        </p:spPr>
        <p:txBody>
          <a:bodyPr>
            <a:normAutofit fontScale="62500" lnSpcReduction="20000"/>
          </a:bodyPr>
          <a:lstStyle/>
          <a:p>
            <a:pPr marL="0" indent="0">
              <a:buNone/>
            </a:pPr>
            <a:endParaRPr lang="en-US" dirty="0" smtClean="0"/>
          </a:p>
          <a:p>
            <a:r>
              <a:rPr lang="en-US" sz="3300" b="1" dirty="0" smtClean="0"/>
              <a:t>Make a list of </a:t>
            </a:r>
            <a:r>
              <a:rPr lang="en-US" sz="3300" b="1" dirty="0" smtClean="0">
                <a:solidFill>
                  <a:srgbClr val="FF0000"/>
                </a:solidFill>
              </a:rPr>
              <a:t>3 to 5 </a:t>
            </a:r>
            <a:r>
              <a:rPr lang="en-US" sz="3300" b="1" dirty="0" smtClean="0"/>
              <a:t>colleges/universities that would be a good fit for you. </a:t>
            </a:r>
          </a:p>
          <a:p>
            <a:r>
              <a:rPr lang="en-US" sz="3300" b="1" dirty="0" smtClean="0"/>
              <a:t>Think about these factors when choosing a college:</a:t>
            </a:r>
          </a:p>
          <a:p>
            <a:pPr lvl="1"/>
            <a:r>
              <a:rPr lang="en-US" sz="3100" b="1" dirty="0" smtClean="0"/>
              <a:t>Location</a:t>
            </a:r>
          </a:p>
          <a:p>
            <a:pPr lvl="1"/>
            <a:r>
              <a:rPr lang="en-US" sz="3100" b="1" dirty="0" smtClean="0"/>
              <a:t>Size</a:t>
            </a:r>
          </a:p>
          <a:p>
            <a:pPr lvl="1"/>
            <a:r>
              <a:rPr lang="en-US" sz="3100" b="1" dirty="0" smtClean="0"/>
              <a:t>Activities/Organizations</a:t>
            </a:r>
          </a:p>
          <a:p>
            <a:pPr lvl="1"/>
            <a:r>
              <a:rPr lang="en-US" sz="3100" b="1" dirty="0" smtClean="0"/>
              <a:t>Sports</a:t>
            </a:r>
          </a:p>
          <a:p>
            <a:pPr lvl="1"/>
            <a:r>
              <a:rPr lang="en-US" sz="3100" b="1" dirty="0" smtClean="0"/>
              <a:t>Majors</a:t>
            </a:r>
          </a:p>
          <a:p>
            <a:pPr lvl="1"/>
            <a:r>
              <a:rPr lang="en-US" sz="3100" b="1" dirty="0" smtClean="0"/>
              <a:t>Cost </a:t>
            </a:r>
          </a:p>
          <a:p>
            <a:r>
              <a:rPr lang="en-US" sz="3300" b="1" dirty="0" smtClean="0"/>
              <a:t>Include </a:t>
            </a:r>
            <a:r>
              <a:rPr lang="en-US" sz="3300" b="1" dirty="0"/>
              <a:t>in your list of potential schools: </a:t>
            </a:r>
          </a:p>
          <a:p>
            <a:pPr lvl="1"/>
            <a:r>
              <a:rPr lang="en-US" sz="3400" b="1" dirty="0" smtClean="0">
                <a:solidFill>
                  <a:schemeClr val="tx1"/>
                </a:solidFill>
              </a:rPr>
              <a:t>A </a:t>
            </a:r>
            <a:r>
              <a:rPr lang="en-US" sz="3400" b="1" u="sng" dirty="0" smtClean="0">
                <a:solidFill>
                  <a:schemeClr val="tx1"/>
                </a:solidFill>
              </a:rPr>
              <a:t>Reach</a:t>
            </a:r>
            <a:r>
              <a:rPr lang="en-US" sz="3400" b="1" dirty="0" smtClean="0">
                <a:solidFill>
                  <a:schemeClr val="tx1"/>
                </a:solidFill>
              </a:rPr>
              <a:t>(or Dream</a:t>
            </a:r>
            <a:r>
              <a:rPr lang="en-US" sz="3400" b="1" dirty="0">
                <a:solidFill>
                  <a:schemeClr val="tx1"/>
                </a:solidFill>
              </a:rPr>
              <a:t>) </a:t>
            </a:r>
            <a:r>
              <a:rPr lang="en-US" sz="3400" b="1" dirty="0" smtClean="0">
                <a:solidFill>
                  <a:schemeClr val="tx1"/>
                </a:solidFill>
              </a:rPr>
              <a:t>School is –  A school wherein your </a:t>
            </a:r>
            <a:r>
              <a:rPr lang="en-US" sz="3400" b="1" dirty="0">
                <a:solidFill>
                  <a:schemeClr val="tx1"/>
                </a:solidFill>
              </a:rPr>
              <a:t>core GPA and test scores are </a:t>
            </a:r>
            <a:r>
              <a:rPr lang="en-US" sz="3400" b="1" dirty="0">
                <a:solidFill>
                  <a:srgbClr val="FF0000"/>
                </a:solidFill>
              </a:rPr>
              <a:t>below</a:t>
            </a:r>
            <a:r>
              <a:rPr lang="en-US" sz="3400" b="1" dirty="0">
                <a:solidFill>
                  <a:schemeClr val="tx1"/>
                </a:solidFill>
              </a:rPr>
              <a:t> the college’s freshman profile OR the school is highly </a:t>
            </a:r>
            <a:r>
              <a:rPr lang="en-US" sz="3400" b="1" dirty="0" smtClean="0">
                <a:solidFill>
                  <a:schemeClr val="tx1"/>
                </a:solidFill>
              </a:rPr>
              <a:t>competitive</a:t>
            </a:r>
          </a:p>
          <a:p>
            <a:pPr lvl="1"/>
            <a:r>
              <a:rPr lang="en-US" sz="3600" b="1" dirty="0" smtClean="0">
                <a:solidFill>
                  <a:schemeClr val="tx1"/>
                </a:solidFill>
              </a:rPr>
              <a:t>A </a:t>
            </a:r>
            <a:r>
              <a:rPr lang="en-US" sz="3600" b="1" u="sng" dirty="0" smtClean="0">
                <a:solidFill>
                  <a:schemeClr val="tx1"/>
                </a:solidFill>
              </a:rPr>
              <a:t>Target </a:t>
            </a:r>
            <a:r>
              <a:rPr lang="en-US" sz="3600" b="1" dirty="0" smtClean="0">
                <a:solidFill>
                  <a:schemeClr val="tx1"/>
                </a:solidFill>
              </a:rPr>
              <a:t>School is </a:t>
            </a:r>
            <a:r>
              <a:rPr lang="en-US" sz="3600" b="1" dirty="0">
                <a:solidFill>
                  <a:schemeClr val="tx1"/>
                </a:solidFill>
              </a:rPr>
              <a:t>– </a:t>
            </a:r>
            <a:r>
              <a:rPr lang="en-US" sz="3600" b="1" dirty="0" smtClean="0">
                <a:solidFill>
                  <a:schemeClr val="tx1"/>
                </a:solidFill>
              </a:rPr>
              <a:t>A school wherein your core </a:t>
            </a:r>
            <a:r>
              <a:rPr lang="en-US" sz="3600" b="1" dirty="0">
                <a:solidFill>
                  <a:schemeClr val="tx1"/>
                </a:solidFill>
              </a:rPr>
              <a:t>GPA and test scores </a:t>
            </a:r>
            <a:r>
              <a:rPr lang="en-US" sz="3600" b="1" dirty="0">
                <a:solidFill>
                  <a:srgbClr val="FF0000"/>
                </a:solidFill>
              </a:rPr>
              <a:t>match</a:t>
            </a:r>
            <a:r>
              <a:rPr lang="en-US" sz="3600" b="1" dirty="0">
                <a:solidFill>
                  <a:schemeClr val="tx1"/>
                </a:solidFill>
              </a:rPr>
              <a:t> the college’s freshman </a:t>
            </a:r>
            <a:r>
              <a:rPr lang="en-US" sz="3600" b="1" dirty="0" smtClean="0">
                <a:solidFill>
                  <a:schemeClr val="tx1"/>
                </a:solidFill>
              </a:rPr>
              <a:t>profile</a:t>
            </a:r>
          </a:p>
          <a:p>
            <a:pPr lvl="1"/>
            <a:r>
              <a:rPr lang="en-US" sz="3600" b="1" dirty="0" smtClean="0">
                <a:solidFill>
                  <a:schemeClr val="tx1"/>
                </a:solidFill>
              </a:rPr>
              <a:t>A </a:t>
            </a:r>
            <a:r>
              <a:rPr lang="en-US" sz="3600" b="1" u="sng" dirty="0" smtClean="0">
                <a:solidFill>
                  <a:schemeClr val="tx1"/>
                </a:solidFill>
              </a:rPr>
              <a:t>Safety</a:t>
            </a:r>
            <a:r>
              <a:rPr lang="en-US" sz="3600" b="1" dirty="0" smtClean="0">
                <a:solidFill>
                  <a:schemeClr val="tx1"/>
                </a:solidFill>
              </a:rPr>
              <a:t> School is </a:t>
            </a:r>
            <a:r>
              <a:rPr lang="en-US" sz="3600" b="1" dirty="0">
                <a:solidFill>
                  <a:schemeClr val="tx1"/>
                </a:solidFill>
              </a:rPr>
              <a:t>– </a:t>
            </a:r>
            <a:r>
              <a:rPr lang="en-US" sz="3600" b="1" dirty="0" smtClean="0">
                <a:solidFill>
                  <a:schemeClr val="tx1"/>
                </a:solidFill>
              </a:rPr>
              <a:t>A school wherein your core </a:t>
            </a:r>
            <a:r>
              <a:rPr lang="en-US" sz="3600" b="1" dirty="0">
                <a:solidFill>
                  <a:schemeClr val="tx1"/>
                </a:solidFill>
              </a:rPr>
              <a:t>GPA and test scores are </a:t>
            </a:r>
            <a:r>
              <a:rPr lang="en-US" sz="3600" b="1" dirty="0">
                <a:solidFill>
                  <a:srgbClr val="FF0000"/>
                </a:solidFill>
              </a:rPr>
              <a:t>above</a:t>
            </a:r>
            <a:r>
              <a:rPr lang="en-US" sz="3600" b="1" dirty="0">
                <a:solidFill>
                  <a:schemeClr val="tx1"/>
                </a:solidFill>
              </a:rPr>
              <a:t> the college’s freshman profile</a:t>
            </a:r>
          </a:p>
        </p:txBody>
      </p:sp>
    </p:spTree>
    <p:extLst>
      <p:ext uri="{BB962C8B-B14F-4D97-AF65-F5344CB8AC3E}">
        <p14:creationId xmlns:p14="http://schemas.microsoft.com/office/powerpoint/2010/main" val="5112255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9652000" cy="914400"/>
          </a:xfrm>
        </p:spPr>
        <p:txBody>
          <a:bodyPr/>
          <a:lstStyle/>
          <a:p>
            <a:pPr algn="ctr"/>
            <a:r>
              <a:rPr lang="en-US" b="1" dirty="0">
                <a:solidFill>
                  <a:schemeClr val="tx1"/>
                </a:solidFill>
              </a:rPr>
              <a:t>Include in your list of potential </a:t>
            </a:r>
            <a:r>
              <a:rPr lang="en-US" b="1" dirty="0" smtClean="0">
                <a:solidFill>
                  <a:schemeClr val="tx1"/>
                </a:solidFill>
              </a:rPr>
              <a:t>schools</a:t>
            </a:r>
            <a:endParaRPr lang="en-US" b="1" u="sng" dirty="0">
              <a:solidFill>
                <a:schemeClr val="tx1"/>
              </a:solidFill>
            </a:endParaRPr>
          </a:p>
        </p:txBody>
      </p:sp>
      <p:sp>
        <p:nvSpPr>
          <p:cNvPr id="3" name="Content Placeholder 2"/>
          <p:cNvSpPr>
            <a:spLocks noGrp="1"/>
          </p:cNvSpPr>
          <p:nvPr>
            <p:ph idx="1"/>
          </p:nvPr>
        </p:nvSpPr>
        <p:spPr>
          <a:xfrm>
            <a:off x="8709" y="838200"/>
            <a:ext cx="10033000" cy="5867400"/>
          </a:xfrm>
        </p:spPr>
        <p:txBody>
          <a:bodyPr>
            <a:normAutofit fontScale="92500" lnSpcReduction="20000"/>
          </a:bodyPr>
          <a:lstStyle/>
          <a:p>
            <a:pPr marL="0" indent="0">
              <a:buNone/>
            </a:pPr>
            <a:endParaRPr lang="en-US" sz="3300" b="1" dirty="0"/>
          </a:p>
          <a:p>
            <a:pPr lvl="1"/>
            <a:r>
              <a:rPr lang="en-US" sz="3400" b="1" u="sng" dirty="0" smtClean="0">
                <a:solidFill>
                  <a:schemeClr val="tx1"/>
                </a:solidFill>
              </a:rPr>
              <a:t>Reach</a:t>
            </a:r>
            <a:r>
              <a:rPr lang="en-US" sz="3400" b="1" dirty="0" smtClean="0">
                <a:solidFill>
                  <a:schemeClr val="tx1"/>
                </a:solidFill>
              </a:rPr>
              <a:t>(or </a:t>
            </a:r>
            <a:r>
              <a:rPr lang="en-US" sz="3400" b="1" dirty="0" smtClean="0">
                <a:solidFill>
                  <a:schemeClr val="tx1"/>
                </a:solidFill>
              </a:rPr>
              <a:t>Dream</a:t>
            </a:r>
            <a:r>
              <a:rPr lang="en-US" sz="3400" b="1" dirty="0">
                <a:solidFill>
                  <a:schemeClr val="tx1"/>
                </a:solidFill>
              </a:rPr>
              <a:t>) </a:t>
            </a:r>
            <a:r>
              <a:rPr lang="en-US" sz="3400" b="1" dirty="0" smtClean="0">
                <a:solidFill>
                  <a:schemeClr val="tx1"/>
                </a:solidFill>
              </a:rPr>
              <a:t>School </a:t>
            </a:r>
            <a:r>
              <a:rPr lang="en-US" sz="3400" b="1" dirty="0" smtClean="0">
                <a:solidFill>
                  <a:schemeClr val="tx1"/>
                </a:solidFill>
              </a:rPr>
              <a:t>–  A school wherein your </a:t>
            </a:r>
            <a:r>
              <a:rPr lang="en-US" sz="3400" b="1" dirty="0">
                <a:solidFill>
                  <a:schemeClr val="tx1"/>
                </a:solidFill>
              </a:rPr>
              <a:t>core GPA and test scores are </a:t>
            </a:r>
            <a:r>
              <a:rPr lang="en-US" sz="3400" b="1" dirty="0">
                <a:solidFill>
                  <a:srgbClr val="FF0000"/>
                </a:solidFill>
              </a:rPr>
              <a:t>below</a:t>
            </a:r>
            <a:r>
              <a:rPr lang="en-US" sz="3400" b="1" dirty="0">
                <a:solidFill>
                  <a:schemeClr val="tx1"/>
                </a:solidFill>
              </a:rPr>
              <a:t> the college’s freshman profile OR the school is highly </a:t>
            </a:r>
            <a:r>
              <a:rPr lang="en-US" sz="3400" b="1" dirty="0" smtClean="0">
                <a:solidFill>
                  <a:schemeClr val="tx1"/>
                </a:solidFill>
              </a:rPr>
              <a:t>competitive</a:t>
            </a:r>
          </a:p>
          <a:p>
            <a:pPr marL="457200" lvl="1" indent="0">
              <a:buNone/>
            </a:pPr>
            <a:endParaRPr lang="en-US" sz="3400" b="1" dirty="0" smtClean="0">
              <a:solidFill>
                <a:schemeClr val="tx1"/>
              </a:solidFill>
            </a:endParaRPr>
          </a:p>
          <a:p>
            <a:pPr lvl="1"/>
            <a:r>
              <a:rPr lang="en-US" sz="3600" b="1" u="sng" dirty="0" smtClean="0">
                <a:solidFill>
                  <a:schemeClr val="tx1"/>
                </a:solidFill>
              </a:rPr>
              <a:t>Target </a:t>
            </a:r>
            <a:r>
              <a:rPr lang="en-US" sz="3600" b="1" dirty="0" smtClean="0">
                <a:solidFill>
                  <a:schemeClr val="tx1"/>
                </a:solidFill>
              </a:rPr>
              <a:t>School </a:t>
            </a:r>
            <a:r>
              <a:rPr lang="en-US" sz="3600" b="1" dirty="0">
                <a:solidFill>
                  <a:schemeClr val="tx1"/>
                </a:solidFill>
              </a:rPr>
              <a:t>– </a:t>
            </a:r>
            <a:r>
              <a:rPr lang="en-US" sz="3600" b="1" dirty="0" smtClean="0">
                <a:solidFill>
                  <a:schemeClr val="tx1"/>
                </a:solidFill>
              </a:rPr>
              <a:t>A school wherein your core </a:t>
            </a:r>
            <a:r>
              <a:rPr lang="en-US" sz="3600" b="1" dirty="0">
                <a:solidFill>
                  <a:schemeClr val="tx1"/>
                </a:solidFill>
              </a:rPr>
              <a:t>GPA and test scores </a:t>
            </a:r>
            <a:r>
              <a:rPr lang="en-US" sz="3600" b="1" dirty="0">
                <a:solidFill>
                  <a:srgbClr val="FF0000"/>
                </a:solidFill>
              </a:rPr>
              <a:t>match</a:t>
            </a:r>
            <a:r>
              <a:rPr lang="en-US" sz="3600" b="1" dirty="0">
                <a:solidFill>
                  <a:schemeClr val="tx1"/>
                </a:solidFill>
              </a:rPr>
              <a:t> the college’s freshman </a:t>
            </a:r>
            <a:r>
              <a:rPr lang="en-US" sz="3600" b="1" dirty="0" smtClean="0">
                <a:solidFill>
                  <a:schemeClr val="tx1"/>
                </a:solidFill>
              </a:rPr>
              <a:t>profile</a:t>
            </a:r>
          </a:p>
          <a:p>
            <a:pPr marL="457200" lvl="1" indent="0">
              <a:buNone/>
            </a:pPr>
            <a:endParaRPr lang="en-US" sz="3600" b="1" dirty="0" smtClean="0">
              <a:solidFill>
                <a:schemeClr val="tx1"/>
              </a:solidFill>
            </a:endParaRPr>
          </a:p>
          <a:p>
            <a:pPr lvl="1"/>
            <a:r>
              <a:rPr lang="en-US" sz="3600" b="1" u="sng" dirty="0" smtClean="0">
                <a:solidFill>
                  <a:schemeClr val="tx1"/>
                </a:solidFill>
              </a:rPr>
              <a:t>Safety</a:t>
            </a:r>
            <a:r>
              <a:rPr lang="en-US" sz="3600" b="1" dirty="0" smtClean="0">
                <a:solidFill>
                  <a:schemeClr val="tx1"/>
                </a:solidFill>
              </a:rPr>
              <a:t> School </a:t>
            </a:r>
            <a:r>
              <a:rPr lang="en-US" sz="3600" b="1" dirty="0">
                <a:solidFill>
                  <a:schemeClr val="tx1"/>
                </a:solidFill>
              </a:rPr>
              <a:t>– </a:t>
            </a:r>
            <a:r>
              <a:rPr lang="en-US" sz="3600" b="1" dirty="0" smtClean="0">
                <a:solidFill>
                  <a:schemeClr val="tx1"/>
                </a:solidFill>
              </a:rPr>
              <a:t>A school wherein your core </a:t>
            </a:r>
            <a:r>
              <a:rPr lang="en-US" sz="3600" b="1" dirty="0">
                <a:solidFill>
                  <a:schemeClr val="tx1"/>
                </a:solidFill>
              </a:rPr>
              <a:t>GPA and test scores are </a:t>
            </a:r>
            <a:r>
              <a:rPr lang="en-US" sz="3600" b="1" dirty="0">
                <a:solidFill>
                  <a:srgbClr val="FF0000"/>
                </a:solidFill>
              </a:rPr>
              <a:t>above</a:t>
            </a:r>
            <a:r>
              <a:rPr lang="en-US" sz="3600" b="1" dirty="0">
                <a:solidFill>
                  <a:schemeClr val="tx1"/>
                </a:solidFill>
              </a:rPr>
              <a:t> the college’s freshman profile</a:t>
            </a:r>
          </a:p>
        </p:txBody>
      </p:sp>
    </p:spTree>
    <p:extLst>
      <p:ext uri="{BB962C8B-B14F-4D97-AF65-F5344CB8AC3E}">
        <p14:creationId xmlns:p14="http://schemas.microsoft.com/office/powerpoint/2010/main" val="9283576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85800"/>
          </a:xfrm>
          <a:ln>
            <a:solidFill>
              <a:schemeClr val="tx1"/>
            </a:solidFill>
          </a:ln>
        </p:spPr>
        <p:txBody>
          <a:bodyPr>
            <a:normAutofit/>
          </a:bodyPr>
          <a:lstStyle/>
          <a:p>
            <a:pPr algn="ctr"/>
            <a:r>
              <a:rPr lang="en-US" b="1" dirty="0" smtClean="0">
                <a:solidFill>
                  <a:schemeClr val="tx1"/>
                </a:solidFill>
              </a:rPr>
              <a:t>College &amp; Career-Readiness </a:t>
            </a:r>
            <a:r>
              <a:rPr lang="en-US" b="1" dirty="0">
                <a:solidFill>
                  <a:schemeClr val="tx1"/>
                </a:solidFill>
              </a:rPr>
              <a:t>S</a:t>
            </a:r>
            <a:r>
              <a:rPr lang="en-US" b="1" dirty="0" smtClean="0">
                <a:solidFill>
                  <a:schemeClr val="tx1"/>
                </a:solidFill>
              </a:rPr>
              <a:t>tandards</a:t>
            </a:r>
            <a:endParaRPr lang="en-US" b="1" dirty="0">
              <a:solidFill>
                <a:schemeClr val="tx1"/>
              </a:solidFill>
            </a:endParaRPr>
          </a:p>
        </p:txBody>
      </p:sp>
      <p:sp>
        <p:nvSpPr>
          <p:cNvPr id="3" name="Content Placeholder 2"/>
          <p:cNvSpPr>
            <a:spLocks noGrp="1"/>
          </p:cNvSpPr>
          <p:nvPr>
            <p:ph idx="1"/>
          </p:nvPr>
        </p:nvSpPr>
        <p:spPr/>
        <p:txBody>
          <a:bodyPr>
            <a:normAutofit fontScale="92500"/>
          </a:bodyPr>
          <a:lstStyle/>
          <a:p>
            <a:pPr marL="0" indent="0">
              <a:buNone/>
            </a:pPr>
            <a:r>
              <a:rPr lang="en-US" altLang="en-US" sz="2400" b="1" dirty="0"/>
              <a:t>Mindset 5 - School Counselors encourage students to believe in their abilities to achieve high-quality results and outcomes as it relates to the implementation of their post-secondary plans</a:t>
            </a:r>
          </a:p>
          <a:p>
            <a:pPr marL="0" indent="0">
              <a:buNone/>
            </a:pPr>
            <a:endParaRPr lang="en-US" altLang="en-US" sz="2400" b="1" dirty="0"/>
          </a:p>
          <a:p>
            <a:pPr marL="0" indent="0">
              <a:buNone/>
            </a:pPr>
            <a:r>
              <a:rPr lang="en-US" altLang="en-US" sz="2400" b="1" dirty="0"/>
              <a:t>Learning Strategies 1 – Demonstrate critical-thinking skills to make informed decisions</a:t>
            </a:r>
          </a:p>
          <a:p>
            <a:pPr marL="0" indent="0">
              <a:buNone/>
            </a:pPr>
            <a:endParaRPr lang="en-US" altLang="en-US" sz="2400" b="1" dirty="0"/>
          </a:p>
          <a:p>
            <a:pPr marL="0" indent="0">
              <a:buNone/>
            </a:pPr>
            <a:r>
              <a:rPr lang="en-US" altLang="en-US" sz="2400" b="1" dirty="0"/>
              <a:t>Self-Management Skills 1 – Demonstrate ability to assume responsibility</a:t>
            </a:r>
          </a:p>
          <a:p>
            <a:endParaRPr lang="en-US" dirty="0"/>
          </a:p>
        </p:txBody>
      </p:sp>
    </p:spTree>
    <p:extLst>
      <p:ext uri="{BB962C8B-B14F-4D97-AF65-F5344CB8AC3E}">
        <p14:creationId xmlns:p14="http://schemas.microsoft.com/office/powerpoint/2010/main" val="2562280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752600" y="152400"/>
            <a:ext cx="8915400" cy="990600"/>
          </a:xfrm>
        </p:spPr>
        <p:txBody>
          <a:bodyPr rtlCol="0" anchorCtr="1">
            <a:normAutofit/>
          </a:bodyPr>
          <a:lstStyle/>
          <a:p>
            <a:pPr>
              <a:defRPr/>
            </a:pPr>
            <a:r>
              <a:rPr lang="en-US" b="1" dirty="0" smtClean="0">
                <a:solidFill>
                  <a:schemeClr val="tx1"/>
                </a:solidFill>
                <a:effectLst>
                  <a:outerShdw blurRad="38100" dist="38100" dir="2700000" algn="tl">
                    <a:srgbClr val="808080"/>
                  </a:outerShdw>
                </a:effectLst>
                <a:latin typeface="+mn-lt"/>
              </a:rPr>
              <a:t>Upcoming visits at CHS</a:t>
            </a:r>
            <a:endParaRPr lang="en-US" dirty="0" smtClean="0">
              <a:solidFill>
                <a:schemeClr val="tx1"/>
              </a:solidFill>
              <a:effectLst>
                <a:outerShdw blurRad="38100" dist="38100" dir="2700000" algn="tl">
                  <a:srgbClr val="808080"/>
                </a:outerShdw>
              </a:effectLst>
              <a:latin typeface="+mn-lt"/>
            </a:endParaRPr>
          </a:p>
        </p:txBody>
      </p:sp>
      <p:sp>
        <p:nvSpPr>
          <p:cNvPr id="54275" name="TextBox 2"/>
          <p:cNvSpPr txBox="1">
            <a:spLocks noChangeArrowheads="1"/>
          </p:cNvSpPr>
          <p:nvPr/>
        </p:nvSpPr>
        <p:spPr bwMode="auto">
          <a:xfrm>
            <a:off x="457200" y="647700"/>
            <a:ext cx="13716000" cy="6299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sz="2000" dirty="0">
              <a:solidFill>
                <a:srgbClr val="274D85"/>
              </a:solidFill>
              <a:latin typeface="Maiandra GD" panose="020E0502030308020204" pitchFamily="34" charset="0"/>
            </a:endParaRPr>
          </a:p>
          <a:p>
            <a:pPr eaLnBrk="1" hangingPunct="1">
              <a:spcBef>
                <a:spcPct val="0"/>
              </a:spcBef>
              <a:buClrTx/>
              <a:buSzTx/>
              <a:buFontTx/>
              <a:buNone/>
            </a:pPr>
            <a:endParaRPr lang="en-US" altLang="en-US" sz="2000" dirty="0">
              <a:solidFill>
                <a:srgbClr val="274D85"/>
              </a:solidFill>
              <a:latin typeface="Maiandra GD" panose="020E0502030308020204" pitchFamily="34" charset="0"/>
            </a:endParaRPr>
          </a:p>
          <a:p>
            <a:pPr>
              <a:spcBef>
                <a:spcPct val="0"/>
              </a:spcBef>
              <a:buClrTx/>
              <a:buSzTx/>
              <a:buNone/>
            </a:pPr>
            <a:r>
              <a:rPr lang="en-US" altLang="en-US" sz="2000" b="1" dirty="0" smtClean="0">
                <a:solidFill>
                  <a:schemeClr val="tx1"/>
                </a:solidFill>
                <a:latin typeface="+mn-lt"/>
              </a:rPr>
              <a:t>September</a:t>
            </a:r>
          </a:p>
          <a:p>
            <a:pPr>
              <a:spcBef>
                <a:spcPct val="0"/>
              </a:spcBef>
              <a:buClrTx/>
              <a:buSzTx/>
              <a:buNone/>
            </a:pPr>
            <a:endParaRPr lang="en-US" altLang="en-US" dirty="0" smtClean="0">
              <a:solidFill>
                <a:schemeClr val="tx1"/>
              </a:solidFill>
              <a:latin typeface="+mn-lt"/>
            </a:endParaRPr>
          </a:p>
          <a:p>
            <a:pPr>
              <a:spcBef>
                <a:spcPct val="0"/>
              </a:spcBef>
              <a:buClrTx/>
              <a:buSzTx/>
              <a:buNone/>
            </a:pPr>
            <a:r>
              <a:rPr lang="en-US" dirty="0" smtClean="0">
                <a:solidFill>
                  <a:schemeClr val="tx1"/>
                </a:solidFill>
                <a:latin typeface="+mn-lt"/>
              </a:rPr>
              <a:t>17</a:t>
            </a:r>
            <a:r>
              <a:rPr lang="en-US" baseline="30000" dirty="0" smtClean="0">
                <a:solidFill>
                  <a:schemeClr val="tx1"/>
                </a:solidFill>
                <a:latin typeface="+mn-lt"/>
              </a:rPr>
              <a:t>th</a:t>
            </a:r>
            <a:r>
              <a:rPr lang="en-US" dirty="0" smtClean="0">
                <a:solidFill>
                  <a:schemeClr val="tx1"/>
                </a:solidFill>
                <a:latin typeface="+mn-lt"/>
              </a:rPr>
              <a:t> – University of Georgia 9:30</a:t>
            </a:r>
          </a:p>
          <a:p>
            <a:pPr>
              <a:spcBef>
                <a:spcPct val="0"/>
              </a:spcBef>
              <a:buClrTx/>
              <a:buSzTx/>
              <a:buNone/>
            </a:pPr>
            <a:r>
              <a:rPr lang="en-US" dirty="0" smtClean="0">
                <a:solidFill>
                  <a:schemeClr val="tx1"/>
                </a:solidFill>
                <a:latin typeface="+mn-lt"/>
              </a:rPr>
              <a:t>18</a:t>
            </a:r>
            <a:r>
              <a:rPr lang="en-US" baseline="30000" dirty="0" smtClean="0">
                <a:solidFill>
                  <a:schemeClr val="tx1"/>
                </a:solidFill>
                <a:latin typeface="+mn-lt"/>
              </a:rPr>
              <a:t>th</a:t>
            </a:r>
            <a:r>
              <a:rPr lang="en-US" dirty="0" smtClean="0">
                <a:solidFill>
                  <a:schemeClr val="tx1"/>
                </a:solidFill>
                <a:latin typeface="+mn-lt"/>
              </a:rPr>
              <a:t> – Emory University </a:t>
            </a:r>
            <a:r>
              <a:rPr lang="en-US" dirty="0" smtClean="0">
                <a:solidFill>
                  <a:schemeClr val="tx1"/>
                </a:solidFill>
                <a:latin typeface="+mn-lt"/>
              </a:rPr>
              <a:t>9:00</a:t>
            </a:r>
          </a:p>
          <a:p>
            <a:pPr>
              <a:spcBef>
                <a:spcPct val="0"/>
              </a:spcBef>
              <a:buClrTx/>
              <a:buSzTx/>
              <a:buNone/>
            </a:pPr>
            <a:r>
              <a:rPr lang="en-US" dirty="0" smtClean="0">
                <a:solidFill>
                  <a:schemeClr val="tx1"/>
                </a:solidFill>
                <a:latin typeface="+mn-lt"/>
              </a:rPr>
              <a:t>19</a:t>
            </a:r>
            <a:r>
              <a:rPr lang="en-US" baseline="30000" dirty="0" smtClean="0">
                <a:solidFill>
                  <a:schemeClr val="tx1"/>
                </a:solidFill>
                <a:latin typeface="+mn-lt"/>
              </a:rPr>
              <a:t>th</a:t>
            </a:r>
            <a:r>
              <a:rPr lang="en-US" dirty="0" smtClean="0">
                <a:solidFill>
                  <a:schemeClr val="tx1"/>
                </a:solidFill>
                <a:latin typeface="+mn-lt"/>
              </a:rPr>
              <a:t> – Clark-Atlanta University</a:t>
            </a:r>
            <a:endParaRPr lang="en-US" dirty="0" smtClean="0">
              <a:solidFill>
                <a:schemeClr val="tx1"/>
              </a:solidFill>
              <a:latin typeface="+mn-lt"/>
            </a:endParaRPr>
          </a:p>
          <a:p>
            <a:pPr>
              <a:spcBef>
                <a:spcPct val="0"/>
              </a:spcBef>
              <a:buClrTx/>
              <a:buSzTx/>
              <a:buNone/>
            </a:pPr>
            <a:r>
              <a:rPr lang="en-US" dirty="0" smtClean="0">
                <a:solidFill>
                  <a:schemeClr val="tx1"/>
                </a:solidFill>
                <a:latin typeface="+mn-lt"/>
              </a:rPr>
              <a:t>20</a:t>
            </a:r>
            <a:r>
              <a:rPr lang="en-US" baseline="30000" dirty="0" smtClean="0">
                <a:solidFill>
                  <a:schemeClr val="tx1"/>
                </a:solidFill>
                <a:latin typeface="+mn-lt"/>
              </a:rPr>
              <a:t>th</a:t>
            </a:r>
            <a:r>
              <a:rPr lang="en-US" dirty="0" smtClean="0">
                <a:solidFill>
                  <a:schemeClr val="tx1"/>
                </a:solidFill>
                <a:latin typeface="+mn-lt"/>
              </a:rPr>
              <a:t> - Gordon </a:t>
            </a:r>
            <a:r>
              <a:rPr lang="en-US" dirty="0">
                <a:solidFill>
                  <a:schemeClr val="tx1"/>
                </a:solidFill>
                <a:latin typeface="+mn-lt"/>
              </a:rPr>
              <a:t>State </a:t>
            </a:r>
            <a:r>
              <a:rPr lang="en-US" dirty="0" smtClean="0">
                <a:solidFill>
                  <a:schemeClr val="tx1"/>
                </a:solidFill>
                <a:latin typeface="+mn-lt"/>
              </a:rPr>
              <a:t>College 9:00</a:t>
            </a:r>
            <a:endParaRPr lang="en-US" dirty="0">
              <a:solidFill>
                <a:schemeClr val="tx1"/>
              </a:solidFill>
              <a:latin typeface="+mn-lt"/>
            </a:endParaRPr>
          </a:p>
          <a:p>
            <a:pPr>
              <a:spcBef>
                <a:spcPct val="0"/>
              </a:spcBef>
              <a:buClrTx/>
              <a:buSzTx/>
              <a:buNone/>
            </a:pPr>
            <a:endParaRPr lang="en-US" altLang="en-US" dirty="0" smtClean="0">
              <a:solidFill>
                <a:schemeClr val="tx1"/>
              </a:solidFill>
              <a:latin typeface="+mn-lt"/>
            </a:endParaRPr>
          </a:p>
          <a:p>
            <a:pPr>
              <a:spcBef>
                <a:spcPct val="0"/>
              </a:spcBef>
              <a:buClrTx/>
              <a:buSzTx/>
              <a:buNone/>
            </a:pPr>
            <a:endParaRPr lang="en-US" altLang="en-US" dirty="0" smtClean="0">
              <a:solidFill>
                <a:schemeClr val="tx1"/>
              </a:solidFill>
              <a:latin typeface="+mn-lt"/>
            </a:endParaRPr>
          </a:p>
          <a:p>
            <a:pPr>
              <a:spcBef>
                <a:spcPct val="0"/>
              </a:spcBef>
              <a:buClrTx/>
              <a:buSzTx/>
              <a:buNone/>
            </a:pPr>
            <a:r>
              <a:rPr lang="en-US" altLang="en-US" sz="2000" b="1" dirty="0" smtClean="0">
                <a:solidFill>
                  <a:schemeClr val="tx1"/>
                </a:solidFill>
                <a:latin typeface="+mn-lt"/>
              </a:rPr>
              <a:t>October</a:t>
            </a:r>
          </a:p>
          <a:p>
            <a:pPr>
              <a:spcBef>
                <a:spcPct val="0"/>
              </a:spcBef>
              <a:buClrTx/>
              <a:buSzTx/>
              <a:buNone/>
            </a:pPr>
            <a:endParaRPr lang="en-US" altLang="en-US" b="1" dirty="0">
              <a:solidFill>
                <a:schemeClr val="tx1"/>
              </a:solidFill>
              <a:latin typeface="+mn-lt"/>
            </a:endParaRPr>
          </a:p>
          <a:p>
            <a:pPr>
              <a:buNone/>
            </a:pPr>
            <a:r>
              <a:rPr lang="en-US" dirty="0" smtClean="0">
                <a:solidFill>
                  <a:schemeClr val="tx1"/>
                </a:solidFill>
                <a:latin typeface="+mn-lt"/>
              </a:rPr>
              <a:t>1</a:t>
            </a:r>
            <a:r>
              <a:rPr lang="en-US" baseline="30000" dirty="0" smtClean="0">
                <a:solidFill>
                  <a:schemeClr val="tx1"/>
                </a:solidFill>
                <a:latin typeface="+mn-lt"/>
              </a:rPr>
              <a:t>st</a:t>
            </a:r>
            <a:r>
              <a:rPr lang="en-US" dirty="0">
                <a:solidFill>
                  <a:schemeClr val="tx1"/>
                </a:solidFill>
                <a:latin typeface="+mn-lt"/>
              </a:rPr>
              <a:t> </a:t>
            </a:r>
            <a:r>
              <a:rPr lang="en-US" dirty="0" smtClean="0">
                <a:solidFill>
                  <a:schemeClr val="tx1"/>
                </a:solidFill>
                <a:latin typeface="+mn-lt"/>
              </a:rPr>
              <a:t>- Furman </a:t>
            </a:r>
            <a:r>
              <a:rPr lang="en-US" dirty="0">
                <a:solidFill>
                  <a:schemeClr val="tx1"/>
                </a:solidFill>
                <a:latin typeface="+mn-lt"/>
              </a:rPr>
              <a:t>University </a:t>
            </a:r>
            <a:r>
              <a:rPr lang="en-US" dirty="0" smtClean="0">
                <a:solidFill>
                  <a:schemeClr val="tx1"/>
                </a:solidFill>
                <a:latin typeface="+mn-lt"/>
              </a:rPr>
              <a:t>11:00</a:t>
            </a:r>
          </a:p>
          <a:p>
            <a:pPr>
              <a:buNone/>
            </a:pPr>
            <a:r>
              <a:rPr lang="en-US" dirty="0" smtClean="0">
                <a:solidFill>
                  <a:schemeClr val="tx1"/>
                </a:solidFill>
                <a:latin typeface="+mn-lt"/>
              </a:rPr>
              <a:t>5</a:t>
            </a:r>
            <a:r>
              <a:rPr lang="en-US" baseline="30000" dirty="0" smtClean="0">
                <a:solidFill>
                  <a:schemeClr val="tx1"/>
                </a:solidFill>
                <a:latin typeface="+mn-lt"/>
              </a:rPr>
              <a:t>th</a:t>
            </a:r>
            <a:r>
              <a:rPr lang="en-US" dirty="0" smtClean="0">
                <a:solidFill>
                  <a:schemeClr val="tx1"/>
                </a:solidFill>
                <a:latin typeface="+mn-lt"/>
              </a:rPr>
              <a:t> – Georgia College 2:30</a:t>
            </a:r>
            <a:endParaRPr lang="en-US" dirty="0">
              <a:solidFill>
                <a:schemeClr val="tx1"/>
              </a:solidFill>
              <a:latin typeface="+mn-lt"/>
            </a:endParaRPr>
          </a:p>
          <a:p>
            <a:pPr>
              <a:buNone/>
            </a:pPr>
            <a:r>
              <a:rPr lang="en-US" dirty="0" smtClean="0">
                <a:solidFill>
                  <a:schemeClr val="tx1"/>
                </a:solidFill>
                <a:latin typeface="+mn-lt"/>
              </a:rPr>
              <a:t>9</a:t>
            </a:r>
            <a:r>
              <a:rPr lang="en-US" baseline="30000" dirty="0" smtClean="0">
                <a:solidFill>
                  <a:schemeClr val="tx1"/>
                </a:solidFill>
                <a:latin typeface="+mn-lt"/>
              </a:rPr>
              <a:t>th</a:t>
            </a:r>
            <a:r>
              <a:rPr lang="en-US" dirty="0">
                <a:solidFill>
                  <a:schemeClr val="tx1"/>
                </a:solidFill>
                <a:latin typeface="+mn-lt"/>
              </a:rPr>
              <a:t> </a:t>
            </a:r>
            <a:r>
              <a:rPr lang="en-US" dirty="0" smtClean="0">
                <a:solidFill>
                  <a:schemeClr val="tx1"/>
                </a:solidFill>
                <a:latin typeface="+mn-lt"/>
              </a:rPr>
              <a:t>- Georgia </a:t>
            </a:r>
            <a:r>
              <a:rPr lang="en-US" dirty="0">
                <a:solidFill>
                  <a:schemeClr val="tx1"/>
                </a:solidFill>
                <a:latin typeface="+mn-lt"/>
              </a:rPr>
              <a:t>Highlands </a:t>
            </a:r>
            <a:r>
              <a:rPr lang="en-US" dirty="0" smtClean="0">
                <a:solidFill>
                  <a:schemeClr val="tx1"/>
                </a:solidFill>
                <a:latin typeface="+mn-lt"/>
              </a:rPr>
              <a:t>College </a:t>
            </a:r>
            <a:r>
              <a:rPr lang="en-US" dirty="0">
                <a:solidFill>
                  <a:schemeClr val="tx1"/>
                </a:solidFill>
                <a:latin typeface="+mn-lt"/>
              </a:rPr>
              <a:t>10:30</a:t>
            </a:r>
          </a:p>
          <a:p>
            <a:pPr>
              <a:buNone/>
            </a:pPr>
            <a:r>
              <a:rPr lang="en-US" dirty="0" smtClean="0">
                <a:solidFill>
                  <a:schemeClr val="tx1"/>
                </a:solidFill>
                <a:latin typeface="+mn-lt"/>
              </a:rPr>
              <a:t>15</a:t>
            </a:r>
            <a:r>
              <a:rPr lang="en-US" baseline="30000" dirty="0" smtClean="0">
                <a:solidFill>
                  <a:schemeClr val="tx1"/>
                </a:solidFill>
                <a:latin typeface="+mn-lt"/>
              </a:rPr>
              <a:t>th</a:t>
            </a:r>
            <a:r>
              <a:rPr lang="en-US" dirty="0">
                <a:solidFill>
                  <a:schemeClr val="tx1"/>
                </a:solidFill>
                <a:latin typeface="+mn-lt"/>
              </a:rPr>
              <a:t> </a:t>
            </a:r>
            <a:r>
              <a:rPr lang="en-US" dirty="0" smtClean="0">
                <a:solidFill>
                  <a:schemeClr val="tx1"/>
                </a:solidFill>
                <a:latin typeface="+mn-lt"/>
              </a:rPr>
              <a:t>– Columbus State 10:30 &amp; Dillard University 2:30</a:t>
            </a:r>
            <a:endParaRPr lang="en-US" dirty="0">
              <a:solidFill>
                <a:schemeClr val="tx1"/>
              </a:solidFill>
              <a:latin typeface="+mn-lt"/>
            </a:endParaRPr>
          </a:p>
          <a:p>
            <a:pPr>
              <a:spcBef>
                <a:spcPct val="0"/>
              </a:spcBef>
              <a:buClrTx/>
              <a:buSzTx/>
              <a:buNone/>
            </a:pPr>
            <a:endParaRPr lang="en-US" altLang="en-US" b="1" dirty="0" smtClean="0">
              <a:solidFill>
                <a:srgbClr val="274D85"/>
              </a:solidFill>
              <a:latin typeface="Maiandra GD" panose="020E0502030308020204" pitchFamily="34" charset="0"/>
            </a:endParaRPr>
          </a:p>
          <a:p>
            <a:pPr>
              <a:spcBef>
                <a:spcPct val="0"/>
              </a:spcBef>
              <a:buClrTx/>
              <a:buSzTx/>
              <a:buNone/>
            </a:pPr>
            <a:endParaRPr lang="en-US" altLang="en-US" dirty="0">
              <a:solidFill>
                <a:srgbClr val="274D85"/>
              </a:solidFill>
              <a:latin typeface="Maiandra GD" panose="020E0502030308020204" pitchFamily="34" charset="0"/>
            </a:endParaRPr>
          </a:p>
          <a:p>
            <a:pPr algn="ctr" eaLnBrk="1" hangingPunct="1">
              <a:spcBef>
                <a:spcPct val="0"/>
              </a:spcBef>
              <a:buClrTx/>
              <a:buSzTx/>
              <a:buFontTx/>
              <a:buNone/>
            </a:pPr>
            <a:r>
              <a:rPr lang="en-US" altLang="en-US" sz="1400" i="1" dirty="0" smtClean="0">
                <a:solidFill>
                  <a:srgbClr val="0070C0"/>
                </a:solidFill>
                <a:latin typeface="Maiandra GD" panose="020E0502030308020204" pitchFamily="34" charset="0"/>
              </a:rPr>
              <a:t>Sign </a:t>
            </a:r>
            <a:r>
              <a:rPr lang="en-US" altLang="en-US" sz="1400" i="1" dirty="0">
                <a:solidFill>
                  <a:srgbClr val="0070C0"/>
                </a:solidFill>
                <a:latin typeface="Maiandra GD" panose="020E0502030308020204" pitchFamily="34" charset="0"/>
              </a:rPr>
              <a:t>up in School Counseling Office </a:t>
            </a:r>
          </a:p>
          <a:p>
            <a:pPr algn="ctr" eaLnBrk="1" hangingPunct="1">
              <a:spcBef>
                <a:spcPct val="0"/>
              </a:spcBef>
              <a:buClrTx/>
              <a:buSzTx/>
              <a:buFontTx/>
              <a:buNone/>
            </a:pPr>
            <a:r>
              <a:rPr lang="en-US" altLang="en-US" sz="1400" i="1" dirty="0">
                <a:solidFill>
                  <a:srgbClr val="0070C0"/>
                </a:solidFill>
                <a:latin typeface="Maiandra GD" panose="020E0502030308020204" pitchFamily="34" charset="0"/>
              </a:rPr>
              <a:t>to receive a pass!</a:t>
            </a:r>
            <a:endParaRPr lang="en-US" altLang="en-US" sz="1400" i="1" dirty="0">
              <a:solidFill>
                <a:schemeClr val="bg1"/>
              </a:solidFill>
              <a:latin typeface="Maiandra GD" panose="020E0502030308020204" pitchFamily="34" charset="0"/>
            </a:endParaRPr>
          </a:p>
        </p:txBody>
      </p:sp>
      <p:pic>
        <p:nvPicPr>
          <p:cNvPr id="54276" name="Picture 5" descr="http://www.projectleadership.org/images/CollegeVisitLog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72600" y="152401"/>
            <a:ext cx="1143000"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7" name="Picture 5" descr="http://www.projectleadership.org/images/CollegeVisitLog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82564"/>
            <a:ext cx="1143000"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68331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66800" y="152400"/>
            <a:ext cx="8915400" cy="990600"/>
          </a:xfrm>
        </p:spPr>
        <p:txBody>
          <a:bodyPr rtlCol="0" anchorCtr="1">
            <a:normAutofit fontScale="90000"/>
          </a:bodyPr>
          <a:lstStyle/>
          <a:p>
            <a:pPr>
              <a:defRPr/>
            </a:pPr>
            <a:r>
              <a:rPr lang="en-US" sz="4200" b="1" dirty="0">
                <a:solidFill>
                  <a:schemeClr val="tx1"/>
                </a:solidFill>
                <a:effectLst>
                  <a:outerShdw blurRad="38100" dist="38100" dir="2700000" algn="tl">
                    <a:srgbClr val="808080"/>
                  </a:outerShdw>
                </a:effectLst>
                <a:latin typeface="+mn-lt"/>
              </a:rPr>
              <a:t>Off-Campus College Visit Procedures</a:t>
            </a:r>
            <a:endParaRPr lang="en-US" sz="4200" dirty="0">
              <a:solidFill>
                <a:schemeClr val="tx1"/>
              </a:solidFill>
              <a:effectLst>
                <a:outerShdw blurRad="38100" dist="38100" dir="2700000" algn="tl">
                  <a:srgbClr val="808080"/>
                </a:outerShdw>
              </a:effectLst>
              <a:latin typeface="+mn-lt"/>
            </a:endParaRPr>
          </a:p>
        </p:txBody>
      </p:sp>
      <p:sp>
        <p:nvSpPr>
          <p:cNvPr id="55299" name="TextBox 2"/>
          <p:cNvSpPr txBox="1">
            <a:spLocks noChangeArrowheads="1"/>
          </p:cNvSpPr>
          <p:nvPr/>
        </p:nvSpPr>
        <p:spPr bwMode="auto">
          <a:xfrm>
            <a:off x="533400" y="1143000"/>
            <a:ext cx="8991600" cy="5663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2400" dirty="0">
                <a:solidFill>
                  <a:schemeClr val="tx1"/>
                </a:solidFill>
                <a:latin typeface="+mn-lt"/>
              </a:rPr>
              <a:t>Over the next few months, you may be planning to visit colleges and universities as you plan the future after high school graduation.  Please be aware of the following guidelines with regard to absences as a result of these visits:</a:t>
            </a:r>
          </a:p>
          <a:p>
            <a:pPr eaLnBrk="1" hangingPunct="1">
              <a:spcBef>
                <a:spcPct val="0"/>
              </a:spcBef>
              <a:buClrTx/>
              <a:buSzTx/>
              <a:buFontTx/>
              <a:buNone/>
            </a:pPr>
            <a:endParaRPr lang="en-US" altLang="en-US" sz="2400" dirty="0">
              <a:solidFill>
                <a:schemeClr val="tx1"/>
              </a:solidFill>
              <a:latin typeface="+mn-lt"/>
            </a:endParaRPr>
          </a:p>
          <a:p>
            <a:pPr eaLnBrk="1" hangingPunct="1">
              <a:spcBef>
                <a:spcPct val="0"/>
              </a:spcBef>
              <a:buClrTx/>
              <a:buSzTx/>
              <a:buFontTx/>
              <a:buChar char="•"/>
            </a:pPr>
            <a:r>
              <a:rPr lang="en-US" altLang="en-US" sz="2200" dirty="0">
                <a:solidFill>
                  <a:schemeClr val="tx1"/>
                </a:solidFill>
                <a:latin typeface="+mn-lt"/>
              </a:rPr>
              <a:t>A parent note which outlines the destination and dates the student will be absent needs to be turned in to the attendance office </a:t>
            </a:r>
            <a:r>
              <a:rPr lang="en-US" altLang="en-US" sz="2200" b="1" u="sng" dirty="0">
                <a:solidFill>
                  <a:schemeClr val="tx1"/>
                </a:solidFill>
                <a:latin typeface="+mn-lt"/>
              </a:rPr>
              <a:t>AT LEAST 5 school days prior to absence</a:t>
            </a:r>
            <a:r>
              <a:rPr lang="en-US" altLang="en-US" sz="2200" dirty="0">
                <a:solidFill>
                  <a:schemeClr val="tx1"/>
                </a:solidFill>
                <a:latin typeface="+mn-lt"/>
              </a:rPr>
              <a:t>. </a:t>
            </a:r>
            <a:endParaRPr lang="en-US" altLang="en-US" sz="2200" dirty="0" smtClean="0">
              <a:solidFill>
                <a:schemeClr val="tx1"/>
              </a:solidFill>
              <a:latin typeface="+mn-lt"/>
            </a:endParaRPr>
          </a:p>
          <a:p>
            <a:pPr eaLnBrk="1" hangingPunct="1">
              <a:spcBef>
                <a:spcPct val="0"/>
              </a:spcBef>
              <a:buClrTx/>
              <a:buSzTx/>
              <a:buNone/>
            </a:pPr>
            <a:r>
              <a:rPr lang="en-US" altLang="en-US" sz="2200" dirty="0" smtClean="0">
                <a:solidFill>
                  <a:schemeClr val="tx1"/>
                </a:solidFill>
                <a:latin typeface="+mn-lt"/>
              </a:rPr>
              <a:t> </a:t>
            </a:r>
            <a:endParaRPr lang="en-US" altLang="en-US" sz="2200" dirty="0">
              <a:solidFill>
                <a:schemeClr val="tx1"/>
              </a:solidFill>
              <a:latin typeface="+mn-lt"/>
            </a:endParaRPr>
          </a:p>
          <a:p>
            <a:pPr eaLnBrk="1" hangingPunct="1">
              <a:spcBef>
                <a:spcPct val="0"/>
              </a:spcBef>
              <a:buClrTx/>
              <a:buSzTx/>
              <a:buFontTx/>
              <a:buChar char="•"/>
            </a:pPr>
            <a:r>
              <a:rPr lang="en-US" altLang="en-US" sz="2200" dirty="0">
                <a:solidFill>
                  <a:schemeClr val="tx1"/>
                </a:solidFill>
                <a:latin typeface="+mn-lt"/>
              </a:rPr>
              <a:t>In order for these absences to be considered excused, official documentation from the institution including dates and times of tours, appointments with admissions counselors, etc. </a:t>
            </a:r>
            <a:r>
              <a:rPr lang="en-US" altLang="en-US" sz="2200" u="sng" dirty="0">
                <a:solidFill>
                  <a:schemeClr val="tx1"/>
                </a:solidFill>
                <a:latin typeface="+mn-lt"/>
              </a:rPr>
              <a:t>MUST</a:t>
            </a:r>
            <a:r>
              <a:rPr lang="en-US" altLang="en-US" sz="2200" dirty="0">
                <a:solidFill>
                  <a:schemeClr val="tx1"/>
                </a:solidFill>
                <a:latin typeface="+mn-lt"/>
              </a:rPr>
              <a:t> be turned in to the attendance office when you return to school.  Brochures and campus maps will not qualify as appropriate and sufficient documentation of a college visit</a:t>
            </a:r>
            <a:r>
              <a:rPr lang="en-US" altLang="en-US" sz="2200" dirty="0" smtClean="0">
                <a:solidFill>
                  <a:schemeClr val="tx1"/>
                </a:solidFill>
                <a:latin typeface="+mn-lt"/>
              </a:rPr>
              <a:t>. </a:t>
            </a:r>
            <a:r>
              <a:rPr lang="en-US" altLang="en-US" sz="2200" b="1" dirty="0" smtClean="0">
                <a:solidFill>
                  <a:schemeClr val="tx1"/>
                </a:solidFill>
                <a:latin typeface="+mn-lt"/>
              </a:rPr>
              <a:t>(refer to page 15 in student handbook)</a:t>
            </a:r>
            <a:endParaRPr lang="en-US" altLang="en-US" sz="2200" b="1" dirty="0">
              <a:solidFill>
                <a:schemeClr val="tx1"/>
              </a:solidFill>
              <a:latin typeface="+mn-lt"/>
            </a:endParaRPr>
          </a:p>
        </p:txBody>
      </p:sp>
    </p:spTree>
    <p:extLst>
      <p:ext uri="{BB962C8B-B14F-4D97-AF65-F5344CB8AC3E}">
        <p14:creationId xmlns:p14="http://schemas.microsoft.com/office/powerpoint/2010/main" val="212602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ctrTitle"/>
          </p:nvPr>
        </p:nvSpPr>
        <p:spPr>
          <a:xfrm>
            <a:off x="838200" y="304800"/>
            <a:ext cx="7772400" cy="657225"/>
          </a:xfrm>
        </p:spPr>
        <p:txBody>
          <a:bodyPr rtlCol="0">
            <a:noAutofit/>
          </a:bodyPr>
          <a:lstStyle/>
          <a:p>
            <a:pPr>
              <a:defRPr/>
            </a:pPr>
            <a:r>
              <a:rPr lang="en-US" altLang="en-US" sz="4400" b="1" dirty="0" smtClean="0">
                <a:solidFill>
                  <a:schemeClr val="tx1"/>
                </a:solidFill>
                <a:latin typeface="+mn-lt"/>
              </a:rPr>
              <a:t>Georgia’s HOPE Program</a:t>
            </a:r>
          </a:p>
        </p:txBody>
      </p:sp>
      <p:sp>
        <p:nvSpPr>
          <p:cNvPr id="3" name="Subtitle 2"/>
          <p:cNvSpPr>
            <a:spLocks noGrp="1"/>
          </p:cNvSpPr>
          <p:nvPr>
            <p:ph type="subTitle" idx="1"/>
          </p:nvPr>
        </p:nvSpPr>
        <p:spPr>
          <a:xfrm>
            <a:off x="1143000" y="1143000"/>
            <a:ext cx="8077200" cy="5486400"/>
          </a:xfrm>
        </p:spPr>
        <p:txBody>
          <a:bodyPr rtlCol="0">
            <a:normAutofit/>
          </a:bodyPr>
          <a:lstStyle/>
          <a:p>
            <a:pPr marL="342900" indent="-342900" algn="l">
              <a:buFont typeface="Arial" panose="020B0604020202020204" pitchFamily="34" charset="0"/>
              <a:buChar char="•"/>
              <a:defRPr/>
            </a:pPr>
            <a:r>
              <a:rPr lang="en-US" sz="2200" dirty="0" smtClean="0">
                <a:solidFill>
                  <a:schemeClr val="tx1"/>
                </a:solidFill>
              </a:rPr>
              <a:t>HOPE </a:t>
            </a:r>
            <a:r>
              <a:rPr lang="en-US" sz="2200" dirty="0">
                <a:solidFill>
                  <a:schemeClr val="tx1"/>
                </a:solidFill>
              </a:rPr>
              <a:t>– Helping Outstanding Pupils Educationally is Georgia’s unique scholarships and grant program that rewards students with financial assistance in degree, diploma and certificate programs at eligible Georgia public and private colleges and universities, and public and technical colleges.</a:t>
            </a:r>
          </a:p>
          <a:p>
            <a:pPr algn="l">
              <a:defRPr/>
            </a:pPr>
            <a:endParaRPr lang="en-US" sz="2200" dirty="0">
              <a:solidFill>
                <a:schemeClr val="tx1"/>
              </a:solidFill>
            </a:endParaRPr>
          </a:p>
          <a:p>
            <a:pPr algn="l">
              <a:defRPr/>
            </a:pPr>
            <a:r>
              <a:rPr lang="en-US" sz="2200" dirty="0">
                <a:solidFill>
                  <a:schemeClr val="tx1"/>
                </a:solidFill>
              </a:rPr>
              <a:t>Qualifications:</a:t>
            </a:r>
          </a:p>
          <a:p>
            <a:pPr marL="342900" indent="-342900" algn="l">
              <a:buFont typeface="Arial" panose="020B0604020202020204" pitchFamily="34" charset="0"/>
              <a:buChar char="•"/>
              <a:defRPr/>
            </a:pPr>
            <a:r>
              <a:rPr lang="en-US" sz="2200" dirty="0">
                <a:solidFill>
                  <a:schemeClr val="tx1"/>
                </a:solidFill>
              </a:rPr>
              <a:t>Be a U.S. citizen and legal resident of Georgia</a:t>
            </a:r>
          </a:p>
          <a:p>
            <a:pPr marL="342900" indent="-342900" algn="l">
              <a:buFont typeface="Arial" panose="020B0604020202020204" pitchFamily="34" charset="0"/>
              <a:buChar char="•"/>
              <a:defRPr/>
            </a:pPr>
            <a:r>
              <a:rPr lang="en-US" sz="2200" dirty="0">
                <a:solidFill>
                  <a:schemeClr val="tx1"/>
                </a:solidFill>
              </a:rPr>
              <a:t>Be a graduate of an eligible high school</a:t>
            </a:r>
          </a:p>
          <a:p>
            <a:pPr marL="342900" indent="-342900" algn="l">
              <a:buFont typeface="Arial" panose="020B0604020202020204" pitchFamily="34" charset="0"/>
              <a:buChar char="•"/>
              <a:defRPr/>
            </a:pPr>
            <a:r>
              <a:rPr lang="en-US" sz="2200" dirty="0">
                <a:solidFill>
                  <a:schemeClr val="tx1"/>
                </a:solidFill>
              </a:rPr>
              <a:t>Be registered with Selective Service (males 18 and over)</a:t>
            </a:r>
          </a:p>
        </p:txBody>
      </p:sp>
    </p:spTree>
    <p:extLst>
      <p:ext uri="{BB962C8B-B14F-4D97-AF65-F5344CB8AC3E}">
        <p14:creationId xmlns:p14="http://schemas.microsoft.com/office/powerpoint/2010/main" val="2225259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609600" y="509587"/>
            <a:ext cx="8686801" cy="976313"/>
          </a:xfrm>
        </p:spPr>
        <p:txBody>
          <a:bodyPr>
            <a:noAutofit/>
          </a:bodyPr>
          <a:lstStyle/>
          <a:p>
            <a:pPr algn="ctr" eaLnBrk="1" hangingPunct="1"/>
            <a:r>
              <a:rPr lang="en-US" altLang="en-US" sz="4400" b="1" dirty="0" smtClean="0">
                <a:solidFill>
                  <a:schemeClr val="tx1"/>
                </a:solidFill>
                <a:latin typeface="+mn-lt"/>
              </a:rPr>
              <a:t>Georgia’s HOPE Program, cont.</a:t>
            </a:r>
          </a:p>
        </p:txBody>
      </p:sp>
      <p:sp>
        <p:nvSpPr>
          <p:cNvPr id="4" name="Content Placeholder 3"/>
          <p:cNvSpPr>
            <a:spLocks noGrp="1"/>
          </p:cNvSpPr>
          <p:nvPr>
            <p:ph sz="half" idx="1"/>
          </p:nvPr>
        </p:nvSpPr>
        <p:spPr>
          <a:xfrm>
            <a:off x="1676400" y="1828800"/>
            <a:ext cx="3087688" cy="3881438"/>
          </a:xfrm>
        </p:spPr>
        <p:txBody>
          <a:bodyPr rtlCol="0">
            <a:normAutofit fontScale="92500"/>
          </a:bodyPr>
          <a:lstStyle/>
          <a:p>
            <a:pPr marL="0" indent="0" algn="ctr">
              <a:buNone/>
              <a:defRPr/>
            </a:pPr>
            <a:r>
              <a:rPr lang="en-US" sz="2000" b="1" u="sng" dirty="0">
                <a:solidFill>
                  <a:schemeClr val="tx1"/>
                </a:solidFill>
              </a:rPr>
              <a:t>HOPE </a:t>
            </a:r>
            <a:r>
              <a:rPr lang="en-US" sz="2000" b="1" u="sng" dirty="0" smtClean="0">
                <a:solidFill>
                  <a:schemeClr val="tx1"/>
                </a:solidFill>
              </a:rPr>
              <a:t>Scholarship</a:t>
            </a:r>
            <a:endParaRPr lang="en-US" sz="2000" b="1" u="sng" dirty="0">
              <a:solidFill>
                <a:schemeClr val="tx1"/>
              </a:solidFill>
            </a:endParaRPr>
          </a:p>
          <a:p>
            <a:pPr>
              <a:defRPr/>
            </a:pPr>
            <a:r>
              <a:rPr lang="en-US" sz="2200" dirty="0">
                <a:solidFill>
                  <a:schemeClr val="tx1"/>
                </a:solidFill>
              </a:rPr>
              <a:t>Earn a 3.0 </a:t>
            </a:r>
            <a:r>
              <a:rPr lang="en-US" sz="2200" dirty="0" smtClean="0">
                <a:solidFill>
                  <a:schemeClr val="tx1"/>
                </a:solidFill>
              </a:rPr>
              <a:t>HOPE GPA </a:t>
            </a:r>
            <a:r>
              <a:rPr lang="en-US" sz="2200" dirty="0">
                <a:solidFill>
                  <a:schemeClr val="tx1"/>
                </a:solidFill>
              </a:rPr>
              <a:t>in high school (calculated by GA Student Finance Commission)</a:t>
            </a:r>
          </a:p>
          <a:p>
            <a:pPr>
              <a:defRPr/>
            </a:pPr>
            <a:r>
              <a:rPr lang="en-US" sz="2200" dirty="0">
                <a:solidFill>
                  <a:schemeClr val="tx1"/>
                </a:solidFill>
              </a:rPr>
              <a:t>Recipients must have 3.0 GPA at checkpoints to maintain scholarship</a:t>
            </a:r>
          </a:p>
        </p:txBody>
      </p:sp>
      <p:sp>
        <p:nvSpPr>
          <p:cNvPr id="5" name="Content Placeholder 4"/>
          <p:cNvSpPr>
            <a:spLocks noGrp="1"/>
          </p:cNvSpPr>
          <p:nvPr>
            <p:ph sz="half" idx="2"/>
          </p:nvPr>
        </p:nvSpPr>
        <p:spPr>
          <a:xfrm>
            <a:off x="4953001" y="1447800"/>
            <a:ext cx="4267200" cy="5029200"/>
          </a:xfrm>
        </p:spPr>
        <p:txBody>
          <a:bodyPr rtlCol="0">
            <a:normAutofit fontScale="92500"/>
          </a:bodyPr>
          <a:lstStyle/>
          <a:p>
            <a:pPr marL="0" indent="0" algn="ctr">
              <a:buNone/>
              <a:defRPr/>
            </a:pPr>
            <a:endParaRPr lang="en-US" u="sng" dirty="0">
              <a:solidFill>
                <a:srgbClr val="274D85"/>
              </a:solidFill>
              <a:latin typeface="Maiandra GD" panose="020E0502030308020204" pitchFamily="34" charset="0"/>
            </a:endParaRPr>
          </a:p>
          <a:p>
            <a:pPr marL="0" indent="0" algn="ctr">
              <a:buNone/>
              <a:defRPr/>
            </a:pPr>
            <a:r>
              <a:rPr lang="en-US" sz="2000" b="1" u="sng" dirty="0" smtClean="0">
                <a:solidFill>
                  <a:schemeClr val="tx1"/>
                </a:solidFill>
              </a:rPr>
              <a:t>Zell </a:t>
            </a:r>
            <a:r>
              <a:rPr lang="en-US" sz="2000" b="1" u="sng" dirty="0">
                <a:solidFill>
                  <a:schemeClr val="tx1"/>
                </a:solidFill>
              </a:rPr>
              <a:t>Miller Scholarship</a:t>
            </a:r>
          </a:p>
          <a:p>
            <a:pPr>
              <a:defRPr/>
            </a:pPr>
            <a:r>
              <a:rPr lang="en-US" sz="2200" dirty="0">
                <a:solidFill>
                  <a:schemeClr val="tx1"/>
                </a:solidFill>
              </a:rPr>
              <a:t>Graduate valedictorian or salutatorian</a:t>
            </a:r>
          </a:p>
          <a:p>
            <a:pPr>
              <a:defRPr/>
            </a:pPr>
            <a:r>
              <a:rPr lang="en-US" sz="2200" dirty="0">
                <a:solidFill>
                  <a:schemeClr val="tx1"/>
                </a:solidFill>
              </a:rPr>
              <a:t>Earn a 3.7 </a:t>
            </a:r>
            <a:r>
              <a:rPr lang="en-US" sz="2200" dirty="0" smtClean="0">
                <a:solidFill>
                  <a:schemeClr val="tx1"/>
                </a:solidFill>
              </a:rPr>
              <a:t>HOPE GPA </a:t>
            </a:r>
            <a:r>
              <a:rPr lang="en-US" sz="2200" dirty="0">
                <a:solidFill>
                  <a:schemeClr val="tx1"/>
                </a:solidFill>
              </a:rPr>
              <a:t>in high school AND earn a 1200 combined score or reading and math on a single administration of the SAT or a 26 composite score on a single administration of ACT by your graduation date.</a:t>
            </a:r>
          </a:p>
          <a:p>
            <a:pPr>
              <a:defRPr/>
            </a:pPr>
            <a:r>
              <a:rPr lang="en-US" sz="2200" dirty="0">
                <a:solidFill>
                  <a:schemeClr val="tx1"/>
                </a:solidFill>
              </a:rPr>
              <a:t>Recipient must have a 3.3 GPA at checkpoints to maintain scholarship.</a:t>
            </a:r>
          </a:p>
        </p:txBody>
      </p:sp>
    </p:spTree>
    <p:extLst>
      <p:ext uri="{BB962C8B-B14F-4D97-AF65-F5344CB8AC3E}">
        <p14:creationId xmlns:p14="http://schemas.microsoft.com/office/powerpoint/2010/main" val="14871206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63035" y="609600"/>
            <a:ext cx="8596668" cy="1066800"/>
          </a:xfrm>
        </p:spPr>
        <p:txBody>
          <a:bodyPr>
            <a:normAutofit fontScale="90000"/>
          </a:bodyPr>
          <a:lstStyle/>
          <a:p>
            <a:pPr algn="ctr"/>
            <a:r>
              <a:rPr lang="en-US" altLang="en-US" b="1" dirty="0">
                <a:solidFill>
                  <a:schemeClr val="tx1"/>
                </a:solidFill>
                <a:latin typeface="+mn-lt"/>
              </a:rPr>
              <a:t>Georgia’s HOPE Program, cont</a:t>
            </a:r>
            <a:r>
              <a:rPr lang="en-US" altLang="en-US" b="1" dirty="0" smtClean="0">
                <a:solidFill>
                  <a:schemeClr val="tx1"/>
                </a:solidFill>
                <a:latin typeface="+mn-lt"/>
              </a:rPr>
              <a:t>.</a:t>
            </a:r>
            <a:br>
              <a:rPr lang="en-US" altLang="en-US" b="1" dirty="0" smtClean="0">
                <a:solidFill>
                  <a:schemeClr val="tx1"/>
                </a:solidFill>
                <a:latin typeface="+mn-lt"/>
              </a:rPr>
            </a:br>
            <a:r>
              <a:rPr lang="en-US" altLang="en-US" b="1" dirty="0" smtClean="0">
                <a:solidFill>
                  <a:schemeClr val="tx1"/>
                </a:solidFill>
                <a:latin typeface="+mn-lt"/>
              </a:rPr>
              <a:t>(</a:t>
            </a:r>
            <a:r>
              <a:rPr lang="en-US" altLang="en-US" b="1" dirty="0" smtClean="0">
                <a:solidFill>
                  <a:schemeClr val="tx1"/>
                </a:solidFill>
                <a:latin typeface="+mn-lt"/>
              </a:rPr>
              <a:t>Not based on your HS GPA!)</a:t>
            </a:r>
            <a:endParaRPr lang="en-US" b="1" dirty="0">
              <a:solidFill>
                <a:schemeClr val="tx1"/>
              </a:solidFill>
              <a:latin typeface="+mn-lt"/>
            </a:endParaRPr>
          </a:p>
        </p:txBody>
      </p:sp>
      <p:sp>
        <p:nvSpPr>
          <p:cNvPr id="3" name="Content Placeholder 2"/>
          <p:cNvSpPr>
            <a:spLocks noGrp="1"/>
          </p:cNvSpPr>
          <p:nvPr>
            <p:ph sz="half" idx="1"/>
          </p:nvPr>
        </p:nvSpPr>
        <p:spPr>
          <a:xfrm>
            <a:off x="686859" y="1905000"/>
            <a:ext cx="4184035" cy="4364961"/>
          </a:xfrm>
        </p:spPr>
        <p:txBody>
          <a:bodyPr rtlCol="0">
            <a:normAutofit fontScale="92500"/>
          </a:bodyPr>
          <a:lstStyle/>
          <a:p>
            <a:pPr marL="0" indent="0" algn="ctr">
              <a:buNone/>
              <a:defRPr/>
            </a:pPr>
            <a:r>
              <a:rPr lang="en-US" sz="2400" b="1" u="sng" dirty="0">
                <a:solidFill>
                  <a:schemeClr val="tx1"/>
                </a:solidFill>
              </a:rPr>
              <a:t>HOPE Grant</a:t>
            </a:r>
          </a:p>
          <a:p>
            <a:pPr>
              <a:defRPr/>
            </a:pPr>
            <a:r>
              <a:rPr lang="en-US" sz="2200" dirty="0">
                <a:solidFill>
                  <a:schemeClr val="tx1"/>
                </a:solidFill>
              </a:rPr>
              <a:t>Available to students seeking a technical certification or diploma regardless of high school GPA or graduation date.</a:t>
            </a:r>
          </a:p>
          <a:p>
            <a:pPr>
              <a:defRPr/>
            </a:pPr>
            <a:r>
              <a:rPr lang="en-US" sz="2200" dirty="0">
                <a:solidFill>
                  <a:schemeClr val="tx1"/>
                </a:solidFill>
              </a:rPr>
              <a:t>Covers a percentage amount of the standard tuition charges from the previous year.</a:t>
            </a:r>
          </a:p>
          <a:p>
            <a:pPr>
              <a:defRPr/>
            </a:pPr>
            <a:r>
              <a:rPr lang="en-US" sz="2200" dirty="0">
                <a:solidFill>
                  <a:schemeClr val="tx1"/>
                </a:solidFill>
              </a:rPr>
              <a:t>Must earn cumulative GPA of 2.0 at 30 semester hour/60 semester hours to maintain.</a:t>
            </a:r>
          </a:p>
        </p:txBody>
      </p:sp>
      <p:sp>
        <p:nvSpPr>
          <p:cNvPr id="4" name="Content Placeholder 3"/>
          <p:cNvSpPr>
            <a:spLocks noGrp="1"/>
          </p:cNvSpPr>
          <p:nvPr>
            <p:ph sz="half" idx="2"/>
          </p:nvPr>
        </p:nvSpPr>
        <p:spPr>
          <a:xfrm>
            <a:off x="5105400" y="1904999"/>
            <a:ext cx="4184034" cy="4364962"/>
          </a:xfrm>
        </p:spPr>
        <p:txBody>
          <a:bodyPr rtlCol="0">
            <a:normAutofit fontScale="92500"/>
          </a:bodyPr>
          <a:lstStyle/>
          <a:p>
            <a:pPr marL="0" indent="0" algn="ctr">
              <a:buNone/>
              <a:defRPr/>
            </a:pPr>
            <a:r>
              <a:rPr lang="en-US" sz="2400" b="1" u="sng" dirty="0">
                <a:solidFill>
                  <a:schemeClr val="tx1"/>
                </a:solidFill>
              </a:rPr>
              <a:t>Zell Miller Grant</a:t>
            </a:r>
          </a:p>
          <a:p>
            <a:pPr>
              <a:defRPr/>
            </a:pPr>
            <a:r>
              <a:rPr lang="en-US" sz="2400" dirty="0">
                <a:solidFill>
                  <a:schemeClr val="tx1"/>
                </a:solidFill>
              </a:rPr>
              <a:t>Available to students seeking a technical certification or diploma regardless of high school GPA or graduation date.</a:t>
            </a:r>
          </a:p>
          <a:p>
            <a:pPr>
              <a:defRPr/>
            </a:pPr>
            <a:r>
              <a:rPr lang="en-US" sz="2400" dirty="0">
                <a:solidFill>
                  <a:schemeClr val="tx1"/>
                </a:solidFill>
              </a:rPr>
              <a:t>Covers full standard rate of tuition.</a:t>
            </a:r>
          </a:p>
          <a:p>
            <a:pPr>
              <a:defRPr/>
            </a:pPr>
            <a:r>
              <a:rPr lang="en-US" sz="2400" dirty="0">
                <a:solidFill>
                  <a:schemeClr val="tx1"/>
                </a:solidFill>
              </a:rPr>
              <a:t>Cumulative GPA of 3.5 each term.</a:t>
            </a:r>
          </a:p>
        </p:txBody>
      </p:sp>
    </p:spTree>
    <p:extLst>
      <p:ext uri="{BB962C8B-B14F-4D97-AF65-F5344CB8AC3E}">
        <p14:creationId xmlns:p14="http://schemas.microsoft.com/office/powerpoint/2010/main" val="2063754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77334" y="609600"/>
            <a:ext cx="8596668" cy="685800"/>
          </a:xfrm>
        </p:spPr>
        <p:txBody>
          <a:bodyPr/>
          <a:lstStyle/>
          <a:p>
            <a:pPr algn="ctr"/>
            <a:r>
              <a:rPr lang="en-US" b="1" dirty="0">
                <a:solidFill>
                  <a:schemeClr val="tx1"/>
                </a:solidFill>
              </a:rPr>
              <a:t>HOPE Career Grant-100</a:t>
            </a:r>
            <a:r>
              <a:rPr lang="en-US" b="1" dirty="0" smtClean="0">
                <a:solidFill>
                  <a:schemeClr val="tx1"/>
                </a:solidFill>
              </a:rPr>
              <a:t>% paid for</a:t>
            </a:r>
            <a:endParaRPr lang="en-US" b="1" dirty="0">
              <a:solidFill>
                <a:schemeClr val="tx1"/>
              </a:solidFill>
            </a:endParaRPr>
          </a:p>
        </p:txBody>
      </p:sp>
      <p:sp>
        <p:nvSpPr>
          <p:cNvPr id="7" name="Content Placeholder 6"/>
          <p:cNvSpPr>
            <a:spLocks noGrp="1"/>
          </p:cNvSpPr>
          <p:nvPr>
            <p:ph sz="half" idx="1"/>
          </p:nvPr>
        </p:nvSpPr>
        <p:spPr/>
        <p:txBody>
          <a:bodyPr/>
          <a:lstStyle/>
          <a:p>
            <a:r>
              <a:rPr lang="en-US" dirty="0">
                <a:solidFill>
                  <a:schemeClr val="tx1"/>
                </a:solidFill>
              </a:rPr>
              <a:t>Automotive Technology</a:t>
            </a:r>
          </a:p>
          <a:p>
            <a:r>
              <a:rPr lang="en-US" dirty="0">
                <a:solidFill>
                  <a:schemeClr val="tx1"/>
                </a:solidFill>
              </a:rPr>
              <a:t>Aviation Technology</a:t>
            </a:r>
          </a:p>
          <a:p>
            <a:r>
              <a:rPr lang="en-US" dirty="0">
                <a:solidFill>
                  <a:schemeClr val="tx1"/>
                </a:solidFill>
              </a:rPr>
              <a:t>Certified Engineer Assistant</a:t>
            </a:r>
          </a:p>
          <a:p>
            <a:r>
              <a:rPr lang="en-US" dirty="0">
                <a:solidFill>
                  <a:schemeClr val="tx1"/>
                </a:solidFill>
              </a:rPr>
              <a:t>Commercial Truck Driving</a:t>
            </a:r>
          </a:p>
          <a:p>
            <a:r>
              <a:rPr lang="en-US" dirty="0">
                <a:solidFill>
                  <a:schemeClr val="tx1"/>
                </a:solidFill>
              </a:rPr>
              <a:t>Computer Programming</a:t>
            </a:r>
          </a:p>
          <a:p>
            <a:r>
              <a:rPr lang="en-US" dirty="0">
                <a:solidFill>
                  <a:schemeClr val="tx1"/>
                </a:solidFill>
              </a:rPr>
              <a:t>Computer Technology</a:t>
            </a:r>
          </a:p>
          <a:p>
            <a:r>
              <a:rPr lang="en-US" dirty="0">
                <a:solidFill>
                  <a:schemeClr val="tx1"/>
                </a:solidFill>
              </a:rPr>
              <a:t>Construction Technology</a:t>
            </a:r>
          </a:p>
          <a:p>
            <a:r>
              <a:rPr lang="en-US" dirty="0">
                <a:solidFill>
                  <a:schemeClr val="tx1"/>
                </a:solidFill>
              </a:rPr>
              <a:t>Diesel Equipment Technology</a:t>
            </a:r>
          </a:p>
          <a:p>
            <a:r>
              <a:rPr lang="en-US" dirty="0">
                <a:solidFill>
                  <a:schemeClr val="tx1"/>
                </a:solidFill>
              </a:rPr>
              <a:t>Early Childhood Care and Education</a:t>
            </a:r>
          </a:p>
          <a:p>
            <a:endParaRPr lang="en-US" dirty="0"/>
          </a:p>
        </p:txBody>
      </p:sp>
      <p:sp>
        <p:nvSpPr>
          <p:cNvPr id="8" name="Content Placeholder 7"/>
          <p:cNvSpPr>
            <a:spLocks noGrp="1"/>
          </p:cNvSpPr>
          <p:nvPr>
            <p:ph sz="half" idx="2"/>
          </p:nvPr>
        </p:nvSpPr>
        <p:spPr>
          <a:xfrm>
            <a:off x="5089970" y="2160589"/>
            <a:ext cx="4511230" cy="3880773"/>
          </a:xfrm>
        </p:spPr>
        <p:txBody>
          <a:bodyPr/>
          <a:lstStyle/>
          <a:p>
            <a:r>
              <a:rPr lang="en-US" dirty="0"/>
              <a:t>Electrical Lineman Technology</a:t>
            </a:r>
          </a:p>
          <a:p>
            <a:r>
              <a:rPr lang="en-US" dirty="0"/>
              <a:t>Health Science</a:t>
            </a:r>
          </a:p>
          <a:p>
            <a:r>
              <a:rPr lang="en-US" dirty="0"/>
              <a:t>Industrial Maintenance</a:t>
            </a:r>
          </a:p>
          <a:p>
            <a:r>
              <a:rPr lang="en-US" dirty="0" smtClean="0"/>
              <a:t>Logistics/Transportation Technology</a:t>
            </a:r>
            <a:endParaRPr lang="en-US" dirty="0"/>
          </a:p>
          <a:p>
            <a:r>
              <a:rPr lang="en-US" dirty="0"/>
              <a:t>Movie Production Set Design</a:t>
            </a:r>
          </a:p>
          <a:p>
            <a:r>
              <a:rPr lang="en-US" dirty="0"/>
              <a:t>Practical Nursing</a:t>
            </a:r>
          </a:p>
          <a:p>
            <a:r>
              <a:rPr lang="en-US" dirty="0"/>
              <a:t>Precision Manufacturing</a:t>
            </a:r>
          </a:p>
          <a:p>
            <a:r>
              <a:rPr lang="en-US" dirty="0"/>
              <a:t>Welding and Joining Technology</a:t>
            </a:r>
          </a:p>
          <a:p>
            <a:endParaRPr lang="en-US" dirty="0"/>
          </a:p>
        </p:txBody>
      </p:sp>
    </p:spTree>
    <p:extLst>
      <p:ext uri="{BB962C8B-B14F-4D97-AF65-F5344CB8AC3E}">
        <p14:creationId xmlns:p14="http://schemas.microsoft.com/office/powerpoint/2010/main" val="21284261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990600" y="76200"/>
            <a:ext cx="8458200" cy="1320800"/>
          </a:xfrm>
        </p:spPr>
        <p:txBody>
          <a:bodyPr>
            <a:normAutofit fontScale="90000"/>
          </a:bodyPr>
          <a:lstStyle/>
          <a:p>
            <a:pPr algn="ctr" eaLnBrk="1" hangingPunct="1"/>
            <a:r>
              <a:rPr lang="en-US" altLang="en-US" sz="4000" b="1" dirty="0">
                <a:solidFill>
                  <a:schemeClr val="tx1"/>
                </a:solidFill>
                <a:latin typeface="+mn-lt"/>
              </a:rPr>
              <a:t>Rigor Requirements</a:t>
            </a:r>
            <a:br>
              <a:rPr lang="en-US" altLang="en-US" sz="4000" b="1" dirty="0">
                <a:solidFill>
                  <a:schemeClr val="tx1"/>
                </a:solidFill>
                <a:latin typeface="+mn-lt"/>
              </a:rPr>
            </a:br>
            <a:r>
              <a:rPr lang="en-US" altLang="en-US" sz="4000" b="1" dirty="0">
                <a:solidFill>
                  <a:schemeClr val="tx1"/>
                </a:solidFill>
                <a:latin typeface="+mn-lt"/>
              </a:rPr>
              <a:t>Class of </a:t>
            </a:r>
            <a:r>
              <a:rPr lang="en-US" altLang="en-US" sz="4000" b="1" dirty="0" smtClean="0">
                <a:solidFill>
                  <a:schemeClr val="tx1"/>
                </a:solidFill>
                <a:latin typeface="+mn-lt"/>
              </a:rPr>
              <a:t>2019 &amp; beyond </a:t>
            </a:r>
            <a:r>
              <a:rPr lang="en-US" altLang="en-US" sz="4000" b="1" dirty="0">
                <a:solidFill>
                  <a:schemeClr val="tx1"/>
                </a:solidFill>
                <a:latin typeface="+mn-lt"/>
              </a:rPr>
              <a:t>– 4 full credits </a:t>
            </a:r>
          </a:p>
        </p:txBody>
      </p:sp>
      <p:sp>
        <p:nvSpPr>
          <p:cNvPr id="47107" name="Content Placeholder 2"/>
          <p:cNvSpPr>
            <a:spLocks noGrp="1"/>
          </p:cNvSpPr>
          <p:nvPr>
            <p:ph sz="half" idx="1"/>
          </p:nvPr>
        </p:nvSpPr>
        <p:spPr>
          <a:xfrm>
            <a:off x="1981200" y="1600200"/>
            <a:ext cx="4038600" cy="5257800"/>
          </a:xfrm>
        </p:spPr>
        <p:txBody>
          <a:bodyPr rtlCol="0">
            <a:normAutofit fontScale="85000" lnSpcReduction="20000"/>
          </a:bodyPr>
          <a:lstStyle/>
          <a:p>
            <a:pPr marL="0" indent="0">
              <a:buNone/>
              <a:defRPr/>
            </a:pPr>
            <a:endParaRPr lang="en-US" altLang="en-US" sz="2100" dirty="0">
              <a:solidFill>
                <a:srgbClr val="002060"/>
              </a:solidFill>
              <a:latin typeface="Maiandra GD" panose="020E0502030308020204" pitchFamily="34" charset="0"/>
            </a:endParaRPr>
          </a:p>
          <a:p>
            <a:pPr marL="0" indent="0">
              <a:buNone/>
              <a:defRPr/>
            </a:pPr>
            <a:r>
              <a:rPr lang="en-US" altLang="en-US" sz="2100" b="1" u="sng" dirty="0">
                <a:solidFill>
                  <a:schemeClr val="tx1"/>
                </a:solidFill>
              </a:rPr>
              <a:t>English/ELA</a:t>
            </a:r>
          </a:p>
          <a:p>
            <a:pPr marL="0" indent="0">
              <a:buNone/>
              <a:defRPr/>
            </a:pPr>
            <a:r>
              <a:rPr lang="en-US" altLang="en-US" sz="2100" dirty="0">
                <a:solidFill>
                  <a:schemeClr val="tx1"/>
                </a:solidFill>
              </a:rPr>
              <a:t>     AP Language, AP Literature</a:t>
            </a:r>
          </a:p>
          <a:p>
            <a:pPr marL="0" indent="0">
              <a:buNone/>
              <a:defRPr/>
            </a:pPr>
            <a:r>
              <a:rPr lang="en-US" altLang="en-US" sz="2100" b="1" u="sng" dirty="0">
                <a:solidFill>
                  <a:schemeClr val="tx1"/>
                </a:solidFill>
              </a:rPr>
              <a:t>Mathematics</a:t>
            </a:r>
          </a:p>
          <a:p>
            <a:pPr marL="0" indent="0">
              <a:buNone/>
              <a:defRPr/>
            </a:pPr>
            <a:r>
              <a:rPr lang="en-US" altLang="en-US" sz="2100" dirty="0">
                <a:solidFill>
                  <a:schemeClr val="tx1"/>
                </a:solidFill>
              </a:rPr>
              <a:t>     AMDM, </a:t>
            </a:r>
            <a:r>
              <a:rPr lang="en-US" altLang="en-US" sz="2100" dirty="0" err="1">
                <a:solidFill>
                  <a:schemeClr val="tx1"/>
                </a:solidFill>
              </a:rPr>
              <a:t>Adv</a:t>
            </a:r>
            <a:r>
              <a:rPr lang="en-US" altLang="en-US" sz="2100" dirty="0">
                <a:solidFill>
                  <a:schemeClr val="tx1"/>
                </a:solidFill>
              </a:rPr>
              <a:t> </a:t>
            </a:r>
            <a:r>
              <a:rPr lang="en-US" altLang="en-US" sz="2100" dirty="0" err="1">
                <a:solidFill>
                  <a:schemeClr val="tx1"/>
                </a:solidFill>
              </a:rPr>
              <a:t>Alg</a:t>
            </a:r>
            <a:r>
              <a:rPr lang="en-US" altLang="en-US" sz="2100" dirty="0">
                <a:solidFill>
                  <a:schemeClr val="tx1"/>
                </a:solidFill>
              </a:rPr>
              <a:t>/</a:t>
            </a:r>
            <a:r>
              <a:rPr lang="en-US" altLang="en-US" sz="2100" dirty="0" err="1">
                <a:solidFill>
                  <a:schemeClr val="tx1"/>
                </a:solidFill>
              </a:rPr>
              <a:t>Alg</a:t>
            </a:r>
            <a:r>
              <a:rPr lang="en-US" altLang="en-US" sz="2100" dirty="0">
                <a:solidFill>
                  <a:schemeClr val="tx1"/>
                </a:solidFill>
              </a:rPr>
              <a:t> 2</a:t>
            </a:r>
          </a:p>
          <a:p>
            <a:pPr marL="0" indent="0">
              <a:buNone/>
              <a:defRPr/>
            </a:pPr>
            <a:r>
              <a:rPr lang="en-US" altLang="en-US" sz="2100" dirty="0">
                <a:solidFill>
                  <a:schemeClr val="tx1"/>
                </a:solidFill>
              </a:rPr>
              <a:t>     </a:t>
            </a:r>
            <a:r>
              <a:rPr lang="en-US" altLang="en-US" sz="2100" dirty="0" err="1">
                <a:solidFill>
                  <a:schemeClr val="tx1"/>
                </a:solidFill>
              </a:rPr>
              <a:t>Acc</a:t>
            </a:r>
            <a:r>
              <a:rPr lang="en-US" altLang="en-US" sz="2100" dirty="0">
                <a:solidFill>
                  <a:schemeClr val="tx1"/>
                </a:solidFill>
              </a:rPr>
              <a:t> Pre-Calculus, Pre Calculus</a:t>
            </a:r>
          </a:p>
          <a:p>
            <a:pPr marL="0" indent="0">
              <a:buNone/>
              <a:defRPr/>
            </a:pPr>
            <a:r>
              <a:rPr lang="en-US" altLang="en-US" sz="2100" dirty="0">
                <a:solidFill>
                  <a:schemeClr val="tx1"/>
                </a:solidFill>
              </a:rPr>
              <a:t>     AP Calculus AB/BC, AP Stats</a:t>
            </a:r>
          </a:p>
          <a:p>
            <a:pPr marL="0" indent="0">
              <a:buNone/>
              <a:defRPr/>
            </a:pPr>
            <a:r>
              <a:rPr lang="en-US" altLang="en-US" sz="2100" b="1" u="sng" dirty="0">
                <a:solidFill>
                  <a:schemeClr val="tx1"/>
                </a:solidFill>
              </a:rPr>
              <a:t>Social Studies</a:t>
            </a:r>
          </a:p>
          <a:p>
            <a:pPr marL="0" indent="0">
              <a:buNone/>
              <a:defRPr/>
            </a:pPr>
            <a:r>
              <a:rPr lang="en-US" altLang="en-US" sz="2100" dirty="0">
                <a:solidFill>
                  <a:schemeClr val="tx1"/>
                </a:solidFill>
              </a:rPr>
              <a:t>     AP Psychology, AP </a:t>
            </a:r>
            <a:r>
              <a:rPr lang="en-US" altLang="en-US" sz="2100" dirty="0" err="1">
                <a:solidFill>
                  <a:schemeClr val="tx1"/>
                </a:solidFill>
              </a:rPr>
              <a:t>Gov</a:t>
            </a:r>
            <a:r>
              <a:rPr lang="en-US" altLang="en-US" sz="2100" dirty="0">
                <a:solidFill>
                  <a:schemeClr val="tx1"/>
                </a:solidFill>
              </a:rPr>
              <a:t>/Econ</a:t>
            </a:r>
          </a:p>
          <a:p>
            <a:pPr marL="0" indent="0">
              <a:buNone/>
              <a:defRPr/>
            </a:pPr>
            <a:r>
              <a:rPr lang="en-US" altLang="en-US" sz="2100" dirty="0">
                <a:solidFill>
                  <a:schemeClr val="tx1"/>
                </a:solidFill>
              </a:rPr>
              <a:t>     AP Human Geography</a:t>
            </a:r>
          </a:p>
          <a:p>
            <a:pPr marL="0" indent="0">
              <a:buNone/>
              <a:defRPr/>
            </a:pPr>
            <a:r>
              <a:rPr lang="en-US" altLang="en-US" sz="2100" dirty="0">
                <a:solidFill>
                  <a:schemeClr val="tx1"/>
                </a:solidFill>
              </a:rPr>
              <a:t>     AP World History</a:t>
            </a:r>
          </a:p>
          <a:p>
            <a:pPr marL="0" indent="0">
              <a:buNone/>
              <a:defRPr/>
            </a:pPr>
            <a:r>
              <a:rPr lang="en-US" altLang="en-US" sz="2100" dirty="0">
                <a:solidFill>
                  <a:schemeClr val="tx1"/>
                </a:solidFill>
              </a:rPr>
              <a:t>     AP U.S. History</a:t>
            </a:r>
          </a:p>
          <a:p>
            <a:pPr marL="0" indent="0">
              <a:buNone/>
              <a:defRPr/>
            </a:pPr>
            <a:r>
              <a:rPr lang="en-US" altLang="en-US" sz="2100" dirty="0">
                <a:solidFill>
                  <a:schemeClr val="tx1"/>
                </a:solidFill>
              </a:rPr>
              <a:t>     European History</a:t>
            </a:r>
          </a:p>
          <a:p>
            <a:pPr marL="0" indent="0">
              <a:buNone/>
              <a:defRPr/>
            </a:pPr>
            <a:endParaRPr lang="en-US" altLang="en-US" sz="2000" dirty="0">
              <a:solidFill>
                <a:srgbClr val="FFFF00"/>
              </a:solidFill>
              <a:latin typeface="Maiandra GD" panose="020E0502030308020204" pitchFamily="34" charset="0"/>
            </a:endParaRPr>
          </a:p>
          <a:p>
            <a:pPr marL="0" indent="0">
              <a:buNone/>
              <a:defRPr/>
            </a:pPr>
            <a:r>
              <a:rPr lang="en-US" altLang="en-US" sz="2000" dirty="0">
                <a:solidFill>
                  <a:srgbClr val="FFFF00"/>
                </a:solidFill>
                <a:latin typeface="Maiandra GD" panose="020E0502030308020204" pitchFamily="34" charset="0"/>
              </a:rPr>
              <a:t>		</a:t>
            </a:r>
          </a:p>
        </p:txBody>
      </p:sp>
      <p:sp>
        <p:nvSpPr>
          <p:cNvPr id="47108" name="Content Placeholder 3"/>
          <p:cNvSpPr>
            <a:spLocks noGrp="1"/>
          </p:cNvSpPr>
          <p:nvPr>
            <p:ph sz="half" idx="2"/>
          </p:nvPr>
        </p:nvSpPr>
        <p:spPr>
          <a:xfrm>
            <a:off x="6172200" y="1600200"/>
            <a:ext cx="4038600" cy="5029200"/>
          </a:xfrm>
        </p:spPr>
        <p:txBody>
          <a:bodyPr rtlCol="0">
            <a:normAutofit fontScale="85000" lnSpcReduction="20000"/>
          </a:bodyPr>
          <a:lstStyle/>
          <a:p>
            <a:pPr marL="0" indent="0">
              <a:buNone/>
              <a:defRPr/>
            </a:pPr>
            <a:endParaRPr lang="en-US" altLang="en-US" sz="2200" dirty="0">
              <a:solidFill>
                <a:srgbClr val="002060"/>
              </a:solidFill>
              <a:latin typeface="Maiandra GD" panose="020E0502030308020204" pitchFamily="34" charset="0"/>
            </a:endParaRPr>
          </a:p>
          <a:p>
            <a:pPr marL="0" indent="0">
              <a:buNone/>
              <a:defRPr/>
            </a:pPr>
            <a:r>
              <a:rPr lang="en-US" altLang="en-US" sz="2200" b="1" u="sng" dirty="0">
                <a:solidFill>
                  <a:schemeClr val="tx1"/>
                </a:solidFill>
              </a:rPr>
              <a:t>Science</a:t>
            </a:r>
          </a:p>
          <a:p>
            <a:pPr marL="0" indent="0">
              <a:buNone/>
              <a:defRPr/>
            </a:pPr>
            <a:r>
              <a:rPr lang="en-US" altLang="en-US" sz="2200" dirty="0">
                <a:solidFill>
                  <a:schemeClr val="tx1"/>
                </a:solidFill>
              </a:rPr>
              <a:t>     AP Computer Science</a:t>
            </a:r>
          </a:p>
          <a:p>
            <a:pPr marL="0" indent="0">
              <a:buNone/>
              <a:defRPr/>
            </a:pPr>
            <a:r>
              <a:rPr lang="en-US" altLang="en-US" sz="2200" dirty="0">
                <a:solidFill>
                  <a:schemeClr val="tx1"/>
                </a:solidFill>
              </a:rPr>
              <a:t>     AP Biology, AP </a:t>
            </a:r>
            <a:r>
              <a:rPr lang="en-US" altLang="en-US" sz="2200" dirty="0" err="1">
                <a:solidFill>
                  <a:schemeClr val="tx1"/>
                </a:solidFill>
              </a:rPr>
              <a:t>Env</a:t>
            </a:r>
            <a:r>
              <a:rPr lang="en-US" altLang="en-US" sz="2200" dirty="0">
                <a:solidFill>
                  <a:schemeClr val="tx1"/>
                </a:solidFill>
              </a:rPr>
              <a:t>. Science</a:t>
            </a:r>
          </a:p>
          <a:p>
            <a:pPr marL="0" indent="0">
              <a:buNone/>
              <a:defRPr/>
            </a:pPr>
            <a:r>
              <a:rPr lang="en-US" altLang="en-US" sz="2200" dirty="0">
                <a:solidFill>
                  <a:schemeClr val="tx1"/>
                </a:solidFill>
              </a:rPr>
              <a:t>     Human Anatomy</a:t>
            </a:r>
          </a:p>
          <a:p>
            <a:pPr marL="0" indent="0">
              <a:buNone/>
              <a:defRPr/>
            </a:pPr>
            <a:r>
              <a:rPr lang="en-US" altLang="en-US" sz="2200" dirty="0">
                <a:solidFill>
                  <a:schemeClr val="tx1"/>
                </a:solidFill>
              </a:rPr>
              <a:t>     Chemistry, AP Chemistry</a:t>
            </a:r>
          </a:p>
          <a:p>
            <a:pPr marL="0" indent="0">
              <a:buNone/>
              <a:defRPr/>
            </a:pPr>
            <a:r>
              <a:rPr lang="en-US" altLang="en-US" sz="2200" dirty="0">
                <a:solidFill>
                  <a:schemeClr val="tx1"/>
                </a:solidFill>
              </a:rPr>
              <a:t>     Physics, AP Physics</a:t>
            </a:r>
          </a:p>
          <a:p>
            <a:pPr marL="0" indent="0">
              <a:buNone/>
              <a:defRPr/>
            </a:pPr>
            <a:r>
              <a:rPr lang="en-US" altLang="en-US" sz="2200" b="1" u="sng" dirty="0">
                <a:solidFill>
                  <a:schemeClr val="tx1"/>
                </a:solidFill>
              </a:rPr>
              <a:t>World Language</a:t>
            </a:r>
          </a:p>
          <a:p>
            <a:pPr marL="0" indent="0">
              <a:buNone/>
              <a:defRPr/>
            </a:pPr>
            <a:r>
              <a:rPr lang="en-US" altLang="en-US" sz="2200" dirty="0">
                <a:solidFill>
                  <a:schemeClr val="tx1"/>
                </a:solidFill>
              </a:rPr>
              <a:t>     French II, II, IV, V, AP</a:t>
            </a:r>
          </a:p>
          <a:p>
            <a:pPr marL="0" indent="0">
              <a:buNone/>
              <a:defRPr/>
            </a:pPr>
            <a:r>
              <a:rPr lang="en-US" altLang="en-US" sz="2200" dirty="0">
                <a:solidFill>
                  <a:schemeClr val="tx1"/>
                </a:solidFill>
              </a:rPr>
              <a:t>     Spanish II, III, IV, V, AP</a:t>
            </a:r>
          </a:p>
          <a:p>
            <a:pPr marL="0" indent="0">
              <a:buNone/>
              <a:defRPr/>
            </a:pPr>
            <a:r>
              <a:rPr lang="en-US" altLang="en-US" sz="2200" dirty="0">
                <a:solidFill>
                  <a:schemeClr val="tx1"/>
                </a:solidFill>
              </a:rPr>
              <a:t>     Latin II, III, IV, AP</a:t>
            </a:r>
          </a:p>
          <a:p>
            <a:pPr marL="0" indent="0">
              <a:buNone/>
              <a:defRPr/>
            </a:pPr>
            <a:r>
              <a:rPr lang="en-US" altLang="en-US" sz="2200" dirty="0">
                <a:solidFill>
                  <a:schemeClr val="tx1"/>
                </a:solidFill>
              </a:rPr>
              <a:t>     Japanese II, III, IV, V, AP</a:t>
            </a:r>
          </a:p>
          <a:p>
            <a:pPr marL="0" indent="0">
              <a:buNone/>
              <a:defRPr/>
            </a:pPr>
            <a:r>
              <a:rPr lang="en-US" altLang="en-US" sz="2200" dirty="0">
                <a:solidFill>
                  <a:schemeClr val="tx1"/>
                </a:solidFill>
              </a:rPr>
              <a:t>     Amer. Sign Language II, III</a:t>
            </a:r>
          </a:p>
          <a:p>
            <a:pPr marL="0" indent="0">
              <a:buNone/>
              <a:defRPr/>
            </a:pPr>
            <a:endParaRPr lang="en-US" altLang="en-US" sz="2200" dirty="0">
              <a:solidFill>
                <a:srgbClr val="FFFF00"/>
              </a:solidFill>
              <a:latin typeface="Maiandra GD" panose="020E0502030308020204" pitchFamily="34" charset="0"/>
            </a:endParaRPr>
          </a:p>
        </p:txBody>
      </p:sp>
    </p:spTree>
    <p:extLst>
      <p:ext uri="{BB962C8B-B14F-4D97-AF65-F5344CB8AC3E}">
        <p14:creationId xmlns:p14="http://schemas.microsoft.com/office/powerpoint/2010/main" val="9299284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524000" y="292101"/>
            <a:ext cx="8229600" cy="868362"/>
          </a:xfrm>
        </p:spPr>
        <p:txBody>
          <a:bodyPr/>
          <a:lstStyle/>
          <a:p>
            <a:pPr algn="ctr" eaLnBrk="1" hangingPunct="1"/>
            <a:r>
              <a:rPr lang="en-US" altLang="en-US" b="1" dirty="0" smtClean="0">
                <a:solidFill>
                  <a:schemeClr val="tx1"/>
                </a:solidFill>
                <a:latin typeface="+mn-lt"/>
              </a:rPr>
              <a:t>2018-2019 SAT &amp; ACT Test Dates</a:t>
            </a:r>
          </a:p>
        </p:txBody>
      </p:sp>
      <p:sp>
        <p:nvSpPr>
          <p:cNvPr id="15363" name="Content Placeholder 2"/>
          <p:cNvSpPr>
            <a:spLocks noGrp="1"/>
          </p:cNvSpPr>
          <p:nvPr>
            <p:ph sz="half" idx="1"/>
          </p:nvPr>
        </p:nvSpPr>
        <p:spPr>
          <a:xfrm>
            <a:off x="1066800" y="1295400"/>
            <a:ext cx="4154488" cy="4935538"/>
          </a:xfrm>
        </p:spPr>
        <p:txBody>
          <a:bodyPr rtlCol="0">
            <a:normAutofit/>
          </a:bodyPr>
          <a:lstStyle/>
          <a:p>
            <a:pPr marL="0" indent="0" algn="ctr">
              <a:buNone/>
              <a:defRPr/>
            </a:pPr>
            <a:endParaRPr lang="en-US" altLang="en-US" sz="3200" dirty="0">
              <a:solidFill>
                <a:srgbClr val="274D85"/>
              </a:solidFill>
              <a:latin typeface="Maiandra GD" panose="020E0502030308020204" pitchFamily="34" charset="0"/>
            </a:endParaRPr>
          </a:p>
          <a:p>
            <a:pPr marL="0" indent="0" algn="ctr">
              <a:buNone/>
              <a:defRPr/>
            </a:pPr>
            <a:r>
              <a:rPr lang="en-US" altLang="en-US" sz="3200" b="1" dirty="0" smtClean="0">
                <a:solidFill>
                  <a:schemeClr val="tx1"/>
                </a:solidFill>
              </a:rPr>
              <a:t>SAT</a:t>
            </a:r>
            <a:endParaRPr lang="en-US" altLang="en-US" sz="3200" b="1" dirty="0">
              <a:solidFill>
                <a:schemeClr val="tx1"/>
              </a:solidFill>
            </a:endParaRPr>
          </a:p>
          <a:p>
            <a:pPr marL="0" indent="0">
              <a:buNone/>
              <a:defRPr/>
            </a:pPr>
            <a:r>
              <a:rPr lang="en-US" altLang="en-US" sz="2200" dirty="0" smtClean="0">
                <a:solidFill>
                  <a:schemeClr val="tx1"/>
                </a:solidFill>
              </a:rPr>
              <a:t>November </a:t>
            </a:r>
            <a:r>
              <a:rPr lang="en-US" altLang="en-US" sz="2200" dirty="0">
                <a:solidFill>
                  <a:schemeClr val="tx1"/>
                </a:solidFill>
              </a:rPr>
              <a:t>3</a:t>
            </a:r>
            <a:r>
              <a:rPr lang="en-US" altLang="en-US" sz="2200" dirty="0" smtClean="0">
                <a:solidFill>
                  <a:schemeClr val="tx1"/>
                </a:solidFill>
              </a:rPr>
              <a:t> (register by Oct</a:t>
            </a:r>
            <a:r>
              <a:rPr lang="en-US" altLang="en-US" sz="2200" dirty="0">
                <a:solidFill>
                  <a:schemeClr val="tx1"/>
                </a:solidFill>
              </a:rPr>
              <a:t>. 5)</a:t>
            </a:r>
          </a:p>
          <a:p>
            <a:pPr marL="0" indent="0">
              <a:buNone/>
              <a:defRPr/>
            </a:pPr>
            <a:r>
              <a:rPr lang="en-US" altLang="en-US" sz="2200" dirty="0" smtClean="0">
                <a:solidFill>
                  <a:schemeClr val="tx1"/>
                </a:solidFill>
              </a:rPr>
              <a:t>December </a:t>
            </a:r>
            <a:r>
              <a:rPr lang="en-US" altLang="en-US" sz="2200" dirty="0">
                <a:solidFill>
                  <a:schemeClr val="tx1"/>
                </a:solidFill>
              </a:rPr>
              <a:t>1</a:t>
            </a:r>
            <a:r>
              <a:rPr lang="en-US" altLang="en-US" sz="2200" dirty="0" smtClean="0">
                <a:solidFill>
                  <a:schemeClr val="tx1"/>
                </a:solidFill>
              </a:rPr>
              <a:t> </a:t>
            </a:r>
            <a:r>
              <a:rPr lang="en-US" altLang="en-US" sz="2200" dirty="0">
                <a:solidFill>
                  <a:schemeClr val="tx1"/>
                </a:solidFill>
              </a:rPr>
              <a:t>(Nov. 2)</a:t>
            </a:r>
          </a:p>
          <a:p>
            <a:pPr marL="0" indent="0">
              <a:buNone/>
              <a:defRPr/>
            </a:pPr>
            <a:r>
              <a:rPr lang="en-US" altLang="en-US" sz="2200" dirty="0" smtClean="0">
                <a:solidFill>
                  <a:schemeClr val="tx1"/>
                </a:solidFill>
              </a:rPr>
              <a:t>March </a:t>
            </a:r>
            <a:r>
              <a:rPr lang="en-US" altLang="en-US" sz="2200" dirty="0">
                <a:solidFill>
                  <a:schemeClr val="tx1"/>
                </a:solidFill>
              </a:rPr>
              <a:t>9</a:t>
            </a:r>
            <a:r>
              <a:rPr lang="en-US" altLang="en-US" sz="2200" dirty="0" smtClean="0">
                <a:solidFill>
                  <a:schemeClr val="tx1"/>
                </a:solidFill>
              </a:rPr>
              <a:t> </a:t>
            </a:r>
            <a:r>
              <a:rPr lang="en-US" altLang="en-US" sz="2200" dirty="0">
                <a:solidFill>
                  <a:schemeClr val="tx1"/>
                </a:solidFill>
              </a:rPr>
              <a:t>(Feb. </a:t>
            </a:r>
            <a:r>
              <a:rPr lang="en-US" altLang="en-US" sz="2200" dirty="0" smtClean="0">
                <a:solidFill>
                  <a:schemeClr val="tx1"/>
                </a:solidFill>
              </a:rPr>
              <a:t>8)</a:t>
            </a:r>
          </a:p>
          <a:p>
            <a:pPr marL="0" indent="0">
              <a:buNone/>
              <a:defRPr/>
            </a:pPr>
            <a:r>
              <a:rPr lang="en-US" altLang="en-US" sz="2200" dirty="0" smtClean="0">
                <a:solidFill>
                  <a:schemeClr val="tx1"/>
                </a:solidFill>
              </a:rPr>
              <a:t>May 4 (Apr. 5)</a:t>
            </a:r>
          </a:p>
          <a:p>
            <a:pPr marL="0" indent="0">
              <a:buNone/>
              <a:defRPr/>
            </a:pPr>
            <a:r>
              <a:rPr lang="en-US" altLang="en-US" sz="2200" dirty="0" smtClean="0">
                <a:solidFill>
                  <a:schemeClr val="tx1"/>
                </a:solidFill>
              </a:rPr>
              <a:t>June 1 (May 3)</a:t>
            </a:r>
            <a:endParaRPr lang="en-US" altLang="en-US" sz="2200" dirty="0">
              <a:solidFill>
                <a:schemeClr val="tx1"/>
              </a:solidFill>
            </a:endParaRPr>
          </a:p>
          <a:p>
            <a:pPr marL="0" indent="0">
              <a:buNone/>
              <a:defRPr/>
            </a:pPr>
            <a:endParaRPr lang="en-US" altLang="en-US" sz="2200" dirty="0">
              <a:solidFill>
                <a:srgbClr val="FFFF00"/>
              </a:solidFill>
              <a:latin typeface="Maiandra GD" panose="020E0502030308020204" pitchFamily="34" charset="0"/>
            </a:endParaRPr>
          </a:p>
        </p:txBody>
      </p:sp>
      <p:sp>
        <p:nvSpPr>
          <p:cNvPr id="15364" name="Content Placeholder 3"/>
          <p:cNvSpPr>
            <a:spLocks noGrp="1"/>
          </p:cNvSpPr>
          <p:nvPr>
            <p:ph sz="half" idx="2"/>
          </p:nvPr>
        </p:nvSpPr>
        <p:spPr>
          <a:xfrm>
            <a:off x="5221288" y="1893888"/>
            <a:ext cx="4246563" cy="5029200"/>
          </a:xfrm>
        </p:spPr>
        <p:txBody>
          <a:bodyPr rtlCol="0">
            <a:normAutofit/>
          </a:bodyPr>
          <a:lstStyle/>
          <a:p>
            <a:pPr marL="0" indent="0" algn="ctr">
              <a:buNone/>
              <a:defRPr/>
            </a:pPr>
            <a:r>
              <a:rPr lang="en-US" altLang="en-US" sz="3200" b="1" dirty="0">
                <a:solidFill>
                  <a:schemeClr val="tx1"/>
                </a:solidFill>
              </a:rPr>
              <a:t>ACT</a:t>
            </a:r>
          </a:p>
          <a:p>
            <a:pPr marL="0" indent="0">
              <a:buNone/>
              <a:defRPr/>
            </a:pPr>
            <a:r>
              <a:rPr lang="en-US" altLang="en-US" sz="2200" dirty="0" smtClean="0">
                <a:solidFill>
                  <a:schemeClr val="tx1"/>
                </a:solidFill>
              </a:rPr>
              <a:t>October 27 </a:t>
            </a:r>
            <a:r>
              <a:rPr lang="en-US" altLang="en-US" sz="2200" dirty="0">
                <a:solidFill>
                  <a:schemeClr val="tx1"/>
                </a:solidFill>
              </a:rPr>
              <a:t>(register by Sept. </a:t>
            </a:r>
            <a:r>
              <a:rPr lang="en-US" altLang="en-US" sz="2200" dirty="0" smtClean="0">
                <a:solidFill>
                  <a:schemeClr val="tx1"/>
                </a:solidFill>
              </a:rPr>
              <a:t>28)</a:t>
            </a:r>
            <a:endParaRPr lang="en-US" altLang="en-US" sz="2200" dirty="0">
              <a:solidFill>
                <a:schemeClr val="tx1"/>
              </a:solidFill>
            </a:endParaRPr>
          </a:p>
          <a:p>
            <a:pPr marL="0" indent="0">
              <a:buNone/>
              <a:defRPr/>
            </a:pPr>
            <a:r>
              <a:rPr lang="en-US" altLang="en-US" sz="2200" dirty="0" smtClean="0">
                <a:solidFill>
                  <a:schemeClr val="tx1"/>
                </a:solidFill>
              </a:rPr>
              <a:t>December </a:t>
            </a:r>
            <a:r>
              <a:rPr lang="en-US" altLang="en-US" sz="2200" dirty="0">
                <a:solidFill>
                  <a:schemeClr val="tx1"/>
                </a:solidFill>
              </a:rPr>
              <a:t>8</a:t>
            </a:r>
            <a:r>
              <a:rPr lang="en-US" altLang="en-US" sz="2200" dirty="0" smtClean="0">
                <a:solidFill>
                  <a:schemeClr val="tx1"/>
                </a:solidFill>
              </a:rPr>
              <a:t> </a:t>
            </a:r>
            <a:r>
              <a:rPr lang="en-US" altLang="en-US" sz="2200" dirty="0">
                <a:solidFill>
                  <a:schemeClr val="tx1"/>
                </a:solidFill>
              </a:rPr>
              <a:t>(Nov. </a:t>
            </a:r>
            <a:r>
              <a:rPr lang="en-US" altLang="en-US" sz="2200" dirty="0" smtClean="0">
                <a:solidFill>
                  <a:schemeClr val="tx1"/>
                </a:solidFill>
              </a:rPr>
              <a:t>2)</a:t>
            </a:r>
            <a:endParaRPr lang="en-US" altLang="en-US" sz="2200" dirty="0">
              <a:solidFill>
                <a:schemeClr val="tx1"/>
              </a:solidFill>
            </a:endParaRPr>
          </a:p>
          <a:p>
            <a:pPr marL="0" indent="0">
              <a:buNone/>
              <a:defRPr/>
            </a:pPr>
            <a:r>
              <a:rPr lang="en-US" altLang="en-US" sz="2200" dirty="0" smtClean="0">
                <a:solidFill>
                  <a:schemeClr val="tx1"/>
                </a:solidFill>
              </a:rPr>
              <a:t>February </a:t>
            </a:r>
            <a:r>
              <a:rPr lang="en-US" altLang="en-US" sz="2200" dirty="0">
                <a:solidFill>
                  <a:schemeClr val="tx1"/>
                </a:solidFill>
              </a:rPr>
              <a:t>9</a:t>
            </a:r>
            <a:r>
              <a:rPr lang="en-US" altLang="en-US" sz="2200" dirty="0" smtClean="0">
                <a:solidFill>
                  <a:schemeClr val="tx1"/>
                </a:solidFill>
              </a:rPr>
              <a:t> </a:t>
            </a:r>
            <a:r>
              <a:rPr lang="en-US" altLang="en-US" sz="2200" dirty="0">
                <a:solidFill>
                  <a:schemeClr val="tx1"/>
                </a:solidFill>
              </a:rPr>
              <a:t>(Jan. </a:t>
            </a:r>
            <a:r>
              <a:rPr lang="en-US" altLang="en-US" sz="2200" dirty="0" smtClean="0">
                <a:solidFill>
                  <a:schemeClr val="tx1"/>
                </a:solidFill>
              </a:rPr>
              <a:t>11)</a:t>
            </a:r>
          </a:p>
          <a:p>
            <a:pPr marL="0" indent="0">
              <a:buNone/>
              <a:defRPr/>
            </a:pPr>
            <a:r>
              <a:rPr lang="en-US" altLang="en-US" sz="2200" dirty="0" smtClean="0">
                <a:solidFill>
                  <a:schemeClr val="tx1"/>
                </a:solidFill>
              </a:rPr>
              <a:t>April 13 (Mar. 8)</a:t>
            </a:r>
          </a:p>
          <a:p>
            <a:pPr marL="0" indent="0">
              <a:buNone/>
              <a:defRPr/>
            </a:pPr>
            <a:r>
              <a:rPr lang="en-US" altLang="en-US" sz="2200" dirty="0" smtClean="0">
                <a:solidFill>
                  <a:schemeClr val="tx1"/>
                </a:solidFill>
              </a:rPr>
              <a:t>June 8 ( May 3)</a:t>
            </a:r>
          </a:p>
          <a:p>
            <a:pPr marL="0" indent="0">
              <a:buNone/>
              <a:defRPr/>
            </a:pPr>
            <a:r>
              <a:rPr lang="en-US" altLang="en-US" sz="2200" dirty="0" smtClean="0">
                <a:solidFill>
                  <a:schemeClr val="tx1"/>
                </a:solidFill>
              </a:rPr>
              <a:t>July 13 ( Jun. 14)</a:t>
            </a:r>
            <a:endParaRPr lang="en-US" altLang="en-US" sz="2200" dirty="0">
              <a:solidFill>
                <a:schemeClr val="tx1"/>
              </a:solidFill>
            </a:endParaRPr>
          </a:p>
        </p:txBody>
      </p:sp>
    </p:spTree>
    <p:extLst>
      <p:ext uri="{BB962C8B-B14F-4D97-AF65-F5344CB8AC3E}">
        <p14:creationId xmlns:p14="http://schemas.microsoft.com/office/powerpoint/2010/main" val="25920321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09600"/>
          </a:xfrm>
        </p:spPr>
        <p:txBody>
          <a:bodyPr>
            <a:normAutofit fontScale="90000"/>
          </a:bodyPr>
          <a:lstStyle/>
          <a:p>
            <a:pPr algn="ctr"/>
            <a:r>
              <a:rPr lang="en-US" b="1" dirty="0" smtClean="0">
                <a:solidFill>
                  <a:schemeClr val="tx1"/>
                </a:solidFill>
              </a:rPr>
              <a:t>PSAT</a:t>
            </a:r>
            <a:endParaRPr lang="en-US" b="1" dirty="0">
              <a:solidFill>
                <a:schemeClr val="tx1"/>
              </a:solidFill>
            </a:endParaRPr>
          </a:p>
        </p:txBody>
      </p:sp>
      <p:sp>
        <p:nvSpPr>
          <p:cNvPr id="5" name="Content Placeholder 4"/>
          <p:cNvSpPr>
            <a:spLocks noGrp="1"/>
          </p:cNvSpPr>
          <p:nvPr>
            <p:ph idx="1"/>
          </p:nvPr>
        </p:nvSpPr>
        <p:spPr>
          <a:xfrm>
            <a:off x="677334" y="1447800"/>
            <a:ext cx="8596668" cy="4952999"/>
          </a:xfrm>
        </p:spPr>
        <p:txBody>
          <a:bodyPr>
            <a:normAutofit/>
          </a:bodyPr>
          <a:lstStyle/>
          <a:p>
            <a:r>
              <a:rPr lang="en-US" sz="2400" dirty="0" smtClean="0">
                <a:solidFill>
                  <a:schemeClr val="tx1"/>
                </a:solidFill>
              </a:rPr>
              <a:t>Also known as the National Merit Scholarship Qualifying Test (NMSQT)</a:t>
            </a:r>
          </a:p>
          <a:p>
            <a:pPr lvl="1"/>
            <a:r>
              <a:rPr lang="en-US" sz="2400" dirty="0" smtClean="0">
                <a:solidFill>
                  <a:schemeClr val="tx1"/>
                </a:solidFill>
              </a:rPr>
              <a:t>This test is used by the National Merit Scholarship Corporation to determine the pool of National Merit Scholars for the following year.</a:t>
            </a:r>
          </a:p>
          <a:p>
            <a:r>
              <a:rPr lang="en-US" sz="2400" dirty="0" smtClean="0">
                <a:solidFill>
                  <a:schemeClr val="tx1"/>
                </a:solidFill>
              </a:rPr>
              <a:t>Given here at CHS on Wednesday, October 10</a:t>
            </a:r>
            <a:r>
              <a:rPr lang="en-US" sz="2400" baseline="30000" dirty="0" smtClean="0">
                <a:solidFill>
                  <a:schemeClr val="tx1"/>
                </a:solidFill>
              </a:rPr>
              <a:t>th</a:t>
            </a:r>
            <a:endParaRPr lang="en-US" sz="2400" dirty="0" smtClean="0">
              <a:solidFill>
                <a:schemeClr val="tx1"/>
              </a:solidFill>
            </a:endParaRPr>
          </a:p>
          <a:p>
            <a:r>
              <a:rPr lang="en-US" sz="2400" dirty="0" smtClean="0">
                <a:solidFill>
                  <a:schemeClr val="tx1"/>
                </a:solidFill>
              </a:rPr>
              <a:t>The cost of the test is $15 (cash, check or money order)</a:t>
            </a:r>
          </a:p>
          <a:p>
            <a:r>
              <a:rPr lang="en-US" sz="2400" dirty="0" smtClean="0">
                <a:solidFill>
                  <a:schemeClr val="tx1"/>
                </a:solidFill>
              </a:rPr>
              <a:t>Payment is due to Mrs. Mitchell in the IB office by today, September 14</a:t>
            </a:r>
            <a:r>
              <a:rPr lang="en-US" sz="2400" baseline="30000" dirty="0" smtClean="0">
                <a:solidFill>
                  <a:schemeClr val="tx1"/>
                </a:solidFill>
              </a:rPr>
              <a:t>th</a:t>
            </a:r>
            <a:r>
              <a:rPr lang="en-US" sz="2400" dirty="0" smtClean="0">
                <a:solidFill>
                  <a:schemeClr val="tx1"/>
                </a:solidFill>
              </a:rPr>
              <a:t> </a:t>
            </a:r>
          </a:p>
          <a:p>
            <a:r>
              <a:rPr lang="en-US" sz="2400" dirty="0" smtClean="0">
                <a:solidFill>
                  <a:schemeClr val="tx1"/>
                </a:solidFill>
              </a:rPr>
              <a:t>Visit:  </a:t>
            </a:r>
            <a:r>
              <a:rPr lang="en-US" sz="2400" dirty="0" smtClean="0">
                <a:solidFill>
                  <a:schemeClr val="tx1"/>
                </a:solidFill>
                <a:hlinkClick r:id="rId2"/>
              </a:rPr>
              <a:t>www.collegeboard.org</a:t>
            </a:r>
            <a:r>
              <a:rPr lang="en-US" sz="2400" dirty="0" smtClean="0">
                <a:solidFill>
                  <a:schemeClr val="tx1"/>
                </a:solidFill>
              </a:rPr>
              <a:t> for more information</a:t>
            </a:r>
          </a:p>
          <a:p>
            <a:endParaRPr lang="en-US" dirty="0">
              <a:solidFill>
                <a:schemeClr val="tx1"/>
              </a:solidFill>
            </a:endParaRPr>
          </a:p>
        </p:txBody>
      </p:sp>
    </p:spTree>
    <p:extLst>
      <p:ext uri="{BB962C8B-B14F-4D97-AF65-F5344CB8AC3E}">
        <p14:creationId xmlns:p14="http://schemas.microsoft.com/office/powerpoint/2010/main" val="26583112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1524000" y="304800"/>
            <a:ext cx="8686800" cy="838200"/>
          </a:xfrm>
        </p:spPr>
        <p:txBody>
          <a:bodyPr rtlCol="0" anchorCtr="1">
            <a:normAutofit fontScale="90000"/>
          </a:bodyPr>
          <a:lstStyle/>
          <a:p>
            <a:pPr>
              <a:defRPr/>
            </a:pPr>
            <a:r>
              <a:rPr lang="en-US" sz="4000" b="1" dirty="0">
                <a:solidFill>
                  <a:schemeClr val="tx1"/>
                </a:solidFill>
                <a:effectLst>
                  <a:outerShdw blurRad="38100" dist="38100" dir="2700000" algn="tl">
                    <a:srgbClr val="808080"/>
                  </a:outerShdw>
                </a:effectLst>
                <a:latin typeface="+mn-lt"/>
              </a:rPr>
              <a:t>Types of College Admission Tests </a:t>
            </a:r>
            <a:r>
              <a:rPr lang="en-US" sz="4000" b="1" dirty="0">
                <a:solidFill>
                  <a:srgbClr val="002060"/>
                </a:solidFill>
                <a:effectLst>
                  <a:outerShdw blurRad="38100" dist="38100" dir="2700000" algn="tl">
                    <a:srgbClr val="808080"/>
                  </a:outerShdw>
                </a:effectLst>
                <a:latin typeface="+mn-lt"/>
              </a:rPr>
              <a:t/>
            </a:r>
            <a:br>
              <a:rPr lang="en-US" sz="4000" b="1" dirty="0">
                <a:solidFill>
                  <a:srgbClr val="002060"/>
                </a:solidFill>
                <a:effectLst>
                  <a:outerShdw blurRad="38100" dist="38100" dir="2700000" algn="tl">
                    <a:srgbClr val="808080"/>
                  </a:outerShdw>
                </a:effectLst>
                <a:latin typeface="+mn-lt"/>
              </a:rPr>
            </a:br>
            <a:endParaRPr lang="en-US" sz="4000" b="1" dirty="0">
              <a:solidFill>
                <a:srgbClr val="002060"/>
              </a:solidFill>
              <a:effectLst>
                <a:outerShdw blurRad="38100" dist="38100" dir="2700000" algn="tl">
                  <a:srgbClr val="808080"/>
                </a:outerShdw>
              </a:effectLst>
              <a:latin typeface="+mn-lt"/>
            </a:endParaRPr>
          </a:p>
        </p:txBody>
      </p:sp>
      <p:sp>
        <p:nvSpPr>
          <p:cNvPr id="10243" name="Rectangle 3"/>
          <p:cNvSpPr>
            <a:spLocks noGrp="1" noChangeArrowheads="1"/>
          </p:cNvSpPr>
          <p:nvPr>
            <p:ph type="body" idx="4294967295"/>
          </p:nvPr>
        </p:nvSpPr>
        <p:spPr>
          <a:xfrm>
            <a:off x="1524000" y="1600200"/>
            <a:ext cx="8229600" cy="4800600"/>
          </a:xfrm>
        </p:spPr>
        <p:txBody>
          <a:bodyPr rtlCol="0">
            <a:normAutofit lnSpcReduction="10000"/>
          </a:bodyPr>
          <a:lstStyle/>
          <a:p>
            <a:pPr>
              <a:defRPr/>
            </a:pPr>
            <a:r>
              <a:rPr lang="en-US" sz="4000" b="1" dirty="0">
                <a:solidFill>
                  <a:schemeClr val="tx1"/>
                </a:solidFill>
                <a:effectLst>
                  <a:outerShdw blurRad="38100" dist="38100" dir="2700000" algn="tl">
                    <a:srgbClr val="808080"/>
                  </a:outerShdw>
                </a:effectLst>
              </a:rPr>
              <a:t>SAT - $</a:t>
            </a:r>
            <a:r>
              <a:rPr lang="en-US" sz="4000" b="1" dirty="0" smtClean="0">
                <a:solidFill>
                  <a:schemeClr val="tx1"/>
                </a:solidFill>
                <a:effectLst>
                  <a:outerShdw blurRad="38100" dist="38100" dir="2700000" algn="tl">
                    <a:srgbClr val="808080"/>
                  </a:outerShdw>
                </a:effectLst>
              </a:rPr>
              <a:t>47.50 </a:t>
            </a:r>
            <a:r>
              <a:rPr lang="en-US" sz="4000" b="1" dirty="0">
                <a:solidFill>
                  <a:schemeClr val="tx1"/>
                </a:solidFill>
                <a:effectLst>
                  <a:outerShdw blurRad="38100" dist="38100" dir="2700000" algn="tl">
                    <a:srgbClr val="808080"/>
                  </a:outerShdw>
                </a:effectLst>
              </a:rPr>
              <a:t>&amp; $</a:t>
            </a:r>
            <a:r>
              <a:rPr lang="en-US" sz="4000" b="1" dirty="0" smtClean="0">
                <a:solidFill>
                  <a:schemeClr val="tx1"/>
                </a:solidFill>
                <a:effectLst>
                  <a:outerShdw blurRad="38100" dist="38100" dir="2700000" algn="tl">
                    <a:srgbClr val="808080"/>
                  </a:outerShdw>
                </a:effectLst>
              </a:rPr>
              <a:t>64.50 </a:t>
            </a:r>
            <a:r>
              <a:rPr lang="en-US" sz="2800" b="1" dirty="0">
                <a:solidFill>
                  <a:schemeClr val="tx1"/>
                </a:solidFill>
                <a:effectLst>
                  <a:outerShdw blurRad="38100" dist="38100" dir="2700000" algn="tl">
                    <a:srgbClr val="808080"/>
                  </a:outerShdw>
                </a:effectLst>
              </a:rPr>
              <a:t>(w/essay)</a:t>
            </a:r>
          </a:p>
          <a:p>
            <a:pPr>
              <a:defRPr/>
            </a:pPr>
            <a:r>
              <a:rPr lang="en-US" sz="4000" b="1" dirty="0">
                <a:solidFill>
                  <a:schemeClr val="tx1"/>
                </a:solidFill>
                <a:effectLst>
                  <a:outerShdw blurRad="38100" dist="38100" dir="2700000" algn="tl">
                    <a:srgbClr val="808080"/>
                  </a:outerShdw>
                </a:effectLst>
              </a:rPr>
              <a:t>ACT - </a:t>
            </a:r>
            <a:r>
              <a:rPr lang="en-US" sz="4000" b="1" dirty="0" smtClean="0">
                <a:solidFill>
                  <a:schemeClr val="tx1"/>
                </a:solidFill>
                <a:effectLst>
                  <a:outerShdw blurRad="38100" dist="38100" dir="2700000" algn="tl">
                    <a:srgbClr val="808080"/>
                  </a:outerShdw>
                </a:effectLst>
              </a:rPr>
              <a:t>$50.50 </a:t>
            </a:r>
            <a:r>
              <a:rPr lang="en-US" sz="4000" b="1" dirty="0">
                <a:solidFill>
                  <a:schemeClr val="tx1"/>
                </a:solidFill>
                <a:effectLst>
                  <a:outerShdw blurRad="38100" dist="38100" dir="2700000" algn="tl">
                    <a:srgbClr val="808080"/>
                  </a:outerShdw>
                </a:effectLst>
              </a:rPr>
              <a:t>&amp; $</a:t>
            </a:r>
            <a:r>
              <a:rPr lang="en-US" sz="4000" b="1" dirty="0" smtClean="0">
                <a:solidFill>
                  <a:schemeClr val="tx1"/>
                </a:solidFill>
                <a:effectLst>
                  <a:outerShdw blurRad="38100" dist="38100" dir="2700000" algn="tl">
                    <a:srgbClr val="808080"/>
                  </a:outerShdw>
                </a:effectLst>
              </a:rPr>
              <a:t>67.00 </a:t>
            </a:r>
            <a:r>
              <a:rPr lang="en-US" sz="2800" b="1" dirty="0">
                <a:solidFill>
                  <a:schemeClr val="tx1"/>
                </a:solidFill>
                <a:effectLst>
                  <a:outerShdw blurRad="38100" dist="38100" dir="2700000" algn="tl">
                    <a:srgbClr val="808080"/>
                  </a:outerShdw>
                </a:effectLst>
              </a:rPr>
              <a:t>(w/essay)</a:t>
            </a:r>
          </a:p>
          <a:p>
            <a:pPr marL="609600" indent="-609600">
              <a:buNone/>
              <a:defRPr/>
            </a:pPr>
            <a:endParaRPr lang="en-US" sz="1000" b="1" dirty="0">
              <a:solidFill>
                <a:schemeClr val="tx1"/>
              </a:solidFill>
              <a:effectLst>
                <a:outerShdw blurRad="38100" dist="38100" dir="2700000" algn="tl">
                  <a:srgbClr val="808080"/>
                </a:outerShdw>
              </a:effectLst>
            </a:endParaRPr>
          </a:p>
          <a:p>
            <a:pPr marL="990600" lvl="1" indent="-533400" algn="ctr">
              <a:buNone/>
              <a:defRPr/>
            </a:pPr>
            <a:r>
              <a:rPr lang="en-US" sz="3600" b="1" dirty="0">
                <a:solidFill>
                  <a:schemeClr val="tx1"/>
                </a:solidFill>
                <a:effectLst>
                  <a:outerShdw blurRad="38100" dist="38100" dir="2700000" algn="tl">
                    <a:srgbClr val="FFFFFF"/>
                  </a:outerShdw>
                </a:effectLst>
              </a:rPr>
              <a:t>Taken for admission to </a:t>
            </a:r>
          </a:p>
          <a:p>
            <a:pPr marL="990600" lvl="1" indent="-533400" algn="ctr">
              <a:buNone/>
              <a:defRPr/>
            </a:pPr>
            <a:r>
              <a:rPr lang="en-US" sz="3600" b="1" dirty="0">
                <a:solidFill>
                  <a:schemeClr val="tx1"/>
                </a:solidFill>
                <a:effectLst>
                  <a:outerShdw blurRad="38100" dist="38100" dir="2700000" algn="tl">
                    <a:srgbClr val="FFFFFF"/>
                  </a:outerShdw>
                </a:effectLst>
              </a:rPr>
              <a:t>4-year colleges &amp; universities</a:t>
            </a:r>
          </a:p>
          <a:p>
            <a:pPr marL="990600" lvl="1" indent="-533400" algn="ctr">
              <a:buNone/>
              <a:defRPr/>
            </a:pPr>
            <a:endParaRPr lang="en-US" sz="1000" b="1" dirty="0">
              <a:solidFill>
                <a:schemeClr val="tx1"/>
              </a:solidFill>
              <a:effectLst>
                <a:outerShdw blurRad="38100" dist="38100" dir="2700000" algn="tl">
                  <a:srgbClr val="808080"/>
                </a:outerShdw>
              </a:effectLst>
            </a:endParaRPr>
          </a:p>
          <a:p>
            <a:pPr algn="ctr">
              <a:buNone/>
              <a:defRPr/>
            </a:pPr>
            <a:r>
              <a:rPr lang="en-US" sz="3600" b="1" dirty="0">
                <a:solidFill>
                  <a:schemeClr val="tx1"/>
                </a:solidFill>
                <a:effectLst>
                  <a:outerShdw blurRad="38100" dist="38100" dir="2700000" algn="tl">
                    <a:srgbClr val="FFFFFF"/>
                  </a:outerShdw>
                </a:effectLst>
              </a:rPr>
              <a:t>Request that your scores are sent to colleges of your choice during registration</a:t>
            </a:r>
            <a:endParaRPr lang="en-US" sz="3600" b="1" dirty="0">
              <a:solidFill>
                <a:schemeClr val="tx1"/>
              </a:solidFill>
              <a:effectLst>
                <a:outerShdw blurRad="38100" dist="38100" dir="2700000" algn="tl">
                  <a:srgbClr val="808080"/>
                </a:outerShdw>
              </a:effectLst>
            </a:endParaRPr>
          </a:p>
        </p:txBody>
      </p:sp>
    </p:spTree>
    <p:extLst>
      <p:ext uri="{BB962C8B-B14F-4D97-AF65-F5344CB8AC3E}">
        <p14:creationId xmlns:p14="http://schemas.microsoft.com/office/powerpoint/2010/main" val="16696737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8596668" cy="1320800"/>
          </a:xfrm>
        </p:spPr>
        <p:txBody>
          <a:bodyPr>
            <a:normAutofit/>
          </a:bodyPr>
          <a:lstStyle/>
          <a:p>
            <a:pPr algn="ctr"/>
            <a:r>
              <a:rPr lang="en-US" sz="2800" b="1" dirty="0" smtClean="0">
                <a:solidFill>
                  <a:schemeClr val="tx1"/>
                </a:solidFill>
              </a:rPr>
              <a:t>Here are Your Counselors: Rm: 608</a:t>
            </a:r>
            <a:br>
              <a:rPr lang="en-US" sz="2800" b="1" dirty="0" smtClean="0">
                <a:solidFill>
                  <a:schemeClr val="tx1"/>
                </a:solidFill>
              </a:rPr>
            </a:br>
            <a:r>
              <a:rPr lang="en-US" sz="2800" b="1" dirty="0" smtClean="0">
                <a:solidFill>
                  <a:schemeClr val="tx1"/>
                </a:solidFill>
              </a:rPr>
              <a:t>We are Here to </a:t>
            </a:r>
            <a:r>
              <a:rPr lang="en-US" sz="2800" b="1" dirty="0">
                <a:solidFill>
                  <a:schemeClr val="tx1"/>
                </a:solidFill>
              </a:rPr>
              <a:t>A</a:t>
            </a:r>
            <a:r>
              <a:rPr lang="en-US" sz="2800" b="1" dirty="0" smtClean="0">
                <a:solidFill>
                  <a:schemeClr val="tx1"/>
                </a:solidFill>
              </a:rPr>
              <a:t>ssist You</a:t>
            </a:r>
            <a:endParaRPr lang="en-US" sz="2800" b="1" dirty="0">
              <a:solidFill>
                <a:schemeClr val="tx1"/>
              </a:solidFill>
            </a:endParaRPr>
          </a:p>
        </p:txBody>
      </p:sp>
      <p:sp>
        <p:nvSpPr>
          <p:cNvPr id="3" name="Content Placeholder 2"/>
          <p:cNvSpPr>
            <a:spLocks noGrp="1"/>
          </p:cNvSpPr>
          <p:nvPr>
            <p:ph idx="1"/>
          </p:nvPr>
        </p:nvSpPr>
        <p:spPr>
          <a:xfrm>
            <a:off x="762000" y="1397000"/>
            <a:ext cx="10515600" cy="4927600"/>
          </a:xfrm>
        </p:spPr>
        <p:txBody>
          <a:bodyPr/>
          <a:lstStyle/>
          <a:p>
            <a:r>
              <a:rPr lang="en-US" sz="2400" b="1" dirty="0" smtClean="0"/>
              <a:t>A-Bo								Mrs. Burke-Collins</a:t>
            </a:r>
          </a:p>
          <a:p>
            <a:r>
              <a:rPr lang="en-US" sz="2400" b="1" dirty="0" smtClean="0"/>
              <a:t>Br-F								Mrs. Ellison-Brown</a:t>
            </a:r>
          </a:p>
          <a:p>
            <a:r>
              <a:rPr lang="en-US" sz="2400" b="1" dirty="0" smtClean="0"/>
              <a:t>G-K									Dr. Amand</a:t>
            </a:r>
          </a:p>
          <a:p>
            <a:r>
              <a:rPr lang="en-US" sz="2400" b="1" dirty="0" smtClean="0"/>
              <a:t>L-Pa								Mrs. Wright</a:t>
            </a:r>
          </a:p>
          <a:p>
            <a:r>
              <a:rPr lang="en-US" sz="2400" b="1" dirty="0" err="1" smtClean="0"/>
              <a:t>Pe</a:t>
            </a:r>
            <a:r>
              <a:rPr lang="en-US" sz="2400" b="1" dirty="0" smtClean="0"/>
              <a:t>-Sam/ESOL/AVID				Mrs. Schloemer-Bryant</a:t>
            </a:r>
          </a:p>
          <a:p>
            <a:r>
              <a:rPr lang="en-US" sz="2400" b="1" dirty="0" smtClean="0"/>
              <a:t>San-Z								Mrs. Jackson</a:t>
            </a:r>
          </a:p>
          <a:p>
            <a:r>
              <a:rPr lang="en-US" sz="2400" b="1" dirty="0" smtClean="0"/>
              <a:t>Registrar/Dual Enrollment	</a:t>
            </a:r>
            <a:r>
              <a:rPr lang="en-US" sz="2400" b="1" dirty="0"/>
              <a:t>	</a:t>
            </a:r>
            <a:r>
              <a:rPr lang="en-US" sz="2400" b="1" dirty="0" smtClean="0"/>
              <a:t>Mrs. Loftin		</a:t>
            </a:r>
          </a:p>
          <a:p>
            <a:r>
              <a:rPr lang="en-US" sz="2400" b="1" dirty="0" smtClean="0"/>
              <a:t>Counseling Intern				Mrs. Beasley</a:t>
            </a:r>
          </a:p>
          <a:p>
            <a:r>
              <a:rPr lang="en-US" sz="2400" b="1" dirty="0" smtClean="0"/>
              <a:t>Transcript Requests				Mrs. Askew/Mrs. Perez</a:t>
            </a:r>
          </a:p>
          <a:p>
            <a:r>
              <a:rPr lang="en-US" sz="2400" b="1" dirty="0" smtClean="0"/>
              <a:t>Records/Address Change		Mrs. Askew</a:t>
            </a:r>
          </a:p>
          <a:p>
            <a:endParaRPr lang="en-US" dirty="0"/>
          </a:p>
        </p:txBody>
      </p:sp>
    </p:spTree>
    <p:extLst>
      <p:ext uri="{BB962C8B-B14F-4D97-AF65-F5344CB8AC3E}">
        <p14:creationId xmlns:p14="http://schemas.microsoft.com/office/powerpoint/2010/main" val="27328761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Fee waivers</a:t>
            </a:r>
            <a:endParaRPr lang="en-US" b="1" dirty="0">
              <a:solidFill>
                <a:schemeClr val="tx1"/>
              </a:solidFill>
            </a:endParaRPr>
          </a:p>
        </p:txBody>
      </p:sp>
      <p:sp>
        <p:nvSpPr>
          <p:cNvPr id="3" name="Content Placeholder 2"/>
          <p:cNvSpPr>
            <a:spLocks noGrp="1"/>
          </p:cNvSpPr>
          <p:nvPr>
            <p:ph sz="half" idx="1"/>
          </p:nvPr>
        </p:nvSpPr>
        <p:spPr/>
        <p:txBody>
          <a:bodyPr>
            <a:noAutofit/>
          </a:bodyPr>
          <a:lstStyle/>
          <a:p>
            <a:r>
              <a:rPr lang="en-US" sz="2800" dirty="0" smtClean="0"/>
              <a:t>If </a:t>
            </a:r>
            <a:r>
              <a:rPr lang="en-US" sz="2800" dirty="0"/>
              <a:t>you are on free or reduced lunch, you are eligible to receive </a:t>
            </a:r>
            <a:r>
              <a:rPr lang="en-US" sz="2800" b="1" dirty="0"/>
              <a:t>2 SAT</a:t>
            </a:r>
            <a:r>
              <a:rPr lang="en-US" sz="2800" dirty="0"/>
              <a:t> test waivers and </a:t>
            </a:r>
            <a:r>
              <a:rPr lang="en-US" sz="2800" b="1" dirty="0"/>
              <a:t>2 ACT</a:t>
            </a:r>
            <a:r>
              <a:rPr lang="en-US" sz="2800" dirty="0"/>
              <a:t> test waivers.  </a:t>
            </a:r>
            <a:endParaRPr lang="en-US" sz="2800" dirty="0" smtClean="0"/>
          </a:p>
          <a:p>
            <a:r>
              <a:rPr lang="en-US" sz="2800" dirty="0" smtClean="0"/>
              <a:t>As </a:t>
            </a:r>
            <a:r>
              <a:rPr lang="en-US" sz="2800" dirty="0"/>
              <a:t>a senior, you will also receive </a:t>
            </a:r>
            <a:r>
              <a:rPr lang="en-US" sz="2800" dirty="0" smtClean="0"/>
              <a:t>college application </a:t>
            </a:r>
            <a:r>
              <a:rPr lang="en-US" sz="2800" dirty="0"/>
              <a:t>fee </a:t>
            </a:r>
            <a:r>
              <a:rPr lang="en-US" sz="2800" dirty="0" smtClean="0"/>
              <a:t>waivers</a:t>
            </a:r>
            <a:endParaRPr lang="en-US" sz="2800" dirty="0"/>
          </a:p>
        </p:txBody>
      </p:sp>
      <p:sp>
        <p:nvSpPr>
          <p:cNvPr id="4" name="Content Placeholder 3"/>
          <p:cNvSpPr>
            <a:spLocks noGrp="1"/>
          </p:cNvSpPr>
          <p:nvPr>
            <p:ph sz="half" idx="2"/>
          </p:nvPr>
        </p:nvSpPr>
        <p:spPr/>
        <p:txBody>
          <a:bodyPr>
            <a:noAutofit/>
          </a:bodyPr>
          <a:lstStyle/>
          <a:p>
            <a:r>
              <a:rPr lang="en-US" sz="2800" dirty="0" smtClean="0"/>
              <a:t>You can also have your </a:t>
            </a:r>
            <a:r>
              <a:rPr lang="en-US" sz="2800" dirty="0"/>
              <a:t>NCAA (National Collegiate Athletic Association) application fee </a:t>
            </a:r>
            <a:r>
              <a:rPr lang="en-US" sz="2800" dirty="0" smtClean="0"/>
              <a:t>waived</a:t>
            </a:r>
            <a:r>
              <a:rPr lang="en-US" sz="2800" dirty="0"/>
              <a:t>. </a:t>
            </a:r>
            <a:endParaRPr lang="en-US" sz="2800" dirty="0" smtClean="0"/>
          </a:p>
          <a:p>
            <a:r>
              <a:rPr lang="en-US" sz="2800" dirty="0" smtClean="0"/>
              <a:t>Please </a:t>
            </a:r>
            <a:r>
              <a:rPr lang="en-US" sz="2800" dirty="0"/>
              <a:t>see your counselor for </a:t>
            </a:r>
            <a:r>
              <a:rPr lang="en-US" sz="2800" dirty="0" smtClean="0"/>
              <a:t>more </a:t>
            </a:r>
            <a:r>
              <a:rPr lang="en-US" sz="2800" dirty="0"/>
              <a:t>information</a:t>
            </a:r>
          </a:p>
        </p:txBody>
      </p:sp>
    </p:spTree>
    <p:extLst>
      <p:ext uri="{BB962C8B-B14F-4D97-AF65-F5344CB8AC3E}">
        <p14:creationId xmlns:p14="http://schemas.microsoft.com/office/powerpoint/2010/main" val="5113635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
            <a:ext cx="8596668" cy="1320800"/>
          </a:xfrm>
        </p:spPr>
        <p:txBody>
          <a:bodyPr anchor="t"/>
          <a:lstStyle/>
          <a:p>
            <a:pPr algn="ctr"/>
            <a:r>
              <a:rPr lang="en-US" b="1" dirty="0" smtClean="0">
                <a:solidFill>
                  <a:schemeClr val="tx1"/>
                </a:solidFill>
              </a:rPr>
              <a:t>What test is best for me?</a:t>
            </a:r>
            <a:endParaRPr lang="en-US" b="1" dirty="0">
              <a:solidFill>
                <a:schemeClr val="tx1"/>
              </a:solidFill>
            </a:endParaRPr>
          </a:p>
        </p:txBody>
      </p:sp>
      <p:sp>
        <p:nvSpPr>
          <p:cNvPr id="3" name="Content Placeholder 2"/>
          <p:cNvSpPr>
            <a:spLocks noGrp="1"/>
          </p:cNvSpPr>
          <p:nvPr>
            <p:ph sz="half" idx="1"/>
          </p:nvPr>
        </p:nvSpPr>
        <p:spPr>
          <a:xfrm>
            <a:off x="533400" y="687545"/>
            <a:ext cx="4038600" cy="4114801"/>
          </a:xfrm>
        </p:spPr>
        <p:txBody>
          <a:bodyPr>
            <a:normAutofit/>
          </a:bodyPr>
          <a:lstStyle/>
          <a:p>
            <a:pPr algn="ctr">
              <a:buNone/>
            </a:pPr>
            <a:r>
              <a:rPr lang="en-US" sz="3000" b="1" u="sng" dirty="0" smtClean="0"/>
              <a:t>ACT </a:t>
            </a:r>
          </a:p>
          <a:p>
            <a:pPr algn="ctr">
              <a:buNone/>
            </a:pPr>
            <a:r>
              <a:rPr lang="en-US" sz="2400" dirty="0" smtClean="0"/>
              <a:t>www.act.org</a:t>
            </a:r>
          </a:p>
          <a:p>
            <a:r>
              <a:rPr lang="en-US" sz="2400" dirty="0" smtClean="0"/>
              <a:t>5 sections (math, English, science, </a:t>
            </a:r>
            <a:r>
              <a:rPr lang="en-US" sz="2400" dirty="0" smtClean="0"/>
              <a:t>reading, writing – optional)</a:t>
            </a:r>
            <a:endParaRPr lang="en-US" sz="2400" dirty="0" smtClean="0"/>
          </a:p>
          <a:p>
            <a:r>
              <a:rPr lang="en-US" sz="2400" dirty="0" smtClean="0"/>
              <a:t>No penalty for guessing</a:t>
            </a:r>
          </a:p>
          <a:p>
            <a:r>
              <a:rPr lang="en-US" sz="2400" dirty="0" smtClean="0"/>
              <a:t>36 maximum score</a:t>
            </a:r>
          </a:p>
          <a:p>
            <a:r>
              <a:rPr lang="en-US" sz="2400" dirty="0" smtClean="0"/>
              <a:t>Achievement test</a:t>
            </a:r>
          </a:p>
        </p:txBody>
      </p:sp>
      <p:sp>
        <p:nvSpPr>
          <p:cNvPr id="4" name="Content Placeholder 3"/>
          <p:cNvSpPr>
            <a:spLocks noGrp="1"/>
          </p:cNvSpPr>
          <p:nvPr>
            <p:ph sz="half" idx="2"/>
          </p:nvPr>
        </p:nvSpPr>
        <p:spPr>
          <a:xfrm>
            <a:off x="4659762" y="687546"/>
            <a:ext cx="4534944" cy="4862550"/>
          </a:xfrm>
        </p:spPr>
        <p:txBody>
          <a:bodyPr>
            <a:noAutofit/>
          </a:bodyPr>
          <a:lstStyle/>
          <a:p>
            <a:pPr algn="ctr">
              <a:buNone/>
            </a:pPr>
            <a:r>
              <a:rPr lang="en-US" sz="3000" b="1" u="sng" dirty="0" smtClean="0"/>
              <a:t>SAT </a:t>
            </a:r>
          </a:p>
          <a:p>
            <a:pPr algn="ctr">
              <a:buNone/>
            </a:pPr>
            <a:r>
              <a:rPr lang="en-US" sz="2000" dirty="0" smtClean="0"/>
              <a:t>www.collegeboard.org</a:t>
            </a:r>
          </a:p>
          <a:p>
            <a:r>
              <a:rPr lang="en-US" sz="2000" dirty="0"/>
              <a:t>2</a:t>
            </a:r>
            <a:r>
              <a:rPr lang="en-US" sz="2000" dirty="0" smtClean="0"/>
              <a:t> sections – math and reading - writing (optional)</a:t>
            </a:r>
          </a:p>
          <a:p>
            <a:r>
              <a:rPr lang="en-US" sz="2000" dirty="0" smtClean="0"/>
              <a:t>No penalty for guessing</a:t>
            </a:r>
          </a:p>
          <a:p>
            <a:r>
              <a:rPr lang="en-US" sz="2000" dirty="0"/>
              <a:t>Students will know reading passages will be based on historical documents on the </a:t>
            </a:r>
          </a:p>
          <a:p>
            <a:r>
              <a:rPr lang="en-US" sz="2000" dirty="0"/>
              <a:t>The </a:t>
            </a:r>
            <a:r>
              <a:rPr lang="en-US" sz="2000" dirty="0" smtClean="0"/>
              <a:t>SAT </a:t>
            </a:r>
            <a:r>
              <a:rPr lang="en-US" sz="2000" dirty="0"/>
              <a:t>will be available on paper and in digital </a:t>
            </a:r>
            <a:r>
              <a:rPr lang="en-US" sz="2000" dirty="0" smtClean="0"/>
              <a:t>form</a:t>
            </a:r>
          </a:p>
          <a:p>
            <a:r>
              <a:rPr lang="en-US" sz="2000" dirty="0" smtClean="0"/>
              <a:t>1600 maximum score</a:t>
            </a:r>
          </a:p>
          <a:p>
            <a:r>
              <a:rPr lang="en-US" sz="2000" dirty="0" smtClean="0"/>
              <a:t>Aptitude test</a:t>
            </a:r>
          </a:p>
        </p:txBody>
      </p:sp>
      <p:sp>
        <p:nvSpPr>
          <p:cNvPr id="5" name="Horizontal Scroll 4"/>
          <p:cNvSpPr/>
          <p:nvPr/>
        </p:nvSpPr>
        <p:spPr>
          <a:xfrm>
            <a:off x="1871757" y="5550096"/>
            <a:ext cx="7848600" cy="15240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Most colleges will accept either test but you can take both.  These tests are only required for admission to four year colleges.</a:t>
            </a:r>
          </a:p>
          <a:p>
            <a:pPr algn="ctr"/>
            <a:r>
              <a:rPr lang="en-US" b="1" dirty="0"/>
              <a:t>Visit </a:t>
            </a:r>
            <a:r>
              <a:rPr lang="en-US" b="1" dirty="0" smtClean="0"/>
              <a:t>Khan Academy</a:t>
            </a:r>
            <a:r>
              <a:rPr lang="en-US" b="1" dirty="0"/>
              <a:t>, collegeboard or act.org for test prep information</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70854"/>
          </a:xfrm>
        </p:spPr>
        <p:txBody>
          <a:bodyPr>
            <a:normAutofit fontScale="90000"/>
          </a:bodyPr>
          <a:lstStyle/>
          <a:p>
            <a:pPr algn="ctr"/>
            <a:r>
              <a:rPr lang="en-US" b="1" dirty="0" smtClean="0">
                <a:solidFill>
                  <a:schemeClr val="tx1"/>
                </a:solidFill>
              </a:rPr>
              <a:t>How to prepare for these tests?</a:t>
            </a:r>
            <a:br>
              <a:rPr lang="en-US" b="1" dirty="0" smtClean="0">
                <a:solidFill>
                  <a:schemeClr val="tx1"/>
                </a:solidFill>
              </a:rPr>
            </a:br>
            <a:endParaRPr lang="en-US" b="1" dirty="0">
              <a:solidFill>
                <a:schemeClr val="tx1"/>
              </a:solidFill>
            </a:endParaRPr>
          </a:p>
        </p:txBody>
      </p:sp>
      <p:sp>
        <p:nvSpPr>
          <p:cNvPr id="3" name="Content Placeholder 2"/>
          <p:cNvSpPr>
            <a:spLocks noGrp="1"/>
          </p:cNvSpPr>
          <p:nvPr>
            <p:ph sz="half" idx="1"/>
          </p:nvPr>
        </p:nvSpPr>
        <p:spPr>
          <a:xfrm>
            <a:off x="677334" y="1480454"/>
            <a:ext cx="4184035" cy="5148945"/>
          </a:xfrm>
        </p:spPr>
        <p:txBody>
          <a:bodyPr>
            <a:normAutofit lnSpcReduction="10000"/>
          </a:bodyPr>
          <a:lstStyle/>
          <a:p>
            <a:r>
              <a:rPr lang="en-US" sz="2800" dirty="0" smtClean="0">
                <a:solidFill>
                  <a:srgbClr val="FF0000"/>
                </a:solidFill>
              </a:rPr>
              <a:t>Practice, Practice, Practice! </a:t>
            </a:r>
            <a:endParaRPr lang="en-US" sz="2800" dirty="0">
              <a:solidFill>
                <a:srgbClr val="FF0000"/>
              </a:solidFill>
            </a:endParaRPr>
          </a:p>
          <a:p>
            <a:pPr lvl="1"/>
            <a:r>
              <a:rPr lang="en-US" sz="2600" dirty="0" smtClean="0"/>
              <a:t>Do not recommend walking into test w/o preparing</a:t>
            </a:r>
            <a:r>
              <a:rPr lang="en-US" sz="2600" dirty="0"/>
              <a:t>!</a:t>
            </a:r>
            <a:endParaRPr lang="en-US" sz="2600" dirty="0" smtClean="0"/>
          </a:p>
          <a:p>
            <a:r>
              <a:rPr lang="en-US" sz="2800" dirty="0"/>
              <a:t>You can link your PSAT scores to get an individual study plan based on your PSAT </a:t>
            </a:r>
            <a:r>
              <a:rPr lang="en-US" sz="2800" dirty="0" smtClean="0"/>
              <a:t>results for the SAT</a:t>
            </a:r>
          </a:p>
          <a:p>
            <a:r>
              <a:rPr lang="en-US" sz="2800" dirty="0"/>
              <a:t>You should study 3 months in advance </a:t>
            </a:r>
          </a:p>
          <a:p>
            <a:endParaRPr lang="en-US" dirty="0"/>
          </a:p>
          <a:p>
            <a:endParaRPr lang="en-US" dirty="0" smtClean="0"/>
          </a:p>
          <a:p>
            <a:endParaRPr lang="en-US" dirty="0" smtClean="0"/>
          </a:p>
        </p:txBody>
      </p:sp>
      <p:sp>
        <p:nvSpPr>
          <p:cNvPr id="4" name="Content Placeholder 3"/>
          <p:cNvSpPr>
            <a:spLocks noGrp="1"/>
          </p:cNvSpPr>
          <p:nvPr>
            <p:ph sz="half" idx="2"/>
          </p:nvPr>
        </p:nvSpPr>
        <p:spPr>
          <a:xfrm>
            <a:off x="5089968" y="1523999"/>
            <a:ext cx="4184034" cy="4724401"/>
          </a:xfrm>
        </p:spPr>
        <p:txBody>
          <a:bodyPr>
            <a:normAutofit lnSpcReduction="10000"/>
          </a:bodyPr>
          <a:lstStyle/>
          <a:p>
            <a:r>
              <a:rPr lang="en-US" sz="2800" dirty="0" smtClean="0"/>
              <a:t>Do about 30 minutes of prep work every night.</a:t>
            </a:r>
          </a:p>
          <a:p>
            <a:r>
              <a:rPr lang="en-US" sz="2800" dirty="0" smtClean="0"/>
              <a:t>Google “Free SAT help”</a:t>
            </a:r>
          </a:p>
          <a:p>
            <a:r>
              <a:rPr lang="en-US" sz="2800" dirty="0" smtClean="0"/>
              <a:t>Download apps</a:t>
            </a:r>
          </a:p>
          <a:p>
            <a:pPr lvl="1"/>
            <a:r>
              <a:rPr lang="en-US" sz="2600" dirty="0" smtClean="0"/>
              <a:t>SAT Question of the day</a:t>
            </a:r>
          </a:p>
          <a:p>
            <a:pPr lvl="1"/>
            <a:endParaRPr lang="en-US" sz="2600" dirty="0" smtClean="0"/>
          </a:p>
        </p:txBody>
      </p:sp>
    </p:spTree>
    <p:extLst>
      <p:ext uri="{BB962C8B-B14F-4D97-AF65-F5344CB8AC3E}">
        <p14:creationId xmlns:p14="http://schemas.microsoft.com/office/powerpoint/2010/main" val="21888483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4"/>
          <p:cNvSpPr>
            <a:spLocks noGrp="1"/>
          </p:cNvSpPr>
          <p:nvPr>
            <p:ph type="ctrTitle"/>
          </p:nvPr>
        </p:nvSpPr>
        <p:spPr>
          <a:xfrm>
            <a:off x="1600200" y="139700"/>
            <a:ext cx="7772400" cy="990600"/>
          </a:xfrm>
        </p:spPr>
        <p:txBody>
          <a:bodyPr/>
          <a:lstStyle/>
          <a:p>
            <a:pPr algn="ctr" eaLnBrk="1" hangingPunct="1"/>
            <a:r>
              <a:rPr lang="en-US" altLang="en-US" sz="2400" b="1" dirty="0" smtClean="0">
                <a:solidFill>
                  <a:schemeClr val="tx1"/>
                </a:solidFill>
                <a:latin typeface="+mn-lt"/>
              </a:rPr>
              <a:t>College-Bound </a:t>
            </a:r>
            <a:r>
              <a:rPr lang="en-US" altLang="en-US" sz="2400" b="1" dirty="0">
                <a:solidFill>
                  <a:schemeClr val="tx1"/>
                </a:solidFill>
                <a:latin typeface="+mn-lt"/>
              </a:rPr>
              <a:t>Student Athletes</a:t>
            </a:r>
            <a:br>
              <a:rPr lang="en-US" altLang="en-US" sz="2400" b="1" dirty="0">
                <a:solidFill>
                  <a:schemeClr val="tx1"/>
                </a:solidFill>
                <a:latin typeface="+mn-lt"/>
              </a:rPr>
            </a:br>
            <a:r>
              <a:rPr lang="en-US" altLang="en-US" sz="2400" b="1" dirty="0">
                <a:solidFill>
                  <a:schemeClr val="tx1"/>
                </a:solidFill>
                <a:latin typeface="+mn-lt"/>
              </a:rPr>
              <a:t>NCAA Initial-Eligibility Clearinghouse</a:t>
            </a:r>
          </a:p>
        </p:txBody>
      </p:sp>
      <p:sp>
        <p:nvSpPr>
          <p:cNvPr id="50179" name="Subtitle 5"/>
          <p:cNvSpPr>
            <a:spLocks noGrp="1"/>
          </p:cNvSpPr>
          <p:nvPr>
            <p:ph type="subTitle" idx="1"/>
          </p:nvPr>
        </p:nvSpPr>
        <p:spPr>
          <a:xfrm>
            <a:off x="1219200" y="1143000"/>
            <a:ext cx="8001000" cy="5562600"/>
          </a:xfrm>
        </p:spPr>
        <p:txBody>
          <a:bodyPr rtlCol="0">
            <a:normAutofit fontScale="85000" lnSpcReduction="10000"/>
          </a:bodyPr>
          <a:lstStyle/>
          <a:p>
            <a:pPr marL="457200" indent="-457200" algn="l">
              <a:buFontTx/>
              <a:buChar char="•"/>
              <a:defRPr/>
            </a:pPr>
            <a:endParaRPr lang="en-US" altLang="en-US" sz="2000" dirty="0">
              <a:solidFill>
                <a:srgbClr val="274D85"/>
              </a:solidFill>
              <a:latin typeface="Maiandra GD" panose="020E0502030308020204" pitchFamily="34" charset="0"/>
            </a:endParaRPr>
          </a:p>
          <a:p>
            <a:pPr marL="457200" indent="-457200" algn="l">
              <a:buFontTx/>
              <a:buChar char="•"/>
              <a:defRPr/>
            </a:pPr>
            <a:r>
              <a:rPr lang="en-US" altLang="en-US" sz="2500" dirty="0">
                <a:solidFill>
                  <a:schemeClr val="tx1"/>
                </a:solidFill>
              </a:rPr>
              <a:t>You must register with the NCAA Initial-Eligibility Clearinghouse.</a:t>
            </a:r>
          </a:p>
          <a:p>
            <a:pPr marL="457200" indent="-457200" algn="l">
              <a:buFontTx/>
              <a:buChar char="•"/>
              <a:defRPr/>
            </a:pPr>
            <a:r>
              <a:rPr lang="en-US" altLang="en-US" sz="2500" dirty="0">
                <a:solidFill>
                  <a:schemeClr val="tx1"/>
                </a:solidFill>
              </a:rPr>
              <a:t>To register, prospective student-athletes should access the registration materials by visiting their website at:  </a:t>
            </a:r>
            <a:r>
              <a:rPr lang="en-US" altLang="en-US" sz="2500" dirty="0">
                <a:solidFill>
                  <a:schemeClr val="tx1"/>
                </a:solidFill>
                <a:hlinkClick r:id="rId2"/>
              </a:rPr>
              <a:t>www.ncaaclearinghouse.net</a:t>
            </a:r>
            <a:endParaRPr lang="en-US" altLang="en-US" sz="2500" dirty="0">
              <a:solidFill>
                <a:schemeClr val="tx1"/>
              </a:solidFill>
            </a:endParaRPr>
          </a:p>
          <a:p>
            <a:pPr marL="457200" indent="-457200" algn="l">
              <a:buFontTx/>
              <a:buChar char="•"/>
              <a:defRPr/>
            </a:pPr>
            <a:r>
              <a:rPr lang="en-US" altLang="en-US" sz="2500" dirty="0">
                <a:solidFill>
                  <a:schemeClr val="tx1"/>
                </a:solidFill>
              </a:rPr>
              <a:t>When taking the SAT/ACT, enter 9999 for scores to be sent to NCAA Clearinghouse.</a:t>
            </a:r>
          </a:p>
          <a:p>
            <a:pPr marL="457200" indent="-457200" algn="l">
              <a:buFontTx/>
              <a:buChar char="•"/>
              <a:defRPr/>
            </a:pPr>
            <a:r>
              <a:rPr lang="en-US" altLang="en-US" sz="2500" dirty="0">
                <a:solidFill>
                  <a:schemeClr val="tx1"/>
                </a:solidFill>
              </a:rPr>
              <a:t>You must request a transcript to be sent to the NCAA clearinghouse</a:t>
            </a:r>
          </a:p>
          <a:p>
            <a:pPr marL="457200" indent="-457200" algn="l">
              <a:buFontTx/>
              <a:buChar char="•"/>
              <a:defRPr/>
            </a:pPr>
            <a:r>
              <a:rPr lang="en-US" altLang="en-US" sz="2500" dirty="0">
                <a:solidFill>
                  <a:schemeClr val="tx1"/>
                </a:solidFill>
              </a:rPr>
              <a:t>You are responsible for reviewing the requirements as they might differ from graduation requirements.  Please review their website.</a:t>
            </a:r>
          </a:p>
          <a:p>
            <a:pPr marL="457200" indent="-457200" algn="l">
              <a:buFontTx/>
              <a:buChar char="•"/>
              <a:defRPr/>
            </a:pPr>
            <a:r>
              <a:rPr lang="en-US" altLang="en-US" sz="2500" dirty="0">
                <a:solidFill>
                  <a:schemeClr val="tx1"/>
                </a:solidFill>
              </a:rPr>
              <a:t>Please be aware that the NCAA Clearinghouse may not accept courses taken via Credit Recovery (</a:t>
            </a:r>
            <a:r>
              <a:rPr lang="en-US" altLang="en-US" sz="2500" dirty="0" err="1">
                <a:solidFill>
                  <a:schemeClr val="tx1"/>
                </a:solidFill>
              </a:rPr>
              <a:t>GradPoint</a:t>
            </a:r>
            <a:r>
              <a:rPr lang="en-US" altLang="en-US" sz="2500" dirty="0">
                <a:solidFill>
                  <a:schemeClr val="tx1"/>
                </a:solidFill>
              </a:rPr>
              <a:t>).  See your counselor for additional information, if necessary.</a:t>
            </a:r>
          </a:p>
        </p:txBody>
      </p:sp>
    </p:spTree>
    <p:extLst>
      <p:ext uri="{BB962C8B-B14F-4D97-AF65-F5344CB8AC3E}">
        <p14:creationId xmlns:p14="http://schemas.microsoft.com/office/powerpoint/2010/main" val="33880810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6" name="Rectangle 4"/>
          <p:cNvSpPr>
            <a:spLocks noGrp="1" noChangeArrowheads="1"/>
          </p:cNvSpPr>
          <p:nvPr>
            <p:ph type="subTitle" idx="1"/>
          </p:nvPr>
        </p:nvSpPr>
        <p:spPr>
          <a:xfrm>
            <a:off x="685800" y="1524000"/>
            <a:ext cx="8229600" cy="5181600"/>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algn="l">
              <a:buClr>
                <a:srgbClr val="0066FF"/>
              </a:buClr>
              <a:buFontTx/>
              <a:buChar char="•"/>
            </a:pPr>
            <a:r>
              <a:rPr lang="en-US" sz="3200" b="1" dirty="0" smtClean="0">
                <a:solidFill>
                  <a:schemeClr val="tx1"/>
                </a:solidFill>
              </a:rPr>
              <a:t>Individual Advisement Appt. with every </a:t>
            </a:r>
            <a:r>
              <a:rPr lang="en-US" sz="3200" b="1" dirty="0" smtClean="0">
                <a:solidFill>
                  <a:schemeClr val="tx1"/>
                </a:solidFill>
              </a:rPr>
              <a:t>Junior from October 22</a:t>
            </a:r>
            <a:r>
              <a:rPr lang="en-US" sz="3200" b="1" baseline="30000" dirty="0" smtClean="0">
                <a:solidFill>
                  <a:schemeClr val="tx1"/>
                </a:solidFill>
              </a:rPr>
              <a:t>nd</a:t>
            </a:r>
            <a:r>
              <a:rPr lang="en-US" sz="3200" b="1" dirty="0" smtClean="0">
                <a:solidFill>
                  <a:schemeClr val="tx1"/>
                </a:solidFill>
              </a:rPr>
              <a:t> – November 16</a:t>
            </a:r>
            <a:r>
              <a:rPr lang="en-US" sz="3200" b="1" baseline="30000" dirty="0" smtClean="0">
                <a:solidFill>
                  <a:schemeClr val="tx1"/>
                </a:solidFill>
              </a:rPr>
              <a:t>th</a:t>
            </a:r>
            <a:endParaRPr lang="en-US" sz="3200" b="1" dirty="0" smtClean="0">
              <a:solidFill>
                <a:schemeClr val="tx1"/>
              </a:solidFill>
            </a:endParaRPr>
          </a:p>
          <a:p>
            <a:pPr lvl="1" algn="l">
              <a:buClr>
                <a:srgbClr val="0066FF"/>
              </a:buClr>
              <a:buFontTx/>
              <a:buChar char="•"/>
            </a:pPr>
            <a:r>
              <a:rPr lang="en-US" sz="3000" b="1" dirty="0" smtClean="0">
                <a:solidFill>
                  <a:schemeClr val="tx1"/>
                </a:solidFill>
              </a:rPr>
              <a:t>Parents/Guardians </a:t>
            </a:r>
            <a:r>
              <a:rPr lang="en-US" sz="3000" b="1" dirty="0">
                <a:solidFill>
                  <a:schemeClr val="tx1"/>
                </a:solidFill>
              </a:rPr>
              <a:t>are invited to </a:t>
            </a:r>
            <a:r>
              <a:rPr lang="en-US" sz="3000" b="1" dirty="0" smtClean="0">
                <a:solidFill>
                  <a:schemeClr val="tx1"/>
                </a:solidFill>
              </a:rPr>
              <a:t>attend October 22</a:t>
            </a:r>
            <a:r>
              <a:rPr lang="en-US" sz="3000" b="1" baseline="30000" dirty="0" smtClean="0">
                <a:solidFill>
                  <a:schemeClr val="tx1"/>
                </a:solidFill>
              </a:rPr>
              <a:t>nd</a:t>
            </a:r>
            <a:r>
              <a:rPr lang="en-US" sz="3000" b="1" dirty="0" smtClean="0">
                <a:solidFill>
                  <a:schemeClr val="tx1"/>
                </a:solidFill>
              </a:rPr>
              <a:t> – 26</a:t>
            </a:r>
            <a:r>
              <a:rPr lang="en-US" sz="3000" b="1" baseline="30000" dirty="0" smtClean="0">
                <a:solidFill>
                  <a:schemeClr val="tx1"/>
                </a:solidFill>
              </a:rPr>
              <a:t>th</a:t>
            </a:r>
            <a:r>
              <a:rPr lang="en-US" sz="3000" b="1" dirty="0" smtClean="0">
                <a:solidFill>
                  <a:schemeClr val="tx1"/>
                </a:solidFill>
              </a:rPr>
              <a:t> </a:t>
            </a:r>
            <a:endParaRPr lang="en-US" sz="3000" b="1" dirty="0" smtClean="0">
              <a:solidFill>
                <a:schemeClr val="tx1"/>
              </a:solidFill>
            </a:endParaRPr>
          </a:p>
          <a:p>
            <a:pPr lvl="2" algn="l">
              <a:buClr>
                <a:srgbClr val="0066FF"/>
              </a:buClr>
              <a:buFontTx/>
              <a:buChar char="•"/>
            </a:pPr>
            <a:r>
              <a:rPr lang="en-US" sz="2800" b="1" dirty="0" smtClean="0">
                <a:solidFill>
                  <a:schemeClr val="tx1"/>
                </a:solidFill>
              </a:rPr>
              <a:t>Parents can sign up </a:t>
            </a:r>
            <a:r>
              <a:rPr lang="en-US" sz="2800" b="1" dirty="0" smtClean="0">
                <a:solidFill>
                  <a:schemeClr val="tx1"/>
                </a:solidFill>
              </a:rPr>
              <a:t>for an appointment via Sign-Up </a:t>
            </a:r>
            <a:r>
              <a:rPr lang="en-US" sz="2800" b="1" dirty="0" smtClean="0">
                <a:solidFill>
                  <a:schemeClr val="tx1"/>
                </a:solidFill>
              </a:rPr>
              <a:t>G</a:t>
            </a:r>
            <a:r>
              <a:rPr lang="en-US" sz="2800" b="1" dirty="0" smtClean="0">
                <a:solidFill>
                  <a:schemeClr val="tx1"/>
                </a:solidFill>
              </a:rPr>
              <a:t>enius </a:t>
            </a:r>
            <a:r>
              <a:rPr lang="en-US" sz="2800" b="1" dirty="0" smtClean="0">
                <a:solidFill>
                  <a:srgbClr val="FF0000"/>
                </a:solidFill>
              </a:rPr>
              <a:t>October 1</a:t>
            </a:r>
            <a:r>
              <a:rPr lang="en-US" sz="2800" b="1" baseline="30000" dirty="0" smtClean="0">
                <a:solidFill>
                  <a:srgbClr val="FF0000"/>
                </a:solidFill>
              </a:rPr>
              <a:t>st</a:t>
            </a:r>
            <a:r>
              <a:rPr lang="en-US" sz="2800" b="1" dirty="0" smtClean="0">
                <a:solidFill>
                  <a:srgbClr val="FF0000"/>
                </a:solidFill>
              </a:rPr>
              <a:t> – 12</a:t>
            </a:r>
            <a:r>
              <a:rPr lang="en-US" sz="2800" b="1" baseline="30000" dirty="0" smtClean="0">
                <a:solidFill>
                  <a:srgbClr val="FF0000"/>
                </a:solidFill>
              </a:rPr>
              <a:t>th</a:t>
            </a:r>
            <a:r>
              <a:rPr lang="en-US" sz="2800" b="1" dirty="0" smtClean="0">
                <a:solidFill>
                  <a:srgbClr val="FF0000"/>
                </a:solidFill>
              </a:rPr>
              <a:t> </a:t>
            </a:r>
            <a:endParaRPr lang="en-US" sz="2800" b="1" dirty="0">
              <a:solidFill>
                <a:srgbClr val="FF0000"/>
              </a:solidFill>
            </a:endParaRPr>
          </a:p>
          <a:p>
            <a:pPr lvl="1" algn="l">
              <a:buClr>
                <a:srgbClr val="0066FF"/>
              </a:buClr>
              <a:buFontTx/>
              <a:buChar char="•"/>
            </a:pPr>
            <a:r>
              <a:rPr lang="en-US" sz="3200" b="1" dirty="0" smtClean="0">
                <a:solidFill>
                  <a:schemeClr val="tx1"/>
                </a:solidFill>
              </a:rPr>
              <a:t>During </a:t>
            </a:r>
            <a:r>
              <a:rPr lang="en-US" sz="3200" b="1" dirty="0">
                <a:solidFill>
                  <a:schemeClr val="tx1"/>
                </a:solidFill>
              </a:rPr>
              <a:t>this </a:t>
            </a:r>
            <a:r>
              <a:rPr lang="en-US" sz="3200" b="1" dirty="0" smtClean="0">
                <a:solidFill>
                  <a:schemeClr val="tx1"/>
                </a:solidFill>
              </a:rPr>
              <a:t>appointment we </a:t>
            </a:r>
            <a:r>
              <a:rPr lang="en-US" sz="3200" b="1" dirty="0">
                <a:solidFill>
                  <a:schemeClr val="tx1"/>
                </a:solidFill>
              </a:rPr>
              <a:t>will </a:t>
            </a:r>
            <a:r>
              <a:rPr lang="en-US" sz="3200" b="1" dirty="0" smtClean="0">
                <a:solidFill>
                  <a:schemeClr val="tx1"/>
                </a:solidFill>
              </a:rPr>
              <a:t>discuss:</a:t>
            </a:r>
          </a:p>
          <a:p>
            <a:pPr lvl="2" algn="l">
              <a:buClr>
                <a:srgbClr val="0066FF"/>
              </a:buClr>
              <a:buFontTx/>
              <a:buChar char="•"/>
            </a:pPr>
            <a:r>
              <a:rPr lang="en-US" sz="3000" b="1" dirty="0" smtClean="0">
                <a:solidFill>
                  <a:schemeClr val="tx1"/>
                </a:solidFill>
              </a:rPr>
              <a:t>Senior Year Courses</a:t>
            </a:r>
          </a:p>
          <a:p>
            <a:pPr lvl="2" algn="l">
              <a:buClr>
                <a:srgbClr val="0066FF"/>
              </a:buClr>
              <a:buFontTx/>
              <a:buChar char="•"/>
            </a:pPr>
            <a:r>
              <a:rPr lang="en-US" sz="3000" b="1" dirty="0" smtClean="0">
                <a:solidFill>
                  <a:schemeClr val="tx1"/>
                </a:solidFill>
              </a:rPr>
              <a:t>Post-secondary plans </a:t>
            </a:r>
          </a:p>
          <a:p>
            <a:pPr lvl="2" algn="l">
              <a:buClr>
                <a:srgbClr val="0066FF"/>
              </a:buClr>
              <a:buFontTx/>
              <a:buChar char="•"/>
            </a:pPr>
            <a:r>
              <a:rPr lang="en-US" sz="3000" b="1" dirty="0" smtClean="0">
                <a:solidFill>
                  <a:schemeClr val="tx1"/>
                </a:solidFill>
              </a:rPr>
              <a:t>HOPE </a:t>
            </a:r>
            <a:r>
              <a:rPr lang="en-US" sz="3000" b="1" dirty="0">
                <a:solidFill>
                  <a:schemeClr val="tx1"/>
                </a:solidFill>
              </a:rPr>
              <a:t>&amp; other financial aid </a:t>
            </a:r>
            <a:r>
              <a:rPr lang="en-US" sz="3000" b="1" dirty="0" smtClean="0">
                <a:solidFill>
                  <a:schemeClr val="tx1"/>
                </a:solidFill>
              </a:rPr>
              <a:t>options</a:t>
            </a:r>
            <a:endParaRPr lang="en-US" sz="3000" b="1" dirty="0">
              <a:solidFill>
                <a:schemeClr val="tx1"/>
              </a:solidFill>
            </a:endParaRPr>
          </a:p>
          <a:p>
            <a:pPr lvl="2" algn="l">
              <a:buClr>
                <a:srgbClr val="0066FF"/>
              </a:buClr>
              <a:buFontTx/>
              <a:buChar char="•"/>
            </a:pPr>
            <a:r>
              <a:rPr lang="en-US" sz="3000" b="1" dirty="0" smtClean="0">
                <a:solidFill>
                  <a:schemeClr val="tx1"/>
                </a:solidFill>
              </a:rPr>
              <a:t>Update Individual Graduation Plan (IGP)</a:t>
            </a:r>
          </a:p>
          <a:p>
            <a:pPr lvl="2" algn="l">
              <a:buClr>
                <a:srgbClr val="0066FF"/>
              </a:buClr>
              <a:buFontTx/>
              <a:buChar char="•"/>
            </a:pPr>
            <a:r>
              <a:rPr lang="en-US" sz="3000" b="1" dirty="0" smtClean="0">
                <a:solidFill>
                  <a:schemeClr val="tx1"/>
                </a:solidFill>
              </a:rPr>
              <a:t>Select electives for senior year???</a:t>
            </a:r>
            <a:endParaRPr lang="en-US" sz="3000" dirty="0">
              <a:solidFill>
                <a:schemeClr val="tx1"/>
              </a:solidFill>
            </a:endParaRPr>
          </a:p>
        </p:txBody>
      </p:sp>
      <p:sp>
        <p:nvSpPr>
          <p:cNvPr id="2" name="TextBox 1"/>
          <p:cNvSpPr txBox="1"/>
          <p:nvPr/>
        </p:nvSpPr>
        <p:spPr>
          <a:xfrm>
            <a:off x="838200" y="304800"/>
            <a:ext cx="7924800" cy="1754326"/>
          </a:xfrm>
          <a:prstGeom prst="rect">
            <a:avLst/>
          </a:prstGeom>
          <a:noFill/>
        </p:spPr>
        <p:txBody>
          <a:bodyPr wrap="square" rtlCol="0">
            <a:spAutoFit/>
          </a:bodyPr>
          <a:lstStyle/>
          <a:p>
            <a:pPr algn="ctr"/>
            <a:r>
              <a:rPr lang="en-US" sz="3600" b="1" dirty="0" smtClean="0"/>
              <a:t>Junior Advisement</a:t>
            </a:r>
          </a:p>
          <a:p>
            <a:pPr algn="ctr"/>
            <a:endParaRPr lang="en-US" sz="3600" b="1" dirty="0"/>
          </a:p>
          <a:p>
            <a:pPr algn="ctr"/>
            <a:endParaRPr lang="en-US" sz="3600" b="1"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62000"/>
          </a:xfrm>
        </p:spPr>
        <p:txBody>
          <a:bodyPr/>
          <a:lstStyle/>
          <a:p>
            <a:pPr algn="ctr"/>
            <a:r>
              <a:rPr lang="en-US" b="1" dirty="0" smtClean="0">
                <a:solidFill>
                  <a:schemeClr val="tx1"/>
                </a:solidFill>
              </a:rPr>
              <a:t>Lunch &amp; Learn</a:t>
            </a:r>
            <a:endParaRPr lang="en-US" b="1" dirty="0">
              <a:solidFill>
                <a:schemeClr val="tx1"/>
              </a:solidFill>
            </a:endParaRPr>
          </a:p>
        </p:txBody>
      </p:sp>
      <p:sp>
        <p:nvSpPr>
          <p:cNvPr id="3" name="Content Placeholder 2"/>
          <p:cNvSpPr>
            <a:spLocks noGrp="1"/>
          </p:cNvSpPr>
          <p:nvPr>
            <p:ph idx="1"/>
          </p:nvPr>
        </p:nvSpPr>
        <p:spPr>
          <a:xfrm>
            <a:off x="677334" y="1371601"/>
            <a:ext cx="8596668" cy="4648200"/>
          </a:xfrm>
        </p:spPr>
        <p:txBody>
          <a:bodyPr/>
          <a:lstStyle/>
          <a:p>
            <a:pPr marL="0" indent="0">
              <a:buNone/>
            </a:pPr>
            <a:r>
              <a:rPr lang="en-US" dirty="0" smtClean="0">
                <a:solidFill>
                  <a:schemeClr val="tx1"/>
                </a:solidFill>
              </a:rPr>
              <a:t>Opportunity for students to work in smaller group sessions/workshops to discuss the following topics:  </a:t>
            </a:r>
          </a:p>
          <a:p>
            <a:pPr marL="0" indent="0">
              <a:buNone/>
            </a:pPr>
            <a:endParaRPr lang="en-US" dirty="0" smtClean="0">
              <a:solidFill>
                <a:schemeClr val="tx1"/>
              </a:solidFill>
            </a:endParaRPr>
          </a:p>
          <a:p>
            <a:r>
              <a:rPr lang="en-US" dirty="0" smtClean="0">
                <a:solidFill>
                  <a:schemeClr val="tx1"/>
                </a:solidFill>
              </a:rPr>
              <a:t>SAT/ACT (September 19</a:t>
            </a:r>
            <a:r>
              <a:rPr lang="en-US" baseline="30000" dirty="0" smtClean="0">
                <a:solidFill>
                  <a:schemeClr val="tx1"/>
                </a:solidFill>
              </a:rPr>
              <a:t>th</a:t>
            </a:r>
            <a:r>
              <a:rPr lang="en-US" dirty="0" smtClean="0">
                <a:solidFill>
                  <a:schemeClr val="tx1"/>
                </a:solidFill>
              </a:rPr>
              <a:t>)</a:t>
            </a:r>
          </a:p>
          <a:p>
            <a:r>
              <a:rPr lang="en-US" dirty="0" smtClean="0">
                <a:solidFill>
                  <a:schemeClr val="tx1"/>
                </a:solidFill>
              </a:rPr>
              <a:t>FAFSA/Scholarships</a:t>
            </a:r>
          </a:p>
          <a:p>
            <a:r>
              <a:rPr lang="en-US" dirty="0" smtClean="0">
                <a:solidFill>
                  <a:schemeClr val="tx1"/>
                </a:solidFill>
              </a:rPr>
              <a:t>College Application Process</a:t>
            </a:r>
          </a:p>
          <a:p>
            <a:r>
              <a:rPr lang="en-US" dirty="0" smtClean="0">
                <a:solidFill>
                  <a:schemeClr val="tx1"/>
                </a:solidFill>
              </a:rPr>
              <a:t>Career Cruising</a:t>
            </a:r>
          </a:p>
          <a:p>
            <a:r>
              <a:rPr lang="en-US" dirty="0" smtClean="0">
                <a:solidFill>
                  <a:schemeClr val="tx1"/>
                </a:solidFill>
              </a:rPr>
              <a:t>GA Futures</a:t>
            </a:r>
          </a:p>
          <a:p>
            <a:pPr marL="0" indent="0">
              <a:buNone/>
            </a:pPr>
            <a:endParaRPr lang="en-US" dirty="0" smtClean="0">
              <a:solidFill>
                <a:schemeClr val="tx1"/>
              </a:solidFill>
            </a:endParaRPr>
          </a:p>
          <a:p>
            <a:pPr marL="0" indent="0">
              <a:buNone/>
            </a:pPr>
            <a:r>
              <a:rPr lang="en-US" dirty="0" smtClean="0">
                <a:solidFill>
                  <a:schemeClr val="tx1"/>
                </a:solidFill>
              </a:rPr>
              <a:t>These </a:t>
            </a:r>
            <a:r>
              <a:rPr lang="en-US" dirty="0">
                <a:solidFill>
                  <a:schemeClr val="tx1"/>
                </a:solidFill>
              </a:rPr>
              <a:t>sessions will be held during all lunch periods throughout the school year</a:t>
            </a:r>
            <a:r>
              <a:rPr lang="en-US" dirty="0" smtClean="0">
                <a:solidFill>
                  <a:schemeClr val="tx1"/>
                </a:solidFill>
              </a:rPr>
              <a:t>. The next session will be held on September 19</a:t>
            </a:r>
            <a:r>
              <a:rPr lang="en-US" baseline="30000" dirty="0" smtClean="0">
                <a:solidFill>
                  <a:schemeClr val="tx1"/>
                </a:solidFill>
              </a:rPr>
              <a:t>th</a:t>
            </a:r>
            <a:r>
              <a:rPr lang="en-US" dirty="0" smtClean="0">
                <a:solidFill>
                  <a:schemeClr val="tx1"/>
                </a:solidFill>
              </a:rPr>
              <a:t>. You </a:t>
            </a:r>
            <a:r>
              <a:rPr lang="en-US" dirty="0" smtClean="0">
                <a:solidFill>
                  <a:schemeClr val="tx1"/>
                </a:solidFill>
              </a:rPr>
              <a:t>can</a:t>
            </a:r>
            <a:r>
              <a:rPr lang="en-US" dirty="0" smtClean="0">
                <a:solidFill>
                  <a:schemeClr val="tx1"/>
                </a:solidFill>
              </a:rPr>
              <a:t> </a:t>
            </a:r>
            <a:r>
              <a:rPr lang="en-US" dirty="0" smtClean="0">
                <a:solidFill>
                  <a:schemeClr val="tx1"/>
                </a:solidFill>
              </a:rPr>
              <a:t>sign up in the school counseling </a:t>
            </a:r>
            <a:r>
              <a:rPr lang="en-US" dirty="0" smtClean="0">
                <a:solidFill>
                  <a:schemeClr val="tx1"/>
                </a:solidFill>
              </a:rPr>
              <a:t>office to </a:t>
            </a:r>
            <a:r>
              <a:rPr lang="en-US" dirty="0" smtClean="0">
                <a:solidFill>
                  <a:schemeClr val="tx1"/>
                </a:solidFill>
              </a:rPr>
              <a:t>attend</a:t>
            </a:r>
            <a:r>
              <a:rPr lang="en-US" dirty="0" smtClean="0">
                <a:solidFill>
                  <a:schemeClr val="tx1"/>
                </a:solidFill>
              </a:rPr>
              <a:t>.  Walk-ins are welcomed if space is available.</a:t>
            </a:r>
            <a:endParaRPr lang="en-US" dirty="0">
              <a:solidFill>
                <a:schemeClr val="tx1"/>
              </a:solidFill>
            </a:endParaRPr>
          </a:p>
          <a:p>
            <a:pPr marL="0" indent="0">
              <a:buNone/>
            </a:pPr>
            <a:endParaRPr lang="en-US" dirty="0">
              <a:solidFill>
                <a:schemeClr val="tx1"/>
              </a:solidFill>
            </a:endParaRPr>
          </a:p>
        </p:txBody>
      </p:sp>
    </p:spTree>
    <p:extLst>
      <p:ext uri="{BB962C8B-B14F-4D97-AF65-F5344CB8AC3E}">
        <p14:creationId xmlns:p14="http://schemas.microsoft.com/office/powerpoint/2010/main" val="10219107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9274002" cy="1600200"/>
          </a:xfrm>
        </p:spPr>
        <p:txBody>
          <a:bodyPr>
            <a:noAutofit/>
          </a:bodyPr>
          <a:lstStyle/>
          <a:p>
            <a:pPr algn="ctr"/>
            <a:r>
              <a:rPr lang="en-US" sz="9600" b="1" dirty="0" smtClean="0">
                <a:solidFill>
                  <a:schemeClr val="tx1"/>
                </a:solidFill>
              </a:rPr>
              <a:t>Questions???</a:t>
            </a:r>
            <a:endParaRPr lang="en-US" sz="9600" b="1" dirty="0">
              <a:solidFill>
                <a:schemeClr val="tx1"/>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89201" y="2514600"/>
            <a:ext cx="4572000" cy="4191000"/>
          </a:xfrm>
          <a:prstGeom prst="rect">
            <a:avLst/>
          </a:prstGeom>
        </p:spPr>
      </p:pic>
    </p:spTree>
    <p:extLst>
      <p:ext uri="{BB962C8B-B14F-4D97-AF65-F5344CB8AC3E}">
        <p14:creationId xmlns:p14="http://schemas.microsoft.com/office/powerpoint/2010/main" val="24098487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0" y="228603"/>
            <a:ext cx="8305800" cy="584775"/>
          </a:xfrm>
          <a:prstGeom prst="rect">
            <a:avLst/>
          </a:prstGeom>
        </p:spPr>
        <p:txBody>
          <a:bodyPr wrap="square">
            <a:spAutoFit/>
          </a:bodyPr>
          <a:lstStyle/>
          <a:p>
            <a:pPr algn="ctr"/>
            <a:r>
              <a:rPr lang="en-US" sz="3200" b="1" u="sng" dirty="0">
                <a:ln w="0"/>
                <a:solidFill>
                  <a:schemeClr val="accent1">
                    <a:lumMod val="75000"/>
                  </a:schemeClr>
                </a:solidFill>
                <a:effectLst>
                  <a:outerShdw blurRad="38100" dist="19050" dir="2700000" algn="tl" rotWithShape="0">
                    <a:schemeClr val="dk1">
                      <a:alpha val="40000"/>
                    </a:schemeClr>
                  </a:outerShdw>
                </a:effectLst>
              </a:rPr>
              <a:t>How do I request to see my counselor?</a:t>
            </a:r>
          </a:p>
        </p:txBody>
      </p:sp>
      <p:pic>
        <p:nvPicPr>
          <p:cNvPr id="2" name="Picture 1"/>
          <p:cNvPicPr>
            <a:picLocks noChangeAspect="1"/>
          </p:cNvPicPr>
          <p:nvPr/>
        </p:nvPicPr>
        <p:blipFill>
          <a:blip r:embed="rId3"/>
          <a:stretch>
            <a:fillRect/>
          </a:stretch>
        </p:blipFill>
        <p:spPr>
          <a:xfrm>
            <a:off x="381000" y="1025137"/>
            <a:ext cx="11201400" cy="5909063"/>
          </a:xfrm>
          <a:prstGeom prst="rect">
            <a:avLst/>
          </a:prstGeom>
        </p:spPr>
      </p:pic>
    </p:spTree>
    <p:extLst>
      <p:ext uri="{BB962C8B-B14F-4D97-AF65-F5344CB8AC3E}">
        <p14:creationId xmlns:p14="http://schemas.microsoft.com/office/powerpoint/2010/main" val="615704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838200" y="228600"/>
            <a:ext cx="8229600" cy="1227551"/>
          </a:xfrm>
        </p:spPr>
        <p:txBody>
          <a:bodyPr anchorCtr="1">
            <a:normAutofit fontScale="90000"/>
          </a:bodyPr>
          <a:lstStyle/>
          <a:p>
            <a:pPr algn="ctr" eaLnBrk="1" hangingPunct="1">
              <a:defRPr/>
            </a:pPr>
            <a:r>
              <a:rPr lang="en-US" sz="4000" dirty="0" smtClean="0">
                <a:solidFill>
                  <a:schemeClr val="accent1">
                    <a:lumMod val="75000"/>
                  </a:schemeClr>
                </a:solidFill>
                <a:effectLst>
                  <a:outerShdw blurRad="38100" dist="38100" dir="2700000" algn="tl">
                    <a:srgbClr val="808080"/>
                  </a:outerShdw>
                </a:effectLst>
                <a:latin typeface="Maiandra GD" pitchFamily="34" charset="0"/>
              </a:rPr>
              <a:t/>
            </a:r>
            <a:br>
              <a:rPr lang="en-US" sz="4000" dirty="0" smtClean="0">
                <a:solidFill>
                  <a:schemeClr val="accent1">
                    <a:lumMod val="75000"/>
                  </a:schemeClr>
                </a:solidFill>
                <a:effectLst>
                  <a:outerShdw blurRad="38100" dist="38100" dir="2700000" algn="tl">
                    <a:srgbClr val="808080"/>
                  </a:outerShdw>
                </a:effectLst>
                <a:latin typeface="Maiandra GD" pitchFamily="34" charset="0"/>
              </a:rPr>
            </a:br>
            <a:r>
              <a:rPr lang="en-US" sz="4000" b="1" dirty="0" smtClean="0">
                <a:solidFill>
                  <a:schemeClr val="tx1"/>
                </a:solidFill>
                <a:effectLst>
                  <a:outerShdw blurRad="38100" dist="38100" dir="2700000" algn="tl">
                    <a:srgbClr val="808080"/>
                  </a:outerShdw>
                </a:effectLst>
                <a:latin typeface="+mn-lt"/>
              </a:rPr>
              <a:t>Learning Questions</a:t>
            </a:r>
            <a:r>
              <a:rPr lang="en-US" sz="4000" b="1" u="sng" dirty="0" smtClean="0">
                <a:solidFill>
                  <a:schemeClr val="tx1"/>
                </a:solidFill>
                <a:effectLst>
                  <a:outerShdw blurRad="38100" dist="38100" dir="2700000" algn="tl">
                    <a:srgbClr val="808080"/>
                  </a:outerShdw>
                </a:effectLst>
                <a:latin typeface="+mn-lt"/>
              </a:rPr>
              <a:t/>
            </a:r>
            <a:br>
              <a:rPr lang="en-US" sz="4000" b="1" u="sng" dirty="0" smtClean="0">
                <a:solidFill>
                  <a:schemeClr val="tx1"/>
                </a:solidFill>
                <a:effectLst>
                  <a:outerShdw blurRad="38100" dist="38100" dir="2700000" algn="tl">
                    <a:srgbClr val="808080"/>
                  </a:outerShdw>
                </a:effectLst>
                <a:latin typeface="+mn-lt"/>
              </a:rPr>
            </a:br>
            <a:r>
              <a:rPr lang="en-US" sz="4000" b="1" u="sng" dirty="0">
                <a:solidFill>
                  <a:schemeClr val="tx1"/>
                </a:solidFill>
                <a:effectLst>
                  <a:outerShdw blurRad="38100" dist="38100" dir="2700000" algn="tl">
                    <a:srgbClr val="808080"/>
                  </a:outerShdw>
                </a:effectLst>
                <a:latin typeface="+mn-lt"/>
              </a:rPr>
              <a:t/>
            </a:r>
            <a:br>
              <a:rPr lang="en-US" sz="4000" b="1" u="sng" dirty="0">
                <a:solidFill>
                  <a:schemeClr val="tx1"/>
                </a:solidFill>
                <a:effectLst>
                  <a:outerShdw blurRad="38100" dist="38100" dir="2700000" algn="tl">
                    <a:srgbClr val="808080"/>
                  </a:outerShdw>
                </a:effectLst>
                <a:latin typeface="+mn-lt"/>
              </a:rPr>
            </a:br>
            <a:endParaRPr lang="en-US" sz="4000" b="1" u="sng" dirty="0">
              <a:solidFill>
                <a:schemeClr val="tx1"/>
              </a:solidFill>
              <a:effectLst>
                <a:outerShdw blurRad="38100" dist="38100" dir="2700000" algn="tl">
                  <a:srgbClr val="808080"/>
                </a:outerShdw>
              </a:effectLst>
              <a:latin typeface="+mn-lt"/>
            </a:endParaRPr>
          </a:p>
        </p:txBody>
      </p:sp>
      <p:sp>
        <p:nvSpPr>
          <p:cNvPr id="41987" name="Rectangle 3"/>
          <p:cNvSpPr>
            <a:spLocks noGrp="1" noChangeArrowheads="1"/>
          </p:cNvSpPr>
          <p:nvPr>
            <p:ph type="body" idx="4294967295"/>
          </p:nvPr>
        </p:nvSpPr>
        <p:spPr>
          <a:xfrm>
            <a:off x="838200" y="1227551"/>
            <a:ext cx="8610600" cy="5638800"/>
          </a:xfrm>
        </p:spPr>
        <p:txBody>
          <a:bodyPr>
            <a:normAutofit fontScale="77500" lnSpcReduction="20000"/>
          </a:bodyPr>
          <a:lstStyle/>
          <a:p>
            <a:pPr marL="0" indent="0">
              <a:buNone/>
              <a:defRPr/>
            </a:pPr>
            <a:endParaRPr lang="en-US" sz="3200" b="1" dirty="0" smtClean="0">
              <a:solidFill>
                <a:schemeClr val="accent1">
                  <a:lumMod val="75000"/>
                </a:schemeClr>
              </a:solidFill>
              <a:latin typeface="Maiandra GD" pitchFamily="34" charset="0"/>
            </a:endParaRPr>
          </a:p>
          <a:p>
            <a:pPr marL="0" indent="0">
              <a:buNone/>
              <a:defRPr/>
            </a:pPr>
            <a:r>
              <a:rPr lang="en-US" sz="3200" b="1" dirty="0" smtClean="0">
                <a:solidFill>
                  <a:schemeClr val="accent1">
                    <a:lumMod val="75000"/>
                  </a:schemeClr>
                </a:solidFill>
              </a:rPr>
              <a:t>What am I learning today?</a:t>
            </a:r>
          </a:p>
          <a:p>
            <a:pPr eaLnBrk="1" hangingPunct="1">
              <a:buFontTx/>
              <a:buNone/>
              <a:defRPr/>
            </a:pPr>
            <a:r>
              <a:rPr lang="en-US" sz="3200" b="1" dirty="0" smtClean="0">
                <a:solidFill>
                  <a:schemeClr val="tx1"/>
                </a:solidFill>
              </a:rPr>
              <a:t>I am going to learn about the different</a:t>
            </a:r>
          </a:p>
          <a:p>
            <a:pPr eaLnBrk="1" hangingPunct="1">
              <a:buFontTx/>
              <a:buNone/>
              <a:defRPr/>
            </a:pPr>
            <a:r>
              <a:rPr lang="en-US" sz="3200" b="1" dirty="0" smtClean="0">
                <a:solidFill>
                  <a:schemeClr val="tx1"/>
                </a:solidFill>
              </a:rPr>
              <a:t>options available to me after high school</a:t>
            </a:r>
            <a:r>
              <a:rPr lang="en-US" sz="3200" b="1" dirty="0" smtClean="0">
                <a:solidFill>
                  <a:schemeClr val="tx1"/>
                </a:solidFill>
              </a:rPr>
              <a:t>.</a:t>
            </a:r>
          </a:p>
          <a:p>
            <a:pPr eaLnBrk="1" hangingPunct="1">
              <a:buFontTx/>
              <a:buNone/>
              <a:defRPr/>
            </a:pPr>
            <a:endParaRPr lang="en-US" sz="3200" b="1" dirty="0" smtClean="0">
              <a:solidFill>
                <a:schemeClr val="tx1"/>
              </a:solidFill>
            </a:endParaRPr>
          </a:p>
          <a:p>
            <a:pPr marL="0" indent="0">
              <a:buNone/>
              <a:defRPr/>
            </a:pPr>
            <a:r>
              <a:rPr lang="en-US" sz="3200" b="1" dirty="0" smtClean="0">
                <a:solidFill>
                  <a:schemeClr val="accent1">
                    <a:lumMod val="75000"/>
                  </a:schemeClr>
                </a:solidFill>
              </a:rPr>
              <a:t>What am I going to do today to learn?</a:t>
            </a:r>
          </a:p>
          <a:p>
            <a:pPr marL="0" indent="0">
              <a:buNone/>
              <a:defRPr/>
            </a:pPr>
            <a:r>
              <a:rPr lang="en-US" sz="3200" b="1" dirty="0" smtClean="0">
                <a:solidFill>
                  <a:schemeClr val="tx1"/>
                </a:solidFill>
              </a:rPr>
              <a:t>Prior to junior advisement, I am going to select &amp; save 3 colleges to my career cruising account</a:t>
            </a:r>
            <a:r>
              <a:rPr lang="en-US" sz="3200" b="1" dirty="0" smtClean="0">
                <a:solidFill>
                  <a:schemeClr val="tx1"/>
                </a:solidFill>
              </a:rPr>
              <a:t>.</a:t>
            </a:r>
          </a:p>
          <a:p>
            <a:pPr marL="0" indent="0">
              <a:buNone/>
              <a:defRPr/>
            </a:pPr>
            <a:endParaRPr lang="en-US" sz="3200" b="1" dirty="0" smtClean="0">
              <a:solidFill>
                <a:schemeClr val="tx1"/>
              </a:solidFill>
            </a:endParaRPr>
          </a:p>
          <a:p>
            <a:pPr marL="0" indent="0">
              <a:buNone/>
              <a:defRPr/>
            </a:pPr>
            <a:r>
              <a:rPr lang="en-US" sz="3200" b="1" dirty="0" smtClean="0">
                <a:solidFill>
                  <a:schemeClr val="accent1">
                    <a:lumMod val="75000"/>
                  </a:schemeClr>
                </a:solidFill>
              </a:rPr>
              <a:t>How will I show that I learned it?</a:t>
            </a:r>
          </a:p>
          <a:p>
            <a:pPr marL="0" indent="0">
              <a:buNone/>
              <a:defRPr/>
            </a:pPr>
            <a:r>
              <a:rPr lang="en-US" sz="3200" b="1" dirty="0" smtClean="0">
                <a:solidFill>
                  <a:schemeClr val="tx1"/>
                </a:solidFill>
              </a:rPr>
              <a:t>I am going to indicate my post-secondary goals &amp; plans in Career Cruising via homeroom advisement.</a:t>
            </a:r>
          </a:p>
          <a:p>
            <a:pPr eaLnBrk="1" hangingPunct="1">
              <a:defRPr/>
            </a:pPr>
            <a:endParaRPr lang="en-US" b="1" dirty="0">
              <a:solidFill>
                <a:schemeClr val="bg1"/>
              </a:solidFill>
              <a:latin typeface="Maiandra GD" pitchFamily="34" charset="0"/>
            </a:endParaRPr>
          </a:p>
          <a:p>
            <a:pPr marL="0" indent="0">
              <a:buNone/>
              <a:defRPr/>
            </a:pPr>
            <a:r>
              <a:rPr lang="en-US" sz="1000" b="1" dirty="0">
                <a:solidFill>
                  <a:schemeClr val="bg1"/>
                </a:solidFill>
                <a:latin typeface="Maiandra GD" pitchFamily="34" charset="0"/>
              </a:rPr>
              <a:t> </a:t>
            </a:r>
          </a:p>
          <a:p>
            <a:pPr marL="0" indent="0">
              <a:buNone/>
              <a:defRPr/>
            </a:pPr>
            <a:endParaRPr lang="en-US" b="1" dirty="0" smtClean="0">
              <a:solidFill>
                <a:schemeClr val="bg1"/>
              </a:solidFill>
              <a:latin typeface="Maiandra GD" pitchFamily="34" charset="0"/>
            </a:endParaRPr>
          </a:p>
        </p:txBody>
      </p:sp>
    </p:spTree>
    <p:extLst>
      <p:ext uri="{BB962C8B-B14F-4D97-AF65-F5344CB8AC3E}">
        <p14:creationId xmlns:p14="http://schemas.microsoft.com/office/powerpoint/2010/main" val="7061826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791" y="-39914"/>
            <a:ext cx="8596668" cy="1320800"/>
          </a:xfrm>
        </p:spPr>
        <p:txBody>
          <a:bodyPr>
            <a:normAutofit/>
          </a:bodyPr>
          <a:lstStyle/>
          <a:p>
            <a:pPr algn="ctr"/>
            <a:r>
              <a:rPr lang="en-US" sz="4800" dirty="0" smtClean="0">
                <a:solidFill>
                  <a:schemeClr val="tx1"/>
                </a:solidFill>
              </a:rPr>
              <a:t>Stay Informed  </a:t>
            </a:r>
            <a:endParaRPr lang="en-US" sz="4800" dirty="0">
              <a:solidFill>
                <a:schemeClr val="tx1"/>
              </a:solidFill>
            </a:endParaRPr>
          </a:p>
        </p:txBody>
      </p:sp>
      <p:sp>
        <p:nvSpPr>
          <p:cNvPr id="3" name="Content Placeholder 2"/>
          <p:cNvSpPr>
            <a:spLocks noGrp="1"/>
          </p:cNvSpPr>
          <p:nvPr>
            <p:ph idx="1"/>
          </p:nvPr>
        </p:nvSpPr>
        <p:spPr>
          <a:xfrm>
            <a:off x="779225" y="2133600"/>
            <a:ext cx="8305800" cy="4572000"/>
          </a:xfrm>
        </p:spPr>
        <p:txBody>
          <a:bodyPr>
            <a:noAutofit/>
          </a:bodyPr>
          <a:lstStyle/>
          <a:p>
            <a:r>
              <a:rPr lang="en-US" sz="3200" dirty="0" smtClean="0"/>
              <a:t>Morning Announcements</a:t>
            </a:r>
          </a:p>
          <a:p>
            <a:r>
              <a:rPr lang="en-US" sz="3200" dirty="0" smtClean="0"/>
              <a:t>Remind 101 (Text </a:t>
            </a:r>
            <a:r>
              <a:rPr lang="en-US" sz="3200" dirty="0" smtClean="0"/>
              <a:t>@gafa78 to </a:t>
            </a:r>
            <a:r>
              <a:rPr lang="en-US" sz="3200" dirty="0" smtClean="0"/>
              <a:t>81010)</a:t>
            </a:r>
            <a:endParaRPr lang="en-US" sz="3200" dirty="0" smtClean="0"/>
          </a:p>
          <a:p>
            <a:r>
              <a:rPr lang="en-US" sz="3200" dirty="0" smtClean="0"/>
              <a:t>CHS Counseling Website</a:t>
            </a:r>
          </a:p>
          <a:p>
            <a:r>
              <a:rPr lang="en-US" sz="3200" dirty="0" smtClean="0"/>
              <a:t>Junior Newsletter</a:t>
            </a:r>
          </a:p>
          <a:p>
            <a:r>
              <a:rPr lang="en-US" sz="3200" dirty="0" smtClean="0"/>
              <a:t>Local Jobs, Leadership </a:t>
            </a:r>
            <a:r>
              <a:rPr lang="en-US" sz="3200" dirty="0" smtClean="0"/>
              <a:t>Opportunities &amp; </a:t>
            </a:r>
            <a:r>
              <a:rPr lang="en-US" sz="3200" dirty="0" smtClean="0"/>
              <a:t>Summer Programs</a:t>
            </a:r>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8143"/>
            <a:ext cx="1447800" cy="1447800"/>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30259" y="10886"/>
            <a:ext cx="1600200" cy="1600200"/>
          </a:xfrm>
          <a:prstGeom prst="rect">
            <a:avLst/>
          </a:prstGeom>
        </p:spPr>
      </p:pic>
    </p:spTree>
    <p:extLst>
      <p:ext uri="{BB962C8B-B14F-4D97-AF65-F5344CB8AC3E}">
        <p14:creationId xmlns:p14="http://schemas.microsoft.com/office/powerpoint/2010/main" val="31478237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dirty="0" smtClean="0">
                <a:ln w="11430"/>
                <a:solidFill>
                  <a:schemeClr val="tx1"/>
                </a:solidFill>
              </a:rPr>
              <a:t>Let’s </a:t>
            </a:r>
            <a:r>
              <a:rPr lang="en-US" sz="4800" b="1" dirty="0">
                <a:ln w="11430"/>
                <a:solidFill>
                  <a:schemeClr val="tx1"/>
                </a:solidFill>
              </a:rPr>
              <a:t>Discuss…</a:t>
            </a:r>
          </a:p>
        </p:txBody>
      </p:sp>
      <p:sp>
        <p:nvSpPr>
          <p:cNvPr id="3" name="Content Placeholder 2"/>
          <p:cNvSpPr>
            <a:spLocks noGrp="1"/>
          </p:cNvSpPr>
          <p:nvPr>
            <p:ph idx="1"/>
          </p:nvPr>
        </p:nvSpPr>
        <p:spPr>
          <a:xfrm>
            <a:off x="739602" y="1600200"/>
            <a:ext cx="8534400" cy="4953000"/>
          </a:xfrm>
        </p:spPr>
        <p:txBody>
          <a:bodyPr>
            <a:normAutofit fontScale="70000" lnSpcReduction="20000"/>
          </a:bodyPr>
          <a:lstStyle/>
          <a:p>
            <a:endParaRPr lang="en-US" dirty="0" smtClean="0"/>
          </a:p>
          <a:p>
            <a:pPr lvl="0"/>
            <a:r>
              <a:rPr lang="en-US" sz="4000" dirty="0" smtClean="0"/>
              <a:t>Graduation </a:t>
            </a:r>
            <a:r>
              <a:rPr lang="en-US" sz="4000" dirty="0" smtClean="0"/>
              <a:t>Requirements</a:t>
            </a:r>
          </a:p>
          <a:p>
            <a:pPr lvl="0"/>
            <a:r>
              <a:rPr lang="en-US" sz="4000" dirty="0" smtClean="0"/>
              <a:t>Community Service</a:t>
            </a:r>
            <a:endParaRPr lang="en-US" sz="4000" dirty="0" smtClean="0"/>
          </a:p>
          <a:p>
            <a:pPr lvl="0"/>
            <a:r>
              <a:rPr lang="en-US" sz="4000" dirty="0" smtClean="0"/>
              <a:t>Post-Secondary Options</a:t>
            </a:r>
          </a:p>
          <a:p>
            <a:pPr lvl="0"/>
            <a:r>
              <a:rPr lang="en-US" sz="4000" dirty="0" smtClean="0"/>
              <a:t>College Admissions Requirements &amp; Process</a:t>
            </a:r>
          </a:p>
          <a:p>
            <a:pPr lvl="0"/>
            <a:r>
              <a:rPr lang="en-US" sz="4000" dirty="0" smtClean="0"/>
              <a:t>College Visits</a:t>
            </a:r>
          </a:p>
          <a:p>
            <a:pPr lvl="0"/>
            <a:r>
              <a:rPr lang="en-US" sz="4000" dirty="0" smtClean="0"/>
              <a:t>HOPE Program</a:t>
            </a:r>
          </a:p>
          <a:p>
            <a:pPr lvl="0"/>
            <a:r>
              <a:rPr lang="en-US" sz="4000" dirty="0" smtClean="0"/>
              <a:t>PSAT/SAT/ACT/ACCUPLACER/ASVAB</a:t>
            </a:r>
          </a:p>
          <a:p>
            <a:pPr lvl="0"/>
            <a:r>
              <a:rPr lang="en-US" sz="4000" dirty="0" smtClean="0"/>
              <a:t>NCAA Info</a:t>
            </a:r>
          </a:p>
          <a:p>
            <a:pPr lvl="0"/>
            <a:r>
              <a:rPr lang="en-US" sz="4000" dirty="0" smtClean="0"/>
              <a:t>Junior </a:t>
            </a:r>
            <a:r>
              <a:rPr lang="en-US" sz="4000" dirty="0" smtClean="0"/>
              <a:t>Advisement</a:t>
            </a:r>
          </a:p>
          <a:p>
            <a:pPr lvl="0"/>
            <a:r>
              <a:rPr lang="en-US" sz="4000" dirty="0" smtClean="0"/>
              <a:t>Lunch &amp; Learn</a:t>
            </a:r>
            <a:endParaRPr lang="en-US" sz="4000" dirty="0" smtClean="0"/>
          </a:p>
          <a:p>
            <a:pPr lvl="0"/>
            <a:endParaRPr lang="en-US" dirty="0"/>
          </a:p>
          <a:p>
            <a:pPr lvl="0"/>
            <a:endParaRPr lang="en-US" dirty="0"/>
          </a:p>
          <a:p>
            <a:pPr marL="0" indent="0">
              <a:buNone/>
            </a:pP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85800"/>
          </a:xfrm>
        </p:spPr>
        <p:txBody>
          <a:bodyPr/>
          <a:lstStyle/>
          <a:p>
            <a:pPr algn="ctr"/>
            <a:r>
              <a:rPr lang="en-US" b="1" dirty="0" smtClean="0">
                <a:solidFill>
                  <a:schemeClr val="tx1"/>
                </a:solidFill>
              </a:rPr>
              <a:t>Graduation Requirements</a:t>
            </a:r>
            <a:endParaRPr lang="en-US" b="1" dirty="0">
              <a:solidFill>
                <a:schemeClr val="tx1"/>
              </a:solidFill>
            </a:endParaRPr>
          </a:p>
        </p:txBody>
      </p:sp>
      <p:sp>
        <p:nvSpPr>
          <p:cNvPr id="3" name="Content Placeholder 2"/>
          <p:cNvSpPr>
            <a:spLocks noGrp="1"/>
          </p:cNvSpPr>
          <p:nvPr>
            <p:ph idx="1"/>
          </p:nvPr>
        </p:nvSpPr>
        <p:spPr>
          <a:xfrm>
            <a:off x="677334" y="1295400"/>
            <a:ext cx="8596668" cy="5410200"/>
          </a:xfrm>
        </p:spPr>
        <p:txBody>
          <a:bodyPr>
            <a:normAutofit/>
          </a:bodyPr>
          <a:lstStyle/>
          <a:p>
            <a:pPr>
              <a:buNone/>
            </a:pPr>
            <a:r>
              <a:rPr lang="en-US" altLang="en-US" sz="2200" dirty="0">
                <a:latin typeface="Trebuchet MS" panose="020B0603020202020204" pitchFamily="34" charset="0"/>
              </a:rPr>
              <a:t>4 Credits of English</a:t>
            </a:r>
          </a:p>
          <a:p>
            <a:pPr>
              <a:buNone/>
            </a:pPr>
            <a:r>
              <a:rPr lang="en-US" altLang="en-US" sz="2200" dirty="0">
                <a:latin typeface="Trebuchet MS" panose="020B0603020202020204" pitchFamily="34" charset="0"/>
              </a:rPr>
              <a:t>4 Credits of Math</a:t>
            </a:r>
          </a:p>
          <a:p>
            <a:pPr>
              <a:buNone/>
            </a:pPr>
            <a:r>
              <a:rPr lang="en-US" altLang="en-US" sz="2200" dirty="0">
                <a:latin typeface="Trebuchet MS" panose="020B0603020202020204" pitchFamily="34" charset="0"/>
              </a:rPr>
              <a:t>4 Credits of Science</a:t>
            </a:r>
          </a:p>
          <a:p>
            <a:pPr>
              <a:buNone/>
            </a:pPr>
            <a:r>
              <a:rPr lang="en-US" altLang="en-US" sz="2200" dirty="0">
                <a:latin typeface="Trebuchet MS" panose="020B0603020202020204" pitchFamily="34" charset="0"/>
              </a:rPr>
              <a:t>3 Credits of Social Studies (Not including World Geography)</a:t>
            </a:r>
          </a:p>
          <a:p>
            <a:pPr>
              <a:buNone/>
            </a:pPr>
            <a:r>
              <a:rPr lang="en-US" altLang="en-US" sz="2200" dirty="0">
                <a:latin typeface="Trebuchet MS" panose="020B0603020202020204" pitchFamily="34" charset="0"/>
              </a:rPr>
              <a:t>3 Credits from Career Tech/World Language*/or Fine Arts</a:t>
            </a:r>
          </a:p>
          <a:p>
            <a:pPr>
              <a:buNone/>
            </a:pPr>
            <a:r>
              <a:rPr lang="en-US" altLang="en-US" sz="2200" dirty="0">
                <a:latin typeface="Trebuchet MS" panose="020B0603020202020204" pitchFamily="34" charset="0"/>
              </a:rPr>
              <a:t>1 Credit of Health and Personal Fitness (1/2 credit in each)</a:t>
            </a:r>
          </a:p>
          <a:p>
            <a:pPr>
              <a:buNone/>
            </a:pPr>
            <a:r>
              <a:rPr lang="en-US" altLang="en-US" sz="2200" dirty="0">
                <a:latin typeface="Trebuchet MS" panose="020B0603020202020204" pitchFamily="34" charset="0"/>
              </a:rPr>
              <a:t>4 General Elective Credits</a:t>
            </a:r>
          </a:p>
          <a:p>
            <a:pPr algn="ctr">
              <a:buNone/>
            </a:pPr>
            <a:endParaRPr lang="en-US" altLang="en-US" sz="2000" b="1" dirty="0" smtClean="0">
              <a:solidFill>
                <a:srgbClr val="FF0000"/>
              </a:solidFill>
              <a:latin typeface="Trebuchet MS" panose="020B0603020202020204" pitchFamily="34" charset="0"/>
            </a:endParaRPr>
          </a:p>
          <a:p>
            <a:pPr algn="ctr">
              <a:buNone/>
            </a:pPr>
            <a:r>
              <a:rPr lang="en-US" altLang="en-US" sz="2000" b="1" dirty="0" smtClean="0">
                <a:solidFill>
                  <a:srgbClr val="FF0000"/>
                </a:solidFill>
                <a:latin typeface="Trebuchet MS" panose="020B0603020202020204" pitchFamily="34" charset="0"/>
              </a:rPr>
              <a:t>Total </a:t>
            </a:r>
            <a:r>
              <a:rPr lang="en-US" altLang="en-US" sz="2000" b="1" dirty="0">
                <a:solidFill>
                  <a:srgbClr val="FF0000"/>
                </a:solidFill>
                <a:latin typeface="Trebuchet MS" panose="020B0603020202020204" pitchFamily="34" charset="0"/>
              </a:rPr>
              <a:t>of 23 credits required in specific areas</a:t>
            </a:r>
          </a:p>
          <a:p>
            <a:pPr algn="ctr">
              <a:buNone/>
            </a:pPr>
            <a:r>
              <a:rPr lang="en-US" altLang="en-US" sz="2000" b="1" dirty="0">
                <a:solidFill>
                  <a:srgbClr val="FF0000"/>
                </a:solidFill>
                <a:latin typeface="Trebuchet MS" panose="020B0603020202020204" pitchFamily="34" charset="0"/>
              </a:rPr>
              <a:t>*World Language not required for graduation </a:t>
            </a:r>
          </a:p>
          <a:p>
            <a:pPr algn="ctr">
              <a:buNone/>
            </a:pPr>
            <a:r>
              <a:rPr lang="en-US" altLang="en-US" sz="2000" b="1" dirty="0">
                <a:solidFill>
                  <a:srgbClr val="FF0000"/>
                </a:solidFill>
                <a:latin typeface="Trebuchet MS" panose="020B0603020202020204" pitchFamily="34" charset="0"/>
              </a:rPr>
              <a:t>Community service hours are not a graduation requirement</a:t>
            </a:r>
            <a:endParaRPr lang="en-US" sz="2000" dirty="0">
              <a:latin typeface="Trebuchet MS" panose="020B0603020202020204" pitchFamily="34" charset="0"/>
            </a:endParaRPr>
          </a:p>
        </p:txBody>
      </p:sp>
    </p:spTree>
    <p:extLst>
      <p:ext uri="{BB962C8B-B14F-4D97-AF65-F5344CB8AC3E}">
        <p14:creationId xmlns:p14="http://schemas.microsoft.com/office/powerpoint/2010/main" val="38367169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62000"/>
          </a:xfrm>
        </p:spPr>
        <p:txBody>
          <a:bodyPr/>
          <a:lstStyle/>
          <a:p>
            <a:pPr algn="ctr"/>
            <a:r>
              <a:rPr lang="en-US" b="1" dirty="0" smtClean="0">
                <a:solidFill>
                  <a:schemeClr val="tx1"/>
                </a:solidFill>
              </a:rPr>
              <a:t>Community Service</a:t>
            </a:r>
            <a:endParaRPr lang="en-US" b="1" dirty="0">
              <a:solidFill>
                <a:schemeClr val="tx1"/>
              </a:solidFill>
            </a:endParaRPr>
          </a:p>
        </p:txBody>
      </p:sp>
      <p:sp>
        <p:nvSpPr>
          <p:cNvPr id="3" name="Content Placeholder 2"/>
          <p:cNvSpPr>
            <a:spLocks noGrp="1"/>
          </p:cNvSpPr>
          <p:nvPr>
            <p:ph idx="1"/>
          </p:nvPr>
        </p:nvSpPr>
        <p:spPr>
          <a:xfrm>
            <a:off x="228600" y="1371600"/>
            <a:ext cx="9677400" cy="5410200"/>
          </a:xfrm>
        </p:spPr>
        <p:txBody>
          <a:bodyPr>
            <a:normAutofit/>
          </a:bodyPr>
          <a:lstStyle/>
          <a:p>
            <a:r>
              <a:rPr lang="en-US" dirty="0"/>
              <a:t>The mission of the </a:t>
            </a:r>
            <a:r>
              <a:rPr lang="en-US" dirty="0" smtClean="0"/>
              <a:t>CHS </a:t>
            </a:r>
            <a:r>
              <a:rPr lang="en-US" dirty="0"/>
              <a:t>Community Service Initiative is to encourage student involvement in activities which benefit the local </a:t>
            </a:r>
            <a:r>
              <a:rPr lang="en-US" dirty="0" smtClean="0"/>
              <a:t>community</a:t>
            </a:r>
          </a:p>
          <a:p>
            <a:r>
              <a:rPr lang="en-US" dirty="0"/>
              <a:t>Acceptable projects for volunteer hours </a:t>
            </a:r>
            <a:r>
              <a:rPr lang="en-US" dirty="0" smtClean="0"/>
              <a:t>(120) for </a:t>
            </a:r>
            <a:r>
              <a:rPr lang="en-US" dirty="0"/>
              <a:t>graduation recognition include the following:</a:t>
            </a:r>
          </a:p>
          <a:p>
            <a:pPr lvl="1"/>
            <a:r>
              <a:rPr lang="en-US" b="1" dirty="0"/>
              <a:t>Projects which are sponsored by a Campbell club/organization</a:t>
            </a:r>
          </a:p>
          <a:p>
            <a:pPr lvl="1"/>
            <a:r>
              <a:rPr lang="en-US" b="1" dirty="0"/>
              <a:t>Projects which are sponsored by </a:t>
            </a:r>
            <a:r>
              <a:rPr lang="en-US" b="1" dirty="0" smtClean="0"/>
              <a:t>CHS</a:t>
            </a:r>
            <a:endParaRPr lang="en-US" b="1" dirty="0"/>
          </a:p>
          <a:p>
            <a:pPr lvl="1"/>
            <a:r>
              <a:rPr lang="en-US" b="1" dirty="0"/>
              <a:t>Projects outside of </a:t>
            </a:r>
            <a:r>
              <a:rPr lang="en-US" b="1" dirty="0" smtClean="0"/>
              <a:t>CHS </a:t>
            </a:r>
            <a:r>
              <a:rPr lang="en-US" b="1" dirty="0"/>
              <a:t>– can be volunteer hours with other organizations, such as Habitat for Humanity, Food Banks, Homeless Shelters, local churches (regardless of religion), Pet Shelters....etc. </a:t>
            </a:r>
          </a:p>
          <a:p>
            <a:pPr lvl="1"/>
            <a:r>
              <a:rPr lang="en-US" b="1" dirty="0"/>
              <a:t>Any other project not mentioned – please see Mr. Autry. </a:t>
            </a:r>
            <a:endParaRPr lang="en-US" b="1" dirty="0" smtClean="0"/>
          </a:p>
          <a:p>
            <a:r>
              <a:rPr lang="en-US" dirty="0"/>
              <a:t>All hours should be submitted within 30 days of completion of the service project</a:t>
            </a:r>
            <a:r>
              <a:rPr lang="en-US" dirty="0" smtClean="0"/>
              <a:t>.</a:t>
            </a:r>
          </a:p>
          <a:p>
            <a:r>
              <a:rPr lang="en-US" dirty="0"/>
              <a:t>These hours can be submitted by the individual student with sponsor signature or by the club/organization</a:t>
            </a:r>
            <a:r>
              <a:rPr lang="en-US" dirty="0" smtClean="0"/>
              <a:t>.</a:t>
            </a:r>
          </a:p>
          <a:p>
            <a:r>
              <a:rPr lang="en-US" dirty="0"/>
              <a:t>Final documentation for Juniors, Sophomores and Freshmen is due by 3:45pm on the last day of school to the Front Office</a:t>
            </a:r>
            <a:r>
              <a:rPr lang="en-US" dirty="0" smtClean="0"/>
              <a:t>.</a:t>
            </a:r>
          </a:p>
        </p:txBody>
      </p:sp>
    </p:spTree>
    <p:extLst>
      <p:ext uri="{BB962C8B-B14F-4D97-AF65-F5344CB8AC3E}">
        <p14:creationId xmlns:p14="http://schemas.microsoft.com/office/powerpoint/2010/main" val="1844327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5624</TotalTime>
  <Words>2862</Words>
  <Application>Microsoft Office PowerPoint</Application>
  <PresentationFormat>Widescreen</PresentationFormat>
  <Paragraphs>421</Paragraphs>
  <Slides>36</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Maiandra GD</vt:lpstr>
      <vt:lpstr>Trebuchet MS</vt:lpstr>
      <vt:lpstr>Wingdings 3</vt:lpstr>
      <vt:lpstr>Facet</vt:lpstr>
      <vt:lpstr>Junior Jump Start   Presented by CHS Counselors</vt:lpstr>
      <vt:lpstr>College &amp; Career-Readiness Standards</vt:lpstr>
      <vt:lpstr>Here are Your Counselors: Rm: 608 We are Here to Assist You</vt:lpstr>
      <vt:lpstr>PowerPoint Presentation</vt:lpstr>
      <vt:lpstr> Learning Questions  </vt:lpstr>
      <vt:lpstr>Stay Informed  </vt:lpstr>
      <vt:lpstr>Let’s Discuss…</vt:lpstr>
      <vt:lpstr>Graduation Requirements</vt:lpstr>
      <vt:lpstr>Community Service</vt:lpstr>
      <vt:lpstr>Military </vt:lpstr>
      <vt:lpstr>Technical College</vt:lpstr>
      <vt:lpstr>Types of Programs at Technical Colleges </vt:lpstr>
      <vt:lpstr>2-Year College</vt:lpstr>
      <vt:lpstr>College Placement Test (for technical or a two-year college entrance exam) </vt:lpstr>
      <vt:lpstr>4-year college/university</vt:lpstr>
      <vt:lpstr>How can you choose which 4-year college is the right one for you?</vt:lpstr>
      <vt:lpstr>How do I Get Into College?</vt:lpstr>
      <vt:lpstr>How many schools should I apply to?</vt:lpstr>
      <vt:lpstr>Include in your list of potential schools</vt:lpstr>
      <vt:lpstr>Upcoming visits at CHS</vt:lpstr>
      <vt:lpstr>Off-Campus College Visit Procedures</vt:lpstr>
      <vt:lpstr>Georgia’s HOPE Program</vt:lpstr>
      <vt:lpstr>Georgia’s HOPE Program, cont.</vt:lpstr>
      <vt:lpstr>Georgia’s HOPE Program, cont. (Not based on your HS GPA!)</vt:lpstr>
      <vt:lpstr>HOPE Career Grant-100% paid for</vt:lpstr>
      <vt:lpstr>Rigor Requirements Class of 2019 &amp; beyond – 4 full credits </vt:lpstr>
      <vt:lpstr>2018-2019 SAT &amp; ACT Test Dates</vt:lpstr>
      <vt:lpstr>PSAT</vt:lpstr>
      <vt:lpstr>Types of College Admission Tests  </vt:lpstr>
      <vt:lpstr>Fee waivers</vt:lpstr>
      <vt:lpstr>What test is best for me?</vt:lpstr>
      <vt:lpstr>How to prepare for these tests? </vt:lpstr>
      <vt:lpstr>College-Bound Student Athletes NCAA Initial-Eligibility Clearinghouse</vt:lpstr>
      <vt:lpstr>PowerPoint Presentation</vt:lpstr>
      <vt:lpstr>Lunch &amp; Learn</vt:lpstr>
      <vt:lpstr>Questions???</vt:lpstr>
    </vt:vector>
  </TitlesOfParts>
  <Company>Cobb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11th Grade  Classroom Guidance Lesson</dc:title>
  <dc:creator>HJB11132</dc:creator>
  <cp:lastModifiedBy>Yolanda Wright</cp:lastModifiedBy>
  <cp:revision>378</cp:revision>
  <cp:lastPrinted>2018-09-12T12:59:42Z</cp:lastPrinted>
  <dcterms:created xsi:type="dcterms:W3CDTF">2010-06-21T12:57:30Z</dcterms:created>
  <dcterms:modified xsi:type="dcterms:W3CDTF">2018-09-12T15:24:06Z</dcterms:modified>
</cp:coreProperties>
</file>