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39"/>
  </p:notesMasterIdLst>
  <p:handoutMasterIdLst>
    <p:handoutMasterId r:id="rId40"/>
  </p:handoutMasterIdLst>
  <p:sldIdLst>
    <p:sldId id="295" r:id="rId2"/>
    <p:sldId id="345" r:id="rId3"/>
    <p:sldId id="297" r:id="rId4"/>
    <p:sldId id="296" r:id="rId5"/>
    <p:sldId id="298" r:id="rId6"/>
    <p:sldId id="316" r:id="rId7"/>
    <p:sldId id="321" r:id="rId8"/>
    <p:sldId id="329" r:id="rId9"/>
    <p:sldId id="330" r:id="rId10"/>
    <p:sldId id="354" r:id="rId11"/>
    <p:sldId id="305" r:id="rId12"/>
    <p:sldId id="304" r:id="rId13"/>
    <p:sldId id="306" r:id="rId14"/>
    <p:sldId id="318" r:id="rId15"/>
    <p:sldId id="317" r:id="rId16"/>
    <p:sldId id="352" r:id="rId17"/>
    <p:sldId id="307" r:id="rId18"/>
    <p:sldId id="309" r:id="rId19"/>
    <p:sldId id="310" r:id="rId20"/>
    <p:sldId id="314" r:id="rId21"/>
    <p:sldId id="344" r:id="rId22"/>
    <p:sldId id="319" r:id="rId23"/>
    <p:sldId id="315" r:id="rId24"/>
    <p:sldId id="346" r:id="rId25"/>
    <p:sldId id="327" r:id="rId26"/>
    <p:sldId id="331" r:id="rId27"/>
    <p:sldId id="353" r:id="rId28"/>
    <p:sldId id="348" r:id="rId29"/>
    <p:sldId id="349" r:id="rId30"/>
    <p:sldId id="311" r:id="rId31"/>
    <p:sldId id="350" r:id="rId32"/>
    <p:sldId id="340" r:id="rId33"/>
    <p:sldId id="320" r:id="rId34"/>
    <p:sldId id="343" r:id="rId35"/>
    <p:sldId id="313" r:id="rId36"/>
    <p:sldId id="356" r:id="rId37"/>
    <p:sldId id="337" r:id="rId38"/>
  </p:sldIdLst>
  <p:sldSz cx="9144000" cy="6858000" type="screen4x3"/>
  <p:notesSz cx="6954838" cy="9240838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55F86"/>
    <a:srgbClr val="90B957"/>
    <a:srgbClr val="1B73A2"/>
    <a:srgbClr val="1E5F86"/>
    <a:srgbClr val="1D81AA"/>
    <a:srgbClr val="0F7BC8"/>
    <a:srgbClr val="95C94E"/>
    <a:srgbClr val="96BC5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338" autoAdjust="0"/>
    <p:restoredTop sz="84515" autoAdjust="0"/>
  </p:normalViewPr>
  <p:slideViewPr>
    <p:cSldViewPr snapToObjects="1">
      <p:cViewPr varScale="1">
        <p:scale>
          <a:sx n="58" d="100"/>
          <a:sy n="58" d="100"/>
        </p:scale>
        <p:origin x="1684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10" d="100"/>
        <a:sy n="11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763" cy="46364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9466" y="0"/>
            <a:ext cx="3013763" cy="46364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98E3F5-AFDE-4300-A3C2-A5B30837F786}" type="datetimeFigureOut">
              <a:rPr lang="en-US" smtClean="0"/>
              <a:t>9/6/2018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7193"/>
            <a:ext cx="3013763" cy="46364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9466" y="8777193"/>
            <a:ext cx="3013763" cy="46364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F43237-26EB-4C82-B07B-A93DDA5E47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21607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763" cy="46204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9466" y="0"/>
            <a:ext cx="3013763" cy="46204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692150"/>
            <a:ext cx="4621212" cy="34655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484" y="4389398"/>
            <a:ext cx="5563870" cy="415837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7193"/>
            <a:ext cx="3013763" cy="46204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9466" y="8777193"/>
            <a:ext cx="3013763" cy="46204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C64DB66-E225-4498-8ACD-CB3B6D2CFB31}" type="slidenum">
              <a:rPr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22174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C64DB66-E225-4498-8ACD-CB3B6D2CFB3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92321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C64DB66-E225-4498-8ACD-CB3B6D2CFB31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97045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C64DB66-E225-4498-8ACD-CB3B6D2CFB31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03664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C64DB66-E225-4498-8ACD-CB3B6D2CFB31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61831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C64DB66-E225-4498-8ACD-CB3B6D2CFB31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321990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C64DB66-E225-4498-8ACD-CB3B6D2CFB31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388490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C64DB66-E225-4498-8ACD-CB3B6D2CFB31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15705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C64DB66-E225-4498-8ACD-CB3B6D2CFB31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63569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C64DB66-E225-4498-8ACD-CB3B6D2CFB31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60059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C64DB66-E225-4498-8ACD-CB3B6D2CFB31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81619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C64DB66-E225-4498-8ACD-CB3B6D2CFB31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49368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C64DB66-E225-4498-8ACD-CB3B6D2CFB3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953269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C64DB66-E225-4498-8ACD-CB3B6D2CFB31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90777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C64DB66-E225-4498-8ACD-CB3B6D2CFB31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04257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C64DB66-E225-4498-8ACD-CB3B6D2CFB31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748588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C64DB66-E225-4498-8ACD-CB3B6D2CFB31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690742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C64DB66-E225-4498-8ACD-CB3B6D2CFB31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040870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Let students</a:t>
            </a:r>
            <a:r>
              <a:rPr lang="en-US" baseline="0" dirty="0" smtClean="0"/>
              <a:t> know that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C64DB66-E225-4498-8ACD-CB3B6D2CFB31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4629216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C64DB66-E225-4498-8ACD-CB3B6D2CFB31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1936238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C64DB66-E225-4498-8ACD-CB3B6D2CFB31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4750542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These are careers high</a:t>
            </a:r>
            <a:r>
              <a:rPr lang="en-US" baseline="0" dirty="0" smtClean="0"/>
              <a:t> in demand therefore tuition is covered 100% by HOPE Career Grant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C64DB66-E225-4498-8ACD-CB3B6D2CFB31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2552325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C64DB66-E225-4498-8ACD-CB3B6D2CFB31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0421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C64DB66-E225-4498-8ACD-CB3B6D2CFB3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3002211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C64DB66-E225-4498-8ACD-CB3B6D2CFB31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701785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C64DB66-E225-4498-8ACD-CB3B6D2CFB31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61142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C64DB66-E225-4498-8ACD-CB3B6D2CFB3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98811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C64DB66-E225-4498-8ACD-CB3B6D2CFB3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29428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C64DB66-E225-4498-8ACD-CB3B6D2CFB3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04636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C64DB66-E225-4498-8ACD-CB3B6D2CFB3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623616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C64DB66-E225-4498-8ACD-CB3B6D2CFB3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065374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C64DB66-E225-4498-8ACD-CB3B6D2CFB31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52409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Comb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/>
          </p:cNvSpPr>
          <p:nvPr userDrawn="1"/>
        </p:nvSpPr>
        <p:spPr bwMode="auto">
          <a:xfrm>
            <a:off x="8763000" y="2209800"/>
            <a:ext cx="381000" cy="4648200"/>
          </a:xfrm>
          <a:prstGeom prst="rect">
            <a:avLst/>
          </a:prstGeom>
          <a:solidFill>
            <a:srgbClr val="95C94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sp>
        <p:nvSpPr>
          <p:cNvPr id="6" name="Rectangle 1"/>
          <p:cNvSpPr>
            <a:spLocks/>
          </p:cNvSpPr>
          <p:nvPr userDrawn="1"/>
        </p:nvSpPr>
        <p:spPr bwMode="auto">
          <a:xfrm>
            <a:off x="0" y="0"/>
            <a:ext cx="381000" cy="4660900"/>
          </a:xfrm>
          <a:prstGeom prst="rect">
            <a:avLst/>
          </a:prstGeom>
          <a:solidFill>
            <a:srgbClr val="95C94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sp>
        <p:nvSpPr>
          <p:cNvPr id="7" name="Rectangle 1"/>
          <p:cNvSpPr>
            <a:spLocks/>
          </p:cNvSpPr>
          <p:nvPr userDrawn="1"/>
        </p:nvSpPr>
        <p:spPr bwMode="auto">
          <a:xfrm>
            <a:off x="0" y="5803900"/>
            <a:ext cx="381000" cy="1066800"/>
          </a:xfrm>
          <a:prstGeom prst="rect">
            <a:avLst/>
          </a:prstGeom>
          <a:solidFill>
            <a:srgbClr val="1D81A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sp>
        <p:nvSpPr>
          <p:cNvPr id="8" name="Rectangle 1"/>
          <p:cNvSpPr>
            <a:spLocks/>
          </p:cNvSpPr>
          <p:nvPr userDrawn="1"/>
        </p:nvSpPr>
        <p:spPr bwMode="auto">
          <a:xfrm>
            <a:off x="0" y="4660900"/>
            <a:ext cx="381000" cy="1143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>
                <a:latin typeface="+mn-lt"/>
                <a:cs typeface="+mn-cs"/>
              </a:rPr>
              <a:t>             </a:t>
            </a:r>
          </a:p>
        </p:txBody>
      </p:sp>
      <p:sp>
        <p:nvSpPr>
          <p:cNvPr id="9" name="Rectangle 1"/>
          <p:cNvSpPr>
            <a:spLocks/>
          </p:cNvSpPr>
          <p:nvPr userDrawn="1"/>
        </p:nvSpPr>
        <p:spPr bwMode="auto">
          <a:xfrm>
            <a:off x="8763000" y="0"/>
            <a:ext cx="393700" cy="1066800"/>
          </a:xfrm>
          <a:prstGeom prst="rect">
            <a:avLst/>
          </a:prstGeom>
          <a:solidFill>
            <a:srgbClr val="1D81A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sp>
        <p:nvSpPr>
          <p:cNvPr id="10" name="Rectangle 1"/>
          <p:cNvSpPr>
            <a:spLocks/>
          </p:cNvSpPr>
          <p:nvPr userDrawn="1"/>
        </p:nvSpPr>
        <p:spPr bwMode="auto">
          <a:xfrm>
            <a:off x="8763000" y="1066800"/>
            <a:ext cx="393700" cy="1143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>
                <a:latin typeface="+mn-lt"/>
                <a:cs typeface="+mn-cs"/>
              </a:rPr>
              <a:t>             </a:t>
            </a:r>
          </a:p>
        </p:txBody>
      </p:sp>
      <p:sp>
        <p:nvSpPr>
          <p:cNvPr id="12" name="Title 12"/>
          <p:cNvSpPr>
            <a:spLocks noGrp="1"/>
          </p:cNvSpPr>
          <p:nvPr>
            <p:ph type="title"/>
          </p:nvPr>
        </p:nvSpPr>
        <p:spPr>
          <a:xfrm>
            <a:off x="381000" y="2137955"/>
            <a:ext cx="8229600" cy="738595"/>
          </a:xfrm>
          <a:prstGeom prst="rect">
            <a:avLst/>
          </a:prstGeom>
          <a:noFill/>
        </p:spPr>
        <p:txBody>
          <a:bodyPr vert="horz"/>
          <a:lstStyle>
            <a:lvl1pPr algn="l">
              <a:defRPr sz="4800">
                <a:solidFill>
                  <a:srgbClr val="155F86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Click to edit Master </a:t>
            </a:r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15" name="Subtitle 2"/>
          <p:cNvSpPr>
            <a:spLocks noGrp="1"/>
          </p:cNvSpPr>
          <p:nvPr>
            <p:ph type="subTitle" idx="1"/>
          </p:nvPr>
        </p:nvSpPr>
        <p:spPr>
          <a:xfrm>
            <a:off x="410190" y="2800350"/>
            <a:ext cx="8425545" cy="704850"/>
          </a:xfrm>
          <a:prstGeom prst="rect">
            <a:avLst/>
          </a:prstGeom>
          <a:noFill/>
        </p:spPr>
        <p:txBody>
          <a:bodyPr vert="horz"/>
          <a:lstStyle>
            <a:lvl1pPr marL="0" indent="0" algn="l">
              <a:buNone/>
              <a:defRPr sz="2400" b="0">
                <a:solidFill>
                  <a:srgbClr val="96BC5A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</a:t>
            </a:r>
            <a:r>
              <a:rPr lang="en-US" dirty="0" smtClean="0"/>
              <a:t>subtitle</a:t>
            </a:r>
            <a:endParaRPr lang="en-US" dirty="0"/>
          </a:p>
        </p:txBody>
      </p:sp>
      <p:sp>
        <p:nvSpPr>
          <p:cNvPr id="16" name="Content Placeholder 10"/>
          <p:cNvSpPr>
            <a:spLocks noGrp="1"/>
          </p:cNvSpPr>
          <p:nvPr>
            <p:ph sz="quarter" idx="11"/>
          </p:nvPr>
        </p:nvSpPr>
        <p:spPr>
          <a:xfrm>
            <a:off x="533400" y="5340461"/>
            <a:ext cx="7021286" cy="596677"/>
          </a:xfrm>
          <a:prstGeom prst="rect">
            <a:avLst/>
          </a:prstGeom>
        </p:spPr>
        <p:txBody>
          <a:bodyPr vert="horz"/>
          <a:lstStyle>
            <a:lvl1pPr marL="0" indent="0" algn="l">
              <a:buNone/>
              <a:defRPr sz="2200">
                <a:solidFill>
                  <a:srgbClr val="155F86"/>
                </a:solidFill>
                <a:latin typeface="Arial"/>
                <a:cs typeface="Arial"/>
              </a:defRPr>
            </a:lvl1pPr>
            <a:lvl2pPr algn="r">
              <a:defRPr sz="3600">
                <a:latin typeface="Arial"/>
                <a:cs typeface="Arial"/>
              </a:defRPr>
            </a:lvl2pPr>
            <a:lvl3pPr algn="r">
              <a:defRPr sz="3600">
                <a:latin typeface="Arial"/>
                <a:cs typeface="Arial"/>
              </a:defRPr>
            </a:lvl3pPr>
            <a:lvl4pPr algn="r">
              <a:defRPr sz="3600">
                <a:latin typeface="Arial"/>
                <a:cs typeface="Arial"/>
              </a:defRPr>
            </a:lvl4pPr>
            <a:lvl5pPr algn="r">
              <a:defRPr sz="3600">
                <a:latin typeface="Arial"/>
                <a:cs typeface="Arial"/>
              </a:defRPr>
            </a:lvl5pPr>
          </a:lstStyle>
          <a:p>
            <a:pPr lvl="0"/>
            <a:r>
              <a:rPr lang="en-US" dirty="0"/>
              <a:t>Click to edit Master </a:t>
            </a:r>
            <a:r>
              <a:rPr lang="en-US" dirty="0" smtClean="0"/>
              <a:t>text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8721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/>
          </p:cNvSpPr>
          <p:nvPr userDrawn="1"/>
        </p:nvSpPr>
        <p:spPr bwMode="auto">
          <a:xfrm>
            <a:off x="8763000" y="2209800"/>
            <a:ext cx="381000" cy="4648200"/>
          </a:xfrm>
          <a:prstGeom prst="rect">
            <a:avLst/>
          </a:prstGeom>
          <a:solidFill>
            <a:srgbClr val="95C94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sp>
        <p:nvSpPr>
          <p:cNvPr id="5" name="Rectangle 1"/>
          <p:cNvSpPr>
            <a:spLocks/>
          </p:cNvSpPr>
          <p:nvPr userDrawn="1"/>
        </p:nvSpPr>
        <p:spPr bwMode="auto">
          <a:xfrm>
            <a:off x="8763000" y="0"/>
            <a:ext cx="393700" cy="1066800"/>
          </a:xfrm>
          <a:prstGeom prst="rect">
            <a:avLst/>
          </a:prstGeom>
          <a:solidFill>
            <a:srgbClr val="1D81A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sp>
        <p:nvSpPr>
          <p:cNvPr id="6" name="Rectangle 1"/>
          <p:cNvSpPr>
            <a:spLocks/>
          </p:cNvSpPr>
          <p:nvPr userDrawn="1"/>
        </p:nvSpPr>
        <p:spPr bwMode="auto">
          <a:xfrm>
            <a:off x="8763000" y="1066800"/>
            <a:ext cx="393700" cy="1143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>
                <a:latin typeface="+mn-lt"/>
                <a:cs typeface="+mn-cs"/>
              </a:rPr>
              <a:t>             </a:t>
            </a:r>
          </a:p>
        </p:txBody>
      </p:sp>
      <p:sp>
        <p:nvSpPr>
          <p:cNvPr id="7" name="Rectangle 1"/>
          <p:cNvSpPr>
            <a:spLocks/>
          </p:cNvSpPr>
          <p:nvPr userDrawn="1"/>
        </p:nvSpPr>
        <p:spPr bwMode="auto">
          <a:xfrm>
            <a:off x="0" y="0"/>
            <a:ext cx="381000" cy="4660900"/>
          </a:xfrm>
          <a:prstGeom prst="rect">
            <a:avLst/>
          </a:prstGeom>
          <a:solidFill>
            <a:srgbClr val="95C94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sp>
        <p:nvSpPr>
          <p:cNvPr id="8" name="Rectangle 1"/>
          <p:cNvSpPr>
            <a:spLocks/>
          </p:cNvSpPr>
          <p:nvPr userDrawn="1"/>
        </p:nvSpPr>
        <p:spPr bwMode="auto">
          <a:xfrm>
            <a:off x="0" y="5803900"/>
            <a:ext cx="381000" cy="1066800"/>
          </a:xfrm>
          <a:prstGeom prst="rect">
            <a:avLst/>
          </a:prstGeom>
          <a:solidFill>
            <a:srgbClr val="1D81A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sp>
        <p:nvSpPr>
          <p:cNvPr id="9" name="Rectangle 1"/>
          <p:cNvSpPr>
            <a:spLocks/>
          </p:cNvSpPr>
          <p:nvPr userDrawn="1"/>
        </p:nvSpPr>
        <p:spPr bwMode="auto">
          <a:xfrm>
            <a:off x="0" y="4660900"/>
            <a:ext cx="381000" cy="1143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>
                <a:latin typeface="+mn-lt"/>
                <a:cs typeface="+mn-cs"/>
              </a:rPr>
              <a:t>             </a:t>
            </a:r>
          </a:p>
        </p:txBody>
      </p:sp>
      <p:sp>
        <p:nvSpPr>
          <p:cNvPr id="16" name="Content Placeholder 15"/>
          <p:cNvSpPr>
            <a:spLocks noGrp="1"/>
          </p:cNvSpPr>
          <p:nvPr>
            <p:ph sz="quarter" idx="10"/>
          </p:nvPr>
        </p:nvSpPr>
        <p:spPr>
          <a:xfrm>
            <a:off x="762000" y="609600"/>
            <a:ext cx="7543800" cy="4114800"/>
          </a:xfrm>
          <a:prstGeom prst="rect">
            <a:avLst/>
          </a:prstGeom>
        </p:spPr>
        <p:txBody>
          <a:bodyPr/>
          <a:lstStyle>
            <a:lvl1pPr>
              <a:defRPr sz="20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0" y="5029200"/>
            <a:ext cx="7543800" cy="1143000"/>
          </a:xfrm>
          <a:prstGeom prst="rect">
            <a:avLst/>
          </a:prstGeom>
        </p:spPr>
        <p:txBody>
          <a:bodyPr/>
          <a:lstStyle>
            <a:lvl1pPr>
              <a:defRPr sz="20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855794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/>
          </p:cNvSpPr>
          <p:nvPr userDrawn="1"/>
        </p:nvSpPr>
        <p:spPr bwMode="auto">
          <a:xfrm>
            <a:off x="8763000" y="2209800"/>
            <a:ext cx="381000" cy="4648200"/>
          </a:xfrm>
          <a:prstGeom prst="rect">
            <a:avLst/>
          </a:prstGeom>
          <a:solidFill>
            <a:srgbClr val="95C94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sp>
        <p:nvSpPr>
          <p:cNvPr id="3" name="Rectangle 1"/>
          <p:cNvSpPr>
            <a:spLocks/>
          </p:cNvSpPr>
          <p:nvPr userDrawn="1"/>
        </p:nvSpPr>
        <p:spPr bwMode="auto">
          <a:xfrm>
            <a:off x="8763000" y="0"/>
            <a:ext cx="393700" cy="1066800"/>
          </a:xfrm>
          <a:prstGeom prst="rect">
            <a:avLst/>
          </a:prstGeom>
          <a:solidFill>
            <a:srgbClr val="1D81A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sp>
        <p:nvSpPr>
          <p:cNvPr id="4" name="Rectangle 1"/>
          <p:cNvSpPr>
            <a:spLocks/>
          </p:cNvSpPr>
          <p:nvPr userDrawn="1"/>
        </p:nvSpPr>
        <p:spPr bwMode="auto">
          <a:xfrm>
            <a:off x="8763000" y="1066800"/>
            <a:ext cx="393700" cy="1143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>
                <a:latin typeface="+mn-lt"/>
                <a:cs typeface="+mn-cs"/>
              </a:rPr>
              <a:t>             </a:t>
            </a:r>
          </a:p>
        </p:txBody>
      </p:sp>
      <p:sp>
        <p:nvSpPr>
          <p:cNvPr id="5" name="Rectangle 1"/>
          <p:cNvSpPr>
            <a:spLocks/>
          </p:cNvSpPr>
          <p:nvPr userDrawn="1"/>
        </p:nvSpPr>
        <p:spPr bwMode="auto">
          <a:xfrm>
            <a:off x="0" y="0"/>
            <a:ext cx="381000" cy="4660900"/>
          </a:xfrm>
          <a:prstGeom prst="rect">
            <a:avLst/>
          </a:prstGeom>
          <a:solidFill>
            <a:srgbClr val="95C94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sp>
        <p:nvSpPr>
          <p:cNvPr id="6" name="Rectangle 1"/>
          <p:cNvSpPr>
            <a:spLocks/>
          </p:cNvSpPr>
          <p:nvPr userDrawn="1"/>
        </p:nvSpPr>
        <p:spPr bwMode="auto">
          <a:xfrm>
            <a:off x="0" y="5803900"/>
            <a:ext cx="381000" cy="1066800"/>
          </a:xfrm>
          <a:prstGeom prst="rect">
            <a:avLst/>
          </a:prstGeom>
          <a:solidFill>
            <a:srgbClr val="1D81A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sp>
        <p:nvSpPr>
          <p:cNvPr id="7" name="Rectangle 1"/>
          <p:cNvSpPr>
            <a:spLocks/>
          </p:cNvSpPr>
          <p:nvPr userDrawn="1"/>
        </p:nvSpPr>
        <p:spPr bwMode="auto">
          <a:xfrm>
            <a:off x="0" y="4660900"/>
            <a:ext cx="381000" cy="1143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>
                <a:latin typeface="+mn-lt"/>
                <a:cs typeface="+mn-cs"/>
              </a:rPr>
              <a:t>             </a:t>
            </a:r>
          </a:p>
        </p:txBody>
      </p:sp>
    </p:spTree>
    <p:extLst>
      <p:ext uri="{BB962C8B-B14F-4D97-AF65-F5344CB8AC3E}">
        <p14:creationId xmlns:p14="http://schemas.microsoft.com/office/powerpoint/2010/main" val="36959551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 userDrawn="1"/>
        </p:nvCxnSpPr>
        <p:spPr>
          <a:xfrm>
            <a:off x="460375" y="1062038"/>
            <a:ext cx="8150225" cy="0"/>
          </a:xfrm>
          <a:prstGeom prst="line">
            <a:avLst/>
          </a:prstGeom>
          <a:ln w="50800" cmpd="sng">
            <a:solidFill>
              <a:schemeClr val="tx1">
                <a:lumMod val="65000"/>
                <a:lumOff val="3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Rectangle 1"/>
          <p:cNvSpPr>
            <a:spLocks/>
          </p:cNvSpPr>
          <p:nvPr userDrawn="1"/>
        </p:nvSpPr>
        <p:spPr bwMode="auto">
          <a:xfrm>
            <a:off x="8763000" y="2209800"/>
            <a:ext cx="381000" cy="4648200"/>
          </a:xfrm>
          <a:prstGeom prst="rect">
            <a:avLst/>
          </a:prstGeom>
          <a:solidFill>
            <a:srgbClr val="95C94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sp>
        <p:nvSpPr>
          <p:cNvPr id="6" name="Rectangle 1"/>
          <p:cNvSpPr>
            <a:spLocks/>
          </p:cNvSpPr>
          <p:nvPr userDrawn="1"/>
        </p:nvSpPr>
        <p:spPr bwMode="auto">
          <a:xfrm>
            <a:off x="8763000" y="0"/>
            <a:ext cx="393700" cy="1066800"/>
          </a:xfrm>
          <a:prstGeom prst="rect">
            <a:avLst/>
          </a:prstGeom>
          <a:solidFill>
            <a:srgbClr val="1D81A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sp>
        <p:nvSpPr>
          <p:cNvPr id="7" name="Rectangle 1"/>
          <p:cNvSpPr>
            <a:spLocks/>
          </p:cNvSpPr>
          <p:nvPr userDrawn="1"/>
        </p:nvSpPr>
        <p:spPr bwMode="auto">
          <a:xfrm>
            <a:off x="8763000" y="1066800"/>
            <a:ext cx="393700" cy="1143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>
                <a:latin typeface="+mn-lt"/>
                <a:cs typeface="+mn-cs"/>
              </a:rPr>
              <a:t>             </a:t>
            </a:r>
          </a:p>
        </p:txBody>
      </p:sp>
      <p:sp>
        <p:nvSpPr>
          <p:cNvPr id="8" name="Rectangle 1"/>
          <p:cNvSpPr>
            <a:spLocks/>
          </p:cNvSpPr>
          <p:nvPr userDrawn="1"/>
        </p:nvSpPr>
        <p:spPr bwMode="auto">
          <a:xfrm>
            <a:off x="0" y="0"/>
            <a:ext cx="381000" cy="4660900"/>
          </a:xfrm>
          <a:prstGeom prst="rect">
            <a:avLst/>
          </a:prstGeom>
          <a:solidFill>
            <a:srgbClr val="95C94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sp>
        <p:nvSpPr>
          <p:cNvPr id="9" name="Rectangle 1"/>
          <p:cNvSpPr>
            <a:spLocks/>
          </p:cNvSpPr>
          <p:nvPr userDrawn="1"/>
        </p:nvSpPr>
        <p:spPr bwMode="auto">
          <a:xfrm>
            <a:off x="0" y="5803900"/>
            <a:ext cx="381000" cy="1066800"/>
          </a:xfrm>
          <a:prstGeom prst="rect">
            <a:avLst/>
          </a:prstGeom>
          <a:solidFill>
            <a:srgbClr val="1D81A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sp>
        <p:nvSpPr>
          <p:cNvPr id="10" name="Rectangle 1"/>
          <p:cNvSpPr>
            <a:spLocks/>
          </p:cNvSpPr>
          <p:nvPr userDrawn="1"/>
        </p:nvSpPr>
        <p:spPr bwMode="auto">
          <a:xfrm>
            <a:off x="0" y="4660900"/>
            <a:ext cx="381000" cy="1143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>
                <a:latin typeface="+mn-lt"/>
                <a:cs typeface="+mn-cs"/>
              </a:rPr>
              <a:t>            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9708" y="414325"/>
            <a:ext cx="8554162" cy="647698"/>
          </a:xfrm>
          <a:prstGeom prst="rect">
            <a:avLst/>
          </a:prstGeom>
        </p:spPr>
        <p:txBody>
          <a:bodyPr/>
          <a:lstStyle>
            <a:lvl1pPr algn="l">
              <a:defRPr sz="400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752600"/>
            <a:ext cx="8229600" cy="4297363"/>
          </a:xfrm>
          <a:prstGeom prst="rect">
            <a:avLst/>
          </a:prstGeom>
        </p:spPr>
        <p:txBody>
          <a:bodyPr/>
          <a:lstStyle>
            <a:lvl1pPr marL="230188" indent="-230188">
              <a:buSzPct val="80000"/>
              <a:defRPr sz="2000">
                <a:solidFill>
                  <a:srgbClr val="535353"/>
                </a:solidFill>
                <a:latin typeface="Arial"/>
                <a:cs typeface="Arial"/>
              </a:defRPr>
            </a:lvl1pPr>
            <a:lvl2pPr marL="404813" indent="-174625">
              <a:buSzPct val="75000"/>
              <a:buFont typeface="Arial"/>
              <a:buChar char="•"/>
              <a:defRPr sz="1800">
                <a:solidFill>
                  <a:srgbClr val="535353"/>
                </a:solidFill>
                <a:latin typeface="Arial"/>
                <a:cs typeface="Arial"/>
              </a:defRPr>
            </a:lvl2pPr>
            <a:lvl3pPr marL="623888" indent="-163513">
              <a:buSzPct val="80000"/>
              <a:defRPr sz="1600">
                <a:solidFill>
                  <a:srgbClr val="535353"/>
                </a:solidFill>
                <a:latin typeface="Arial"/>
                <a:cs typeface="Arial"/>
              </a:defRPr>
            </a:lvl3pPr>
            <a:lvl4pPr marL="854075" indent="-230188">
              <a:defRPr sz="1100">
                <a:solidFill>
                  <a:srgbClr val="535353"/>
                </a:solidFill>
                <a:latin typeface="Arial"/>
                <a:cs typeface="Arial"/>
              </a:defRPr>
            </a:lvl4pPr>
            <a:lvl5pPr marL="1028700" indent="-228600">
              <a:defRPr sz="1200">
                <a:solidFill>
                  <a:srgbClr val="535353"/>
                </a:solidFill>
                <a:latin typeface="Arial"/>
                <a:cs typeface="Arial"/>
              </a:defRPr>
            </a:lvl5pPr>
          </a:lstStyle>
          <a:p>
            <a:pPr lvl="0"/>
            <a:r>
              <a:rPr lang="en-US" dirty="0" smtClean="0"/>
              <a:t>Click to edit Master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26281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/>
          </p:cNvSpPr>
          <p:nvPr userDrawn="1"/>
        </p:nvSpPr>
        <p:spPr bwMode="auto">
          <a:xfrm>
            <a:off x="8763000" y="2209800"/>
            <a:ext cx="381000" cy="4648200"/>
          </a:xfrm>
          <a:prstGeom prst="rect">
            <a:avLst/>
          </a:prstGeom>
          <a:solidFill>
            <a:srgbClr val="95C94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sp>
        <p:nvSpPr>
          <p:cNvPr id="5" name="Rectangle 1"/>
          <p:cNvSpPr>
            <a:spLocks/>
          </p:cNvSpPr>
          <p:nvPr userDrawn="1"/>
        </p:nvSpPr>
        <p:spPr bwMode="auto">
          <a:xfrm>
            <a:off x="8763000" y="0"/>
            <a:ext cx="393700" cy="1066800"/>
          </a:xfrm>
          <a:prstGeom prst="rect">
            <a:avLst/>
          </a:prstGeom>
          <a:solidFill>
            <a:srgbClr val="1D81A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sp>
        <p:nvSpPr>
          <p:cNvPr id="6" name="Rectangle 1"/>
          <p:cNvSpPr>
            <a:spLocks/>
          </p:cNvSpPr>
          <p:nvPr userDrawn="1"/>
        </p:nvSpPr>
        <p:spPr bwMode="auto">
          <a:xfrm>
            <a:off x="8763000" y="1066800"/>
            <a:ext cx="393700" cy="1143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>
                <a:latin typeface="+mn-lt"/>
                <a:cs typeface="+mn-cs"/>
              </a:rPr>
              <a:t>             </a:t>
            </a:r>
          </a:p>
        </p:txBody>
      </p:sp>
      <p:sp>
        <p:nvSpPr>
          <p:cNvPr id="7" name="Rectangle 1"/>
          <p:cNvSpPr>
            <a:spLocks/>
          </p:cNvSpPr>
          <p:nvPr userDrawn="1"/>
        </p:nvSpPr>
        <p:spPr bwMode="auto">
          <a:xfrm>
            <a:off x="0" y="0"/>
            <a:ext cx="381000" cy="4660900"/>
          </a:xfrm>
          <a:prstGeom prst="rect">
            <a:avLst/>
          </a:prstGeom>
          <a:solidFill>
            <a:srgbClr val="95C94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sp>
        <p:nvSpPr>
          <p:cNvPr id="8" name="Rectangle 1"/>
          <p:cNvSpPr>
            <a:spLocks/>
          </p:cNvSpPr>
          <p:nvPr userDrawn="1"/>
        </p:nvSpPr>
        <p:spPr bwMode="auto">
          <a:xfrm>
            <a:off x="0" y="5803900"/>
            <a:ext cx="381000" cy="1066800"/>
          </a:xfrm>
          <a:prstGeom prst="rect">
            <a:avLst/>
          </a:prstGeom>
          <a:solidFill>
            <a:srgbClr val="1D81A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sp>
        <p:nvSpPr>
          <p:cNvPr id="9" name="Rectangle 1"/>
          <p:cNvSpPr>
            <a:spLocks/>
          </p:cNvSpPr>
          <p:nvPr userDrawn="1"/>
        </p:nvSpPr>
        <p:spPr bwMode="auto">
          <a:xfrm>
            <a:off x="0" y="4660900"/>
            <a:ext cx="381000" cy="1143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>
                <a:latin typeface="+mn-lt"/>
                <a:cs typeface="+mn-cs"/>
              </a:rPr>
              <a:t>             </a:t>
            </a:r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>
          <a:xfrm>
            <a:off x="323850" y="2971799"/>
            <a:ext cx="8229600" cy="790575"/>
          </a:xfrm>
          <a:prstGeom prst="rect">
            <a:avLst/>
          </a:prstGeom>
        </p:spPr>
        <p:txBody>
          <a:bodyPr/>
          <a:lstStyle>
            <a:lvl1pPr algn="l">
              <a:defRPr sz="4800">
                <a:solidFill>
                  <a:srgbClr val="1B73A2"/>
                </a:solidFill>
              </a:defRPr>
            </a:lvl1pPr>
          </a:lstStyle>
          <a:p>
            <a:r>
              <a:rPr lang="en-US" dirty="0" smtClean="0"/>
              <a:t>Click to edit Master title</a:t>
            </a:r>
            <a:endParaRPr lang="en-US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0"/>
          </p:nvPr>
        </p:nvSpPr>
        <p:spPr>
          <a:xfrm>
            <a:off x="447675" y="3657600"/>
            <a:ext cx="8229600" cy="762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rgbClr val="90B957"/>
                </a:solidFill>
              </a:defRPr>
            </a:lvl1pPr>
          </a:lstStyle>
          <a:p>
            <a:pPr lvl="0"/>
            <a:r>
              <a:rPr lang="en-US" dirty="0" smtClean="0"/>
              <a:t>Click to edit Master text</a:t>
            </a:r>
          </a:p>
        </p:txBody>
      </p:sp>
    </p:spTree>
    <p:extLst>
      <p:ext uri="{BB962C8B-B14F-4D97-AF65-F5344CB8AC3E}">
        <p14:creationId xmlns:p14="http://schemas.microsoft.com/office/powerpoint/2010/main" val="18448258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/>
          </p:cNvSpPr>
          <p:nvPr userDrawn="1"/>
        </p:nvSpPr>
        <p:spPr bwMode="auto">
          <a:xfrm>
            <a:off x="8763000" y="2209800"/>
            <a:ext cx="381000" cy="4648200"/>
          </a:xfrm>
          <a:prstGeom prst="rect">
            <a:avLst/>
          </a:prstGeom>
          <a:solidFill>
            <a:srgbClr val="95C94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sp>
        <p:nvSpPr>
          <p:cNvPr id="6" name="Rectangle 1"/>
          <p:cNvSpPr>
            <a:spLocks/>
          </p:cNvSpPr>
          <p:nvPr userDrawn="1"/>
        </p:nvSpPr>
        <p:spPr bwMode="auto">
          <a:xfrm>
            <a:off x="8763000" y="0"/>
            <a:ext cx="393700" cy="1066800"/>
          </a:xfrm>
          <a:prstGeom prst="rect">
            <a:avLst/>
          </a:prstGeom>
          <a:solidFill>
            <a:srgbClr val="1D81A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sp>
        <p:nvSpPr>
          <p:cNvPr id="7" name="Rectangle 1"/>
          <p:cNvSpPr>
            <a:spLocks/>
          </p:cNvSpPr>
          <p:nvPr userDrawn="1"/>
        </p:nvSpPr>
        <p:spPr bwMode="auto">
          <a:xfrm>
            <a:off x="8763000" y="1066800"/>
            <a:ext cx="393700" cy="1143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>
                <a:latin typeface="+mn-lt"/>
                <a:cs typeface="+mn-cs"/>
              </a:rPr>
              <a:t>             </a:t>
            </a:r>
          </a:p>
        </p:txBody>
      </p:sp>
      <p:sp>
        <p:nvSpPr>
          <p:cNvPr id="8" name="Rectangle 1"/>
          <p:cNvSpPr>
            <a:spLocks/>
          </p:cNvSpPr>
          <p:nvPr userDrawn="1"/>
        </p:nvSpPr>
        <p:spPr bwMode="auto">
          <a:xfrm>
            <a:off x="0" y="0"/>
            <a:ext cx="381000" cy="4660900"/>
          </a:xfrm>
          <a:prstGeom prst="rect">
            <a:avLst/>
          </a:prstGeom>
          <a:solidFill>
            <a:srgbClr val="95C94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sp>
        <p:nvSpPr>
          <p:cNvPr id="9" name="Rectangle 1"/>
          <p:cNvSpPr>
            <a:spLocks/>
          </p:cNvSpPr>
          <p:nvPr userDrawn="1"/>
        </p:nvSpPr>
        <p:spPr bwMode="auto">
          <a:xfrm>
            <a:off x="0" y="5803900"/>
            <a:ext cx="381000" cy="1066800"/>
          </a:xfrm>
          <a:prstGeom prst="rect">
            <a:avLst/>
          </a:prstGeom>
          <a:solidFill>
            <a:srgbClr val="1D81A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sp>
        <p:nvSpPr>
          <p:cNvPr id="10" name="Rectangle 1"/>
          <p:cNvSpPr>
            <a:spLocks/>
          </p:cNvSpPr>
          <p:nvPr userDrawn="1"/>
        </p:nvSpPr>
        <p:spPr bwMode="auto">
          <a:xfrm>
            <a:off x="0" y="4660900"/>
            <a:ext cx="381000" cy="1143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>
                <a:latin typeface="+mn-lt"/>
                <a:cs typeface="+mn-cs"/>
              </a:rPr>
              <a:t>             </a:t>
            </a:r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460375" y="1062038"/>
            <a:ext cx="8150225" cy="0"/>
          </a:xfrm>
          <a:prstGeom prst="line">
            <a:avLst/>
          </a:prstGeom>
          <a:ln w="50800" cmpd="sng">
            <a:solidFill>
              <a:srgbClr val="595959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59708" y="414325"/>
            <a:ext cx="8554162" cy="647698"/>
          </a:xfrm>
          <a:prstGeom prst="rect">
            <a:avLst/>
          </a:prstGeom>
        </p:spPr>
        <p:txBody>
          <a:bodyPr/>
          <a:lstStyle>
            <a:lvl1pPr algn="l">
              <a:defRPr sz="4000">
                <a:solidFill>
                  <a:srgbClr val="595959"/>
                </a:solidFill>
                <a:latin typeface="Arial"/>
                <a:cs typeface="Arial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Content Placeholder 15"/>
          <p:cNvSpPr>
            <a:spLocks noGrp="1"/>
          </p:cNvSpPr>
          <p:nvPr>
            <p:ph sz="quarter" idx="10"/>
          </p:nvPr>
        </p:nvSpPr>
        <p:spPr>
          <a:xfrm>
            <a:off x="533400" y="1252538"/>
            <a:ext cx="8077200" cy="4114800"/>
          </a:xfrm>
          <a:prstGeom prst="rect">
            <a:avLst/>
          </a:prstGeom>
        </p:spPr>
        <p:txBody>
          <a:bodyPr/>
          <a:lstStyle>
            <a:lvl1pPr>
              <a:defRPr sz="20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400" y="5532437"/>
            <a:ext cx="8077200" cy="804862"/>
          </a:xfrm>
          <a:prstGeom prst="rect">
            <a:avLst/>
          </a:prstGeom>
        </p:spPr>
        <p:txBody>
          <a:bodyPr/>
          <a:lstStyle>
            <a:lvl1pPr>
              <a:defRPr sz="20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01316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/>
          </p:cNvSpPr>
          <p:nvPr userDrawn="1"/>
        </p:nvSpPr>
        <p:spPr bwMode="auto">
          <a:xfrm>
            <a:off x="8763000" y="2209800"/>
            <a:ext cx="381000" cy="4648200"/>
          </a:xfrm>
          <a:prstGeom prst="rect">
            <a:avLst/>
          </a:prstGeom>
          <a:solidFill>
            <a:srgbClr val="95C94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sp>
        <p:nvSpPr>
          <p:cNvPr id="6" name="Rectangle 1"/>
          <p:cNvSpPr>
            <a:spLocks/>
          </p:cNvSpPr>
          <p:nvPr userDrawn="1"/>
        </p:nvSpPr>
        <p:spPr bwMode="auto">
          <a:xfrm>
            <a:off x="8763000" y="0"/>
            <a:ext cx="393700" cy="1066800"/>
          </a:xfrm>
          <a:prstGeom prst="rect">
            <a:avLst/>
          </a:prstGeom>
          <a:solidFill>
            <a:srgbClr val="1D81A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sp>
        <p:nvSpPr>
          <p:cNvPr id="7" name="Rectangle 1"/>
          <p:cNvSpPr>
            <a:spLocks/>
          </p:cNvSpPr>
          <p:nvPr userDrawn="1"/>
        </p:nvSpPr>
        <p:spPr bwMode="auto">
          <a:xfrm>
            <a:off x="8763000" y="1066800"/>
            <a:ext cx="393700" cy="1143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>
                <a:latin typeface="+mn-lt"/>
                <a:cs typeface="+mn-cs"/>
              </a:rPr>
              <a:t>             </a:t>
            </a:r>
          </a:p>
        </p:txBody>
      </p:sp>
      <p:sp>
        <p:nvSpPr>
          <p:cNvPr id="8" name="Rectangle 1"/>
          <p:cNvSpPr>
            <a:spLocks/>
          </p:cNvSpPr>
          <p:nvPr userDrawn="1"/>
        </p:nvSpPr>
        <p:spPr bwMode="auto">
          <a:xfrm>
            <a:off x="0" y="0"/>
            <a:ext cx="381000" cy="4660900"/>
          </a:xfrm>
          <a:prstGeom prst="rect">
            <a:avLst/>
          </a:prstGeom>
          <a:solidFill>
            <a:srgbClr val="95C94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sp>
        <p:nvSpPr>
          <p:cNvPr id="9" name="Rectangle 1"/>
          <p:cNvSpPr>
            <a:spLocks/>
          </p:cNvSpPr>
          <p:nvPr userDrawn="1"/>
        </p:nvSpPr>
        <p:spPr bwMode="auto">
          <a:xfrm>
            <a:off x="0" y="5803900"/>
            <a:ext cx="381000" cy="1066800"/>
          </a:xfrm>
          <a:prstGeom prst="rect">
            <a:avLst/>
          </a:prstGeom>
          <a:solidFill>
            <a:srgbClr val="1D81A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sp>
        <p:nvSpPr>
          <p:cNvPr id="10" name="Rectangle 1"/>
          <p:cNvSpPr>
            <a:spLocks/>
          </p:cNvSpPr>
          <p:nvPr userDrawn="1"/>
        </p:nvSpPr>
        <p:spPr bwMode="auto">
          <a:xfrm>
            <a:off x="0" y="4660900"/>
            <a:ext cx="381000" cy="1143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>
                <a:latin typeface="+mn-lt"/>
                <a:cs typeface="+mn-cs"/>
              </a:rPr>
              <a:t>             </a:t>
            </a:r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460375" y="1062038"/>
            <a:ext cx="8150225" cy="0"/>
          </a:xfrm>
          <a:prstGeom prst="line">
            <a:avLst/>
          </a:prstGeom>
          <a:ln w="50800" cmpd="sng">
            <a:solidFill>
              <a:srgbClr val="595959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59708" y="414325"/>
            <a:ext cx="8554162" cy="647698"/>
          </a:xfrm>
          <a:prstGeom prst="rect">
            <a:avLst/>
          </a:prstGeom>
        </p:spPr>
        <p:txBody>
          <a:bodyPr/>
          <a:lstStyle>
            <a:lvl1pPr algn="l">
              <a:defRPr sz="4000">
                <a:solidFill>
                  <a:srgbClr val="595959"/>
                </a:solidFill>
                <a:latin typeface="Arial"/>
                <a:cs typeface="Arial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533400" y="1752600"/>
            <a:ext cx="3886200" cy="4584699"/>
          </a:xfrm>
          <a:prstGeom prst="rect">
            <a:avLst/>
          </a:prstGeom>
        </p:spPr>
        <p:txBody>
          <a:bodyPr/>
          <a:lstStyle>
            <a:lvl1pPr marL="230188" indent="-230188">
              <a:buSzPct val="80000"/>
              <a:defRPr sz="2000">
                <a:solidFill>
                  <a:srgbClr val="535353"/>
                </a:solidFill>
                <a:latin typeface="Arial"/>
                <a:cs typeface="Arial"/>
              </a:defRPr>
            </a:lvl1pPr>
            <a:lvl2pPr marL="404813" indent="-174625">
              <a:buSzPct val="75000"/>
              <a:buFont typeface="Arial"/>
              <a:buChar char="•"/>
              <a:defRPr sz="1800">
                <a:solidFill>
                  <a:srgbClr val="535353"/>
                </a:solidFill>
                <a:latin typeface="Arial"/>
                <a:cs typeface="Arial"/>
              </a:defRPr>
            </a:lvl2pPr>
            <a:lvl3pPr marL="623888" indent="-163513">
              <a:buSzPct val="80000"/>
              <a:defRPr sz="1600">
                <a:solidFill>
                  <a:srgbClr val="535353"/>
                </a:solidFill>
                <a:latin typeface="Arial"/>
                <a:cs typeface="Arial"/>
              </a:defRPr>
            </a:lvl3pPr>
            <a:lvl4pPr marL="854075" indent="-230188">
              <a:defRPr sz="1100">
                <a:solidFill>
                  <a:srgbClr val="535353"/>
                </a:solidFill>
                <a:latin typeface="Arial"/>
                <a:cs typeface="Arial"/>
              </a:defRPr>
            </a:lvl4pPr>
            <a:lvl5pPr marL="1028700" indent="-228600">
              <a:defRPr sz="1200">
                <a:solidFill>
                  <a:srgbClr val="535353"/>
                </a:solidFill>
                <a:latin typeface="Arial"/>
                <a:cs typeface="Arial"/>
              </a:defRPr>
            </a:lvl5pPr>
          </a:lstStyle>
          <a:p>
            <a:pPr lvl="0"/>
            <a:r>
              <a:rPr lang="en-US" dirty="0" smtClean="0"/>
              <a:t>Click to edit Master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3" name="Content Placeholder 2"/>
          <p:cNvSpPr>
            <a:spLocks noGrp="1"/>
          </p:cNvSpPr>
          <p:nvPr>
            <p:ph idx="10"/>
          </p:nvPr>
        </p:nvSpPr>
        <p:spPr>
          <a:xfrm>
            <a:off x="4724400" y="1743075"/>
            <a:ext cx="3886200" cy="4594224"/>
          </a:xfrm>
          <a:prstGeom prst="rect">
            <a:avLst/>
          </a:prstGeom>
        </p:spPr>
        <p:txBody>
          <a:bodyPr/>
          <a:lstStyle>
            <a:lvl1pPr marL="230188" indent="-230188">
              <a:buSzPct val="80000"/>
              <a:defRPr sz="2000">
                <a:solidFill>
                  <a:srgbClr val="535353"/>
                </a:solidFill>
                <a:latin typeface="Arial"/>
                <a:cs typeface="Arial"/>
              </a:defRPr>
            </a:lvl1pPr>
            <a:lvl2pPr marL="404813" indent="-174625">
              <a:buSzPct val="75000"/>
              <a:buFont typeface="Arial"/>
              <a:buChar char="•"/>
              <a:defRPr sz="1800">
                <a:solidFill>
                  <a:srgbClr val="535353"/>
                </a:solidFill>
                <a:latin typeface="Arial"/>
                <a:cs typeface="Arial"/>
              </a:defRPr>
            </a:lvl2pPr>
            <a:lvl3pPr marL="623888" indent="-163513">
              <a:buSzPct val="80000"/>
              <a:defRPr sz="1600">
                <a:solidFill>
                  <a:srgbClr val="535353"/>
                </a:solidFill>
                <a:latin typeface="Arial"/>
                <a:cs typeface="Arial"/>
              </a:defRPr>
            </a:lvl3pPr>
            <a:lvl4pPr marL="854075" indent="-230188">
              <a:defRPr sz="1100">
                <a:solidFill>
                  <a:srgbClr val="535353"/>
                </a:solidFill>
                <a:latin typeface="Arial"/>
                <a:cs typeface="Arial"/>
              </a:defRPr>
            </a:lvl4pPr>
            <a:lvl5pPr marL="1028700" indent="-228600">
              <a:defRPr sz="1200">
                <a:solidFill>
                  <a:srgbClr val="535353"/>
                </a:solidFill>
                <a:latin typeface="Arial"/>
                <a:cs typeface="Arial"/>
              </a:defRPr>
            </a:lvl5pPr>
          </a:lstStyle>
          <a:p>
            <a:pPr lvl="0"/>
            <a:r>
              <a:rPr lang="en-US" dirty="0" smtClean="0"/>
              <a:t>Click to edit Master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4335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"/>
          <p:cNvSpPr>
            <a:spLocks/>
          </p:cNvSpPr>
          <p:nvPr userDrawn="1"/>
        </p:nvSpPr>
        <p:spPr bwMode="auto">
          <a:xfrm>
            <a:off x="8763000" y="2209800"/>
            <a:ext cx="381000" cy="4648200"/>
          </a:xfrm>
          <a:prstGeom prst="rect">
            <a:avLst/>
          </a:prstGeom>
          <a:solidFill>
            <a:srgbClr val="95C94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sp>
        <p:nvSpPr>
          <p:cNvPr id="8" name="Rectangle 1"/>
          <p:cNvSpPr>
            <a:spLocks/>
          </p:cNvSpPr>
          <p:nvPr userDrawn="1"/>
        </p:nvSpPr>
        <p:spPr bwMode="auto">
          <a:xfrm>
            <a:off x="8763000" y="0"/>
            <a:ext cx="393700" cy="1066800"/>
          </a:xfrm>
          <a:prstGeom prst="rect">
            <a:avLst/>
          </a:prstGeom>
          <a:solidFill>
            <a:srgbClr val="1D81A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sp>
        <p:nvSpPr>
          <p:cNvPr id="9" name="Rectangle 1"/>
          <p:cNvSpPr>
            <a:spLocks/>
          </p:cNvSpPr>
          <p:nvPr userDrawn="1"/>
        </p:nvSpPr>
        <p:spPr bwMode="auto">
          <a:xfrm>
            <a:off x="8763000" y="1066800"/>
            <a:ext cx="393700" cy="1143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>
                <a:latin typeface="+mn-lt"/>
                <a:cs typeface="+mn-cs"/>
              </a:rPr>
              <a:t>             </a:t>
            </a:r>
          </a:p>
        </p:txBody>
      </p:sp>
      <p:sp>
        <p:nvSpPr>
          <p:cNvPr id="10" name="Rectangle 1"/>
          <p:cNvSpPr>
            <a:spLocks/>
          </p:cNvSpPr>
          <p:nvPr userDrawn="1"/>
        </p:nvSpPr>
        <p:spPr bwMode="auto">
          <a:xfrm>
            <a:off x="0" y="0"/>
            <a:ext cx="381000" cy="4660900"/>
          </a:xfrm>
          <a:prstGeom prst="rect">
            <a:avLst/>
          </a:prstGeom>
          <a:solidFill>
            <a:srgbClr val="95C94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sp>
        <p:nvSpPr>
          <p:cNvPr id="12" name="Rectangle 1"/>
          <p:cNvSpPr>
            <a:spLocks/>
          </p:cNvSpPr>
          <p:nvPr userDrawn="1"/>
        </p:nvSpPr>
        <p:spPr bwMode="auto">
          <a:xfrm>
            <a:off x="0" y="5803900"/>
            <a:ext cx="381000" cy="1066800"/>
          </a:xfrm>
          <a:prstGeom prst="rect">
            <a:avLst/>
          </a:prstGeom>
          <a:solidFill>
            <a:srgbClr val="1D81A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sp>
        <p:nvSpPr>
          <p:cNvPr id="15" name="Rectangle 1"/>
          <p:cNvSpPr>
            <a:spLocks/>
          </p:cNvSpPr>
          <p:nvPr userDrawn="1"/>
        </p:nvSpPr>
        <p:spPr bwMode="auto">
          <a:xfrm>
            <a:off x="0" y="4660900"/>
            <a:ext cx="381000" cy="1143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>
                <a:latin typeface="+mn-lt"/>
                <a:cs typeface="+mn-cs"/>
              </a:rPr>
              <a:t>             </a:t>
            </a:r>
          </a:p>
        </p:txBody>
      </p:sp>
      <p:cxnSp>
        <p:nvCxnSpPr>
          <p:cNvPr id="18" name="Straight Connector 17"/>
          <p:cNvCxnSpPr/>
          <p:nvPr userDrawn="1"/>
        </p:nvCxnSpPr>
        <p:spPr>
          <a:xfrm>
            <a:off x="460375" y="1062038"/>
            <a:ext cx="8150225" cy="0"/>
          </a:xfrm>
          <a:prstGeom prst="line">
            <a:avLst/>
          </a:prstGeom>
          <a:ln w="50800" cmpd="sng">
            <a:solidFill>
              <a:srgbClr val="595959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59708" y="414325"/>
            <a:ext cx="8554162" cy="647698"/>
          </a:xfrm>
          <a:prstGeom prst="rect">
            <a:avLst/>
          </a:prstGeom>
        </p:spPr>
        <p:txBody>
          <a:bodyPr/>
          <a:lstStyle>
            <a:lvl1pPr algn="l">
              <a:defRPr sz="4000">
                <a:solidFill>
                  <a:srgbClr val="595959"/>
                </a:solidFill>
                <a:latin typeface="Arial"/>
                <a:cs typeface="Arial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/>
          <a:lstStyle>
            <a:lvl1pPr>
              <a:defRPr sz="20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0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6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/>
          <a:lstStyle>
            <a:lvl1pPr>
              <a:defRPr sz="20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7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0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19818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/ Caption on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 userDrawn="1"/>
        </p:nvCxnSpPr>
        <p:spPr>
          <a:xfrm>
            <a:off x="460375" y="1062038"/>
            <a:ext cx="8150225" cy="0"/>
          </a:xfrm>
          <a:prstGeom prst="line">
            <a:avLst/>
          </a:prstGeom>
          <a:ln w="50800" cmpd="sng">
            <a:solidFill>
              <a:srgbClr val="595959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Rectangle 1"/>
          <p:cNvSpPr>
            <a:spLocks/>
          </p:cNvSpPr>
          <p:nvPr userDrawn="1"/>
        </p:nvSpPr>
        <p:spPr bwMode="auto">
          <a:xfrm>
            <a:off x="8763000" y="2209800"/>
            <a:ext cx="381000" cy="4648200"/>
          </a:xfrm>
          <a:prstGeom prst="rect">
            <a:avLst/>
          </a:prstGeom>
          <a:solidFill>
            <a:srgbClr val="95C94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sp>
        <p:nvSpPr>
          <p:cNvPr id="7" name="Rectangle 1"/>
          <p:cNvSpPr>
            <a:spLocks/>
          </p:cNvSpPr>
          <p:nvPr userDrawn="1"/>
        </p:nvSpPr>
        <p:spPr bwMode="auto">
          <a:xfrm>
            <a:off x="8763000" y="0"/>
            <a:ext cx="393700" cy="1066800"/>
          </a:xfrm>
          <a:prstGeom prst="rect">
            <a:avLst/>
          </a:prstGeom>
          <a:solidFill>
            <a:srgbClr val="1D81A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sp>
        <p:nvSpPr>
          <p:cNvPr id="8" name="Rectangle 1"/>
          <p:cNvSpPr>
            <a:spLocks/>
          </p:cNvSpPr>
          <p:nvPr userDrawn="1"/>
        </p:nvSpPr>
        <p:spPr bwMode="auto">
          <a:xfrm>
            <a:off x="8763000" y="1066800"/>
            <a:ext cx="393700" cy="1143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>
                <a:latin typeface="+mn-lt"/>
                <a:cs typeface="+mn-cs"/>
              </a:rPr>
              <a:t>             </a:t>
            </a:r>
          </a:p>
        </p:txBody>
      </p:sp>
      <p:sp>
        <p:nvSpPr>
          <p:cNvPr id="9" name="Rectangle 1"/>
          <p:cNvSpPr>
            <a:spLocks/>
          </p:cNvSpPr>
          <p:nvPr userDrawn="1"/>
        </p:nvSpPr>
        <p:spPr bwMode="auto">
          <a:xfrm>
            <a:off x="0" y="0"/>
            <a:ext cx="381000" cy="4660900"/>
          </a:xfrm>
          <a:prstGeom prst="rect">
            <a:avLst/>
          </a:prstGeom>
          <a:solidFill>
            <a:srgbClr val="95C94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sp>
        <p:nvSpPr>
          <p:cNvPr id="11" name="Rectangle 1"/>
          <p:cNvSpPr>
            <a:spLocks/>
          </p:cNvSpPr>
          <p:nvPr userDrawn="1"/>
        </p:nvSpPr>
        <p:spPr bwMode="auto">
          <a:xfrm>
            <a:off x="0" y="5803900"/>
            <a:ext cx="381000" cy="1066800"/>
          </a:xfrm>
          <a:prstGeom prst="rect">
            <a:avLst/>
          </a:prstGeom>
          <a:solidFill>
            <a:srgbClr val="1D81A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sp>
        <p:nvSpPr>
          <p:cNvPr id="12" name="Rectangle 1"/>
          <p:cNvSpPr>
            <a:spLocks/>
          </p:cNvSpPr>
          <p:nvPr userDrawn="1"/>
        </p:nvSpPr>
        <p:spPr bwMode="auto">
          <a:xfrm>
            <a:off x="0" y="4660900"/>
            <a:ext cx="381000" cy="1143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>
                <a:latin typeface="+mn-lt"/>
                <a:cs typeface="+mn-cs"/>
              </a:rPr>
              <a:t>            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9708" y="414325"/>
            <a:ext cx="8554162" cy="647698"/>
          </a:xfrm>
          <a:prstGeom prst="rect">
            <a:avLst/>
          </a:prstGeom>
        </p:spPr>
        <p:txBody>
          <a:bodyPr/>
          <a:lstStyle>
            <a:lvl1pPr algn="l">
              <a:defRPr sz="4000">
                <a:solidFill>
                  <a:srgbClr val="595959"/>
                </a:solidFill>
                <a:latin typeface="Arial"/>
                <a:cs typeface="Arial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763254" y="1196973"/>
            <a:ext cx="7543800" cy="1143000"/>
          </a:xfrm>
          <a:prstGeom prst="rect">
            <a:avLst/>
          </a:prstGeom>
        </p:spPr>
        <p:txBody>
          <a:bodyPr/>
          <a:lstStyle>
            <a:lvl1pPr>
              <a:defRPr sz="20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7" name="Content Placeholder 15"/>
          <p:cNvSpPr>
            <a:spLocks noGrp="1"/>
          </p:cNvSpPr>
          <p:nvPr>
            <p:ph sz="quarter" idx="10"/>
          </p:nvPr>
        </p:nvSpPr>
        <p:spPr>
          <a:xfrm>
            <a:off x="744204" y="2505075"/>
            <a:ext cx="7543800" cy="4114800"/>
          </a:xfrm>
          <a:prstGeom prst="rect">
            <a:avLst/>
          </a:prstGeom>
        </p:spPr>
        <p:txBody>
          <a:bodyPr/>
          <a:lstStyle>
            <a:lvl1pPr>
              <a:defRPr sz="20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259997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/ Two Ca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 userDrawn="1"/>
        </p:nvCxnSpPr>
        <p:spPr>
          <a:xfrm>
            <a:off x="460375" y="1062038"/>
            <a:ext cx="8150225" cy="0"/>
          </a:xfrm>
          <a:prstGeom prst="line">
            <a:avLst/>
          </a:prstGeom>
          <a:ln w="50800" cmpd="sng">
            <a:solidFill>
              <a:srgbClr val="595959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Rectangle 1"/>
          <p:cNvSpPr>
            <a:spLocks/>
          </p:cNvSpPr>
          <p:nvPr userDrawn="1"/>
        </p:nvSpPr>
        <p:spPr bwMode="auto">
          <a:xfrm>
            <a:off x="8763000" y="2209800"/>
            <a:ext cx="381000" cy="4648200"/>
          </a:xfrm>
          <a:prstGeom prst="rect">
            <a:avLst/>
          </a:prstGeom>
          <a:solidFill>
            <a:srgbClr val="95C94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sp>
        <p:nvSpPr>
          <p:cNvPr id="8" name="Rectangle 1"/>
          <p:cNvSpPr>
            <a:spLocks/>
          </p:cNvSpPr>
          <p:nvPr userDrawn="1"/>
        </p:nvSpPr>
        <p:spPr bwMode="auto">
          <a:xfrm>
            <a:off x="8763000" y="0"/>
            <a:ext cx="393700" cy="1066800"/>
          </a:xfrm>
          <a:prstGeom prst="rect">
            <a:avLst/>
          </a:prstGeom>
          <a:solidFill>
            <a:srgbClr val="1D81A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sp>
        <p:nvSpPr>
          <p:cNvPr id="9" name="Rectangle 1"/>
          <p:cNvSpPr>
            <a:spLocks/>
          </p:cNvSpPr>
          <p:nvPr userDrawn="1"/>
        </p:nvSpPr>
        <p:spPr bwMode="auto">
          <a:xfrm>
            <a:off x="8763000" y="1066800"/>
            <a:ext cx="393700" cy="1143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>
                <a:latin typeface="+mn-lt"/>
                <a:cs typeface="+mn-cs"/>
              </a:rPr>
              <a:t>             </a:t>
            </a:r>
          </a:p>
        </p:txBody>
      </p:sp>
      <p:sp>
        <p:nvSpPr>
          <p:cNvPr id="11" name="Rectangle 1"/>
          <p:cNvSpPr>
            <a:spLocks/>
          </p:cNvSpPr>
          <p:nvPr userDrawn="1"/>
        </p:nvSpPr>
        <p:spPr bwMode="auto">
          <a:xfrm>
            <a:off x="0" y="0"/>
            <a:ext cx="381000" cy="4660900"/>
          </a:xfrm>
          <a:prstGeom prst="rect">
            <a:avLst/>
          </a:prstGeom>
          <a:solidFill>
            <a:srgbClr val="95C94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sp>
        <p:nvSpPr>
          <p:cNvPr id="12" name="Rectangle 1"/>
          <p:cNvSpPr>
            <a:spLocks/>
          </p:cNvSpPr>
          <p:nvPr userDrawn="1"/>
        </p:nvSpPr>
        <p:spPr bwMode="auto">
          <a:xfrm>
            <a:off x="0" y="5803900"/>
            <a:ext cx="381000" cy="1066800"/>
          </a:xfrm>
          <a:prstGeom prst="rect">
            <a:avLst/>
          </a:prstGeom>
          <a:solidFill>
            <a:srgbClr val="1D81A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sp>
        <p:nvSpPr>
          <p:cNvPr id="13" name="Rectangle 1"/>
          <p:cNvSpPr>
            <a:spLocks/>
          </p:cNvSpPr>
          <p:nvPr userDrawn="1"/>
        </p:nvSpPr>
        <p:spPr bwMode="auto">
          <a:xfrm>
            <a:off x="0" y="4660900"/>
            <a:ext cx="381000" cy="1143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>
                <a:latin typeface="+mn-lt"/>
                <a:cs typeface="+mn-cs"/>
              </a:rPr>
              <a:t>            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9708" y="414325"/>
            <a:ext cx="8554162" cy="647698"/>
          </a:xfrm>
          <a:prstGeom prst="rect">
            <a:avLst/>
          </a:prstGeom>
        </p:spPr>
        <p:txBody>
          <a:bodyPr/>
          <a:lstStyle>
            <a:lvl1pPr algn="l">
              <a:defRPr sz="4000">
                <a:solidFill>
                  <a:srgbClr val="595959"/>
                </a:solidFill>
                <a:latin typeface="Arial"/>
                <a:cs typeface="Arial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763254" y="1196973"/>
            <a:ext cx="7543800" cy="631827"/>
          </a:xfrm>
          <a:prstGeom prst="rect">
            <a:avLst/>
          </a:prstGeom>
        </p:spPr>
        <p:txBody>
          <a:bodyPr/>
          <a:lstStyle>
            <a:lvl1pPr>
              <a:defRPr sz="20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7" name="Content Placeholder 15"/>
          <p:cNvSpPr>
            <a:spLocks noGrp="1"/>
          </p:cNvSpPr>
          <p:nvPr>
            <p:ph sz="quarter" idx="10"/>
          </p:nvPr>
        </p:nvSpPr>
        <p:spPr>
          <a:xfrm>
            <a:off x="744204" y="1981200"/>
            <a:ext cx="7543800" cy="3962400"/>
          </a:xfrm>
          <a:prstGeom prst="rect">
            <a:avLst/>
          </a:prstGeom>
        </p:spPr>
        <p:txBody>
          <a:bodyPr/>
          <a:lstStyle>
            <a:lvl1pPr>
              <a:defRPr sz="20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8" name="Text Placeholder 3"/>
          <p:cNvSpPr>
            <a:spLocks noGrp="1"/>
          </p:cNvSpPr>
          <p:nvPr>
            <p:ph type="body" sz="half" idx="11"/>
          </p:nvPr>
        </p:nvSpPr>
        <p:spPr>
          <a:xfrm>
            <a:off x="725154" y="6096000"/>
            <a:ext cx="7543800" cy="631827"/>
          </a:xfrm>
          <a:prstGeom prst="rect">
            <a:avLst/>
          </a:prstGeom>
        </p:spPr>
        <p:txBody>
          <a:bodyPr/>
          <a:lstStyle>
            <a:lvl1pPr>
              <a:defRPr sz="20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517355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Blank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 userDrawn="1"/>
        </p:nvCxnSpPr>
        <p:spPr>
          <a:xfrm>
            <a:off x="460375" y="1062038"/>
            <a:ext cx="8150225" cy="0"/>
          </a:xfrm>
          <a:prstGeom prst="line">
            <a:avLst/>
          </a:prstGeom>
          <a:ln w="50800" cmpd="sng">
            <a:solidFill>
              <a:srgbClr val="595959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Rectangle 1"/>
          <p:cNvSpPr>
            <a:spLocks/>
          </p:cNvSpPr>
          <p:nvPr userDrawn="1"/>
        </p:nvSpPr>
        <p:spPr bwMode="auto">
          <a:xfrm>
            <a:off x="8763000" y="2209800"/>
            <a:ext cx="381000" cy="4648200"/>
          </a:xfrm>
          <a:prstGeom prst="rect">
            <a:avLst/>
          </a:prstGeom>
          <a:solidFill>
            <a:srgbClr val="95C94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sp>
        <p:nvSpPr>
          <p:cNvPr id="5" name="Rectangle 1"/>
          <p:cNvSpPr>
            <a:spLocks/>
          </p:cNvSpPr>
          <p:nvPr userDrawn="1"/>
        </p:nvSpPr>
        <p:spPr bwMode="auto">
          <a:xfrm>
            <a:off x="8763000" y="0"/>
            <a:ext cx="393700" cy="1066800"/>
          </a:xfrm>
          <a:prstGeom prst="rect">
            <a:avLst/>
          </a:prstGeom>
          <a:solidFill>
            <a:srgbClr val="1D81A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sp>
        <p:nvSpPr>
          <p:cNvPr id="6" name="Rectangle 1"/>
          <p:cNvSpPr>
            <a:spLocks/>
          </p:cNvSpPr>
          <p:nvPr userDrawn="1"/>
        </p:nvSpPr>
        <p:spPr bwMode="auto">
          <a:xfrm>
            <a:off x="8763000" y="1066800"/>
            <a:ext cx="393700" cy="1143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>
                <a:latin typeface="+mn-lt"/>
                <a:cs typeface="+mn-cs"/>
              </a:rPr>
              <a:t>             </a:t>
            </a:r>
          </a:p>
        </p:txBody>
      </p:sp>
      <p:sp>
        <p:nvSpPr>
          <p:cNvPr id="7" name="Rectangle 1"/>
          <p:cNvSpPr>
            <a:spLocks/>
          </p:cNvSpPr>
          <p:nvPr userDrawn="1"/>
        </p:nvSpPr>
        <p:spPr bwMode="auto">
          <a:xfrm>
            <a:off x="0" y="0"/>
            <a:ext cx="381000" cy="4660900"/>
          </a:xfrm>
          <a:prstGeom prst="rect">
            <a:avLst/>
          </a:prstGeom>
          <a:solidFill>
            <a:srgbClr val="95C94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sp>
        <p:nvSpPr>
          <p:cNvPr id="8" name="Rectangle 1"/>
          <p:cNvSpPr>
            <a:spLocks/>
          </p:cNvSpPr>
          <p:nvPr userDrawn="1"/>
        </p:nvSpPr>
        <p:spPr bwMode="auto">
          <a:xfrm>
            <a:off x="0" y="5803900"/>
            <a:ext cx="381000" cy="1066800"/>
          </a:xfrm>
          <a:prstGeom prst="rect">
            <a:avLst/>
          </a:prstGeom>
          <a:solidFill>
            <a:srgbClr val="1D81A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sp>
        <p:nvSpPr>
          <p:cNvPr id="9" name="Rectangle 1"/>
          <p:cNvSpPr>
            <a:spLocks/>
          </p:cNvSpPr>
          <p:nvPr userDrawn="1"/>
        </p:nvSpPr>
        <p:spPr bwMode="auto">
          <a:xfrm>
            <a:off x="0" y="4660900"/>
            <a:ext cx="381000" cy="1143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>
                <a:latin typeface="+mn-lt"/>
                <a:cs typeface="+mn-cs"/>
              </a:rPr>
              <a:t>            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9708" y="414325"/>
            <a:ext cx="8554162" cy="647698"/>
          </a:xfrm>
          <a:prstGeom prst="rect">
            <a:avLst/>
          </a:prstGeom>
        </p:spPr>
        <p:txBody>
          <a:bodyPr/>
          <a:lstStyle>
            <a:lvl1pPr algn="l">
              <a:defRPr sz="4000">
                <a:solidFill>
                  <a:srgbClr val="595959"/>
                </a:solidFill>
                <a:latin typeface="Arial"/>
                <a:cs typeface="Arial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47726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850F985-2BD2-4FD4-8382-8ACCBA170FC0}" type="slidenum">
              <a:rPr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5" r:id="rId1"/>
    <p:sldLayoutId id="2147483816" r:id="rId2"/>
    <p:sldLayoutId id="2147483817" r:id="rId3"/>
    <p:sldLayoutId id="2147483818" r:id="rId4"/>
    <p:sldLayoutId id="2147483819" r:id="rId5"/>
    <p:sldLayoutId id="2147483820" r:id="rId6"/>
    <p:sldLayoutId id="2147483821" r:id="rId7"/>
    <p:sldLayoutId id="2147483822" r:id="rId8"/>
    <p:sldLayoutId id="2147483823" r:id="rId9"/>
    <p:sldLayoutId id="2147483824" r:id="rId10"/>
    <p:sldLayoutId id="2147483825" r:id="rId11"/>
  </p:sldLayoutIdLst>
  <p:hf sldNum="0"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ilitary.com/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rch2success.com/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gif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hattahoocheetech.edu/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tcsg.edu/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ighlands.edu/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ung.edu/" TargetMode="External"/><Relationship Id="rId4" Type="http://schemas.openxmlformats.org/officeDocument/2006/relationships/hyperlink" Target="http://www.perimeter.gsu.edu/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ccuplacer.org/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mmonapp.org/" TargetMode="Externa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endedu.org/" TargetMode="External"/><Relationship Id="rId2" Type="http://schemas.openxmlformats.org/officeDocument/2006/relationships/hyperlink" Target="http://www.coalitionforcollegeaccess.org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universalcollegeapp.com/" TargetMode="External"/><Relationship Id="rId4" Type="http://schemas.openxmlformats.org/officeDocument/2006/relationships/hyperlink" Target="http://www.commonblackcollegeapp.com/" TargetMode="Externa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afsa.gov/" TargetMode="Externa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https://tcsg.edu/apply/" TargetMode="Externa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5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5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https://goo.gl/forms/9UWlIAl5NyHrYVAt1" TargetMode="External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caaclearinghouse.net/" TargetMode="Externa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Campbell High School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>
                <a:latin typeface="+mj-lt"/>
              </a:rPr>
              <a:t>Senior Seminar</a:t>
            </a:r>
          </a:p>
          <a:p>
            <a:pPr marL="0" indent="0">
              <a:buNone/>
            </a:pPr>
            <a:endParaRPr lang="en-US" dirty="0">
              <a:latin typeface="+mj-lt"/>
            </a:endParaRPr>
          </a:p>
          <a:p>
            <a:pPr marL="0" indent="0" algn="ctr">
              <a:buNone/>
            </a:pPr>
            <a:r>
              <a:rPr lang="en-US" dirty="0" smtClean="0">
                <a:latin typeface="+mj-lt"/>
              </a:rPr>
              <a:t>Class of 2019</a:t>
            </a:r>
          </a:p>
          <a:p>
            <a:pPr marL="0" indent="0" algn="ctr">
              <a:buNone/>
            </a:pPr>
            <a:endParaRPr lang="en-US" dirty="0">
              <a:latin typeface="+mj-lt"/>
            </a:endParaRPr>
          </a:p>
          <a:p>
            <a:pPr marL="0" indent="0" algn="ctr">
              <a:buNone/>
            </a:pPr>
            <a:r>
              <a:rPr lang="en-US" dirty="0" smtClean="0">
                <a:latin typeface="+mj-lt"/>
              </a:rPr>
              <a:t>Presented by</a:t>
            </a:r>
          </a:p>
          <a:p>
            <a:pPr marL="0" indent="0" algn="ctr">
              <a:buNone/>
            </a:pPr>
            <a:r>
              <a:rPr lang="en-US" dirty="0" smtClean="0">
                <a:latin typeface="+mj-lt"/>
              </a:rPr>
              <a:t>CHS Counselors</a:t>
            </a:r>
            <a:endParaRPr 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479600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Accuplacer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400" dirty="0" smtClean="0"/>
              <a:t>Computerized test offered at 2-year and </a:t>
            </a:r>
            <a:r>
              <a:rPr lang="en-US" sz="2400" dirty="0"/>
              <a:t>T</a:t>
            </a:r>
            <a:r>
              <a:rPr lang="en-US" sz="2400" dirty="0" smtClean="0"/>
              <a:t>echnical colleges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240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 smtClean="0"/>
              <a:t>3 sections: Reading, Writing, Numeric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240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 smtClean="0"/>
              <a:t>Look at college(s) website for testing schedule and how to sign up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240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 smtClean="0"/>
              <a:t>www.accuplacer.org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878186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Military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 eaLnBrk="1" fontAlgn="auto" hangingPunct="1">
              <a:spcAft>
                <a:spcPts val="0"/>
              </a:spcAft>
              <a:buFontTx/>
              <a:buNone/>
              <a:defRPr/>
            </a:pPr>
            <a:endParaRPr lang="en-US" b="1" dirty="0" smtClean="0">
              <a:solidFill>
                <a:srgbClr val="274D85"/>
              </a:solidFill>
              <a:latin typeface="Maiandra GD" pitchFamily="34" charset="0"/>
            </a:endParaRPr>
          </a:p>
          <a:p>
            <a:pPr marL="0" indent="0" algn="ctr" eaLnBrk="1" fontAlgn="auto" hangingPunct="1">
              <a:spcAft>
                <a:spcPts val="0"/>
              </a:spcAft>
              <a:buFontTx/>
              <a:buNone/>
              <a:defRPr/>
            </a:pPr>
            <a:endParaRPr lang="en-US" b="1" dirty="0">
              <a:solidFill>
                <a:srgbClr val="274D85"/>
              </a:solidFill>
              <a:latin typeface="Maiandra GD" pitchFamily="34" charset="0"/>
            </a:endParaRPr>
          </a:p>
          <a:p>
            <a:pPr marL="0" indent="0" algn="ctr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Army     </a:t>
            </a:r>
            <a:r>
              <a:rPr lang="en-US" dirty="0">
                <a:solidFill>
                  <a:schemeClr val="tx1"/>
                </a:solidFill>
                <a:latin typeface="+mj-lt"/>
              </a:rPr>
              <a:t>Navy     Air Force   Marines     </a:t>
            </a:r>
          </a:p>
          <a:p>
            <a:pPr marL="0" indent="0" algn="ctr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dirty="0">
                <a:solidFill>
                  <a:schemeClr val="tx1"/>
                </a:solidFill>
                <a:latin typeface="+mj-lt"/>
              </a:rPr>
              <a:t>National Guard       Coast Guard</a:t>
            </a:r>
          </a:p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endParaRPr lang="en-US" dirty="0">
              <a:solidFill>
                <a:schemeClr val="tx1"/>
              </a:solidFill>
              <a:latin typeface="+mj-lt"/>
            </a:endParaRPr>
          </a:p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endParaRPr lang="en-US" dirty="0">
              <a:solidFill>
                <a:schemeClr val="tx1"/>
              </a:solidFill>
              <a:latin typeface="+mj-lt"/>
            </a:endParaRPr>
          </a:p>
          <a:p>
            <a:pPr marL="0" indent="0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dirty="0">
                <a:solidFill>
                  <a:schemeClr val="tx1"/>
                </a:solidFill>
                <a:latin typeface="+mj-lt"/>
              </a:rPr>
              <a:t>Information available in the School Counseling office or you can contact a local recruiter</a:t>
            </a:r>
          </a:p>
          <a:p>
            <a:r>
              <a:rPr lang="en-US" dirty="0" smtClean="0">
                <a:hlinkClick r:id="rId2"/>
              </a:rPr>
              <a:t>http://www.military.com/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9818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Armed Services Vocational Aptitude Battery (ASVAB)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fontAlgn="auto" hangingPunct="1">
              <a:spcAft>
                <a:spcPts val="0"/>
              </a:spcAft>
              <a:buNone/>
              <a:defRPr/>
            </a:pPr>
            <a:endParaRPr lang="en-US" sz="1800" dirty="0" smtClean="0">
              <a:solidFill>
                <a:schemeClr val="tx1"/>
              </a:solidFill>
              <a:latin typeface="+mj-lt"/>
            </a:endParaRP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sz="1800" dirty="0" smtClean="0">
                <a:solidFill>
                  <a:schemeClr val="tx1"/>
                </a:solidFill>
                <a:latin typeface="+mj-lt"/>
              </a:rPr>
              <a:t>This </a:t>
            </a:r>
            <a:r>
              <a:rPr lang="en-US" sz="1800" dirty="0">
                <a:solidFill>
                  <a:schemeClr val="tx1"/>
                </a:solidFill>
                <a:latin typeface="+mj-lt"/>
              </a:rPr>
              <a:t>exam is required if you are planning to enter one of the branches of the </a:t>
            </a:r>
            <a:r>
              <a:rPr lang="en-US" sz="1800" dirty="0" smtClean="0">
                <a:solidFill>
                  <a:schemeClr val="tx1"/>
                </a:solidFill>
                <a:latin typeface="+mj-lt"/>
              </a:rPr>
              <a:t>military</a:t>
            </a: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endParaRPr lang="en-US" altLang="en-US" sz="1800" dirty="0" smtClean="0">
              <a:solidFill>
                <a:schemeClr val="tx1"/>
              </a:solidFill>
              <a:latin typeface="+mj-lt"/>
            </a:endParaRP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altLang="en-US" sz="1800" dirty="0" smtClean="0">
                <a:solidFill>
                  <a:schemeClr val="tx1"/>
                </a:solidFill>
                <a:latin typeface="+mj-lt"/>
              </a:rPr>
              <a:t>Determines what job you receive based on your score</a:t>
            </a: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endParaRPr lang="en-US" altLang="en-US" sz="1800" dirty="0">
              <a:solidFill>
                <a:schemeClr val="tx1"/>
              </a:solidFill>
              <a:latin typeface="+mj-lt"/>
            </a:endParaRP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altLang="en-US" sz="1800" dirty="0" smtClean="0">
                <a:solidFill>
                  <a:schemeClr val="tx1"/>
                </a:solidFill>
                <a:latin typeface="+mj-lt"/>
              </a:rPr>
              <a:t>There is a minimum score requirement and you can be denied</a:t>
            </a:r>
            <a:endParaRPr lang="en-US" altLang="en-US" sz="1800" dirty="0">
              <a:solidFill>
                <a:schemeClr val="tx1"/>
              </a:solidFill>
              <a:latin typeface="+mj-lt"/>
            </a:endParaRP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endParaRPr lang="en-US" altLang="en-US" sz="1800" dirty="0" smtClean="0">
              <a:solidFill>
                <a:schemeClr val="tx1"/>
              </a:solidFill>
              <a:latin typeface="+mj-lt"/>
            </a:endParaRP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altLang="en-US" sz="1800" dirty="0" smtClean="0">
                <a:solidFill>
                  <a:schemeClr val="tx1"/>
                </a:solidFill>
                <a:latin typeface="+mj-lt"/>
              </a:rPr>
              <a:t>ASVAB </a:t>
            </a:r>
            <a:r>
              <a:rPr lang="en-US" altLang="en-US" sz="1800" dirty="0">
                <a:solidFill>
                  <a:schemeClr val="tx1"/>
                </a:solidFill>
                <a:latin typeface="+mj-lt"/>
              </a:rPr>
              <a:t>will be given on </a:t>
            </a:r>
            <a:r>
              <a:rPr lang="en-US" altLang="en-US" sz="1800" dirty="0" smtClean="0">
                <a:solidFill>
                  <a:schemeClr val="tx1"/>
                </a:solidFill>
                <a:latin typeface="+mj-lt"/>
              </a:rPr>
              <a:t>October 25th </a:t>
            </a:r>
            <a:r>
              <a:rPr lang="en-US" altLang="en-US" sz="1800" dirty="0">
                <a:solidFill>
                  <a:schemeClr val="tx1"/>
                </a:solidFill>
                <a:latin typeface="+mj-lt"/>
              </a:rPr>
              <a:t>in CHS </a:t>
            </a:r>
            <a:r>
              <a:rPr lang="en-US" altLang="en-US" sz="1800" dirty="0" smtClean="0">
                <a:solidFill>
                  <a:schemeClr val="tx1"/>
                </a:solidFill>
                <a:latin typeface="+mj-lt"/>
              </a:rPr>
              <a:t>auditorium (sign up by Oct. 24</a:t>
            </a:r>
            <a:r>
              <a:rPr lang="en-US" altLang="en-US" sz="1800" baseline="30000" dirty="0" smtClean="0">
                <a:solidFill>
                  <a:schemeClr val="tx1"/>
                </a:solidFill>
                <a:latin typeface="+mj-lt"/>
              </a:rPr>
              <a:t>th</a:t>
            </a:r>
            <a:r>
              <a:rPr lang="en-US" altLang="en-US" sz="1800" dirty="0" smtClean="0">
                <a:solidFill>
                  <a:schemeClr val="tx1"/>
                </a:solidFill>
                <a:latin typeface="+mj-lt"/>
              </a:rPr>
              <a:t>)</a:t>
            </a: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endParaRPr lang="en-US" altLang="en-US" sz="1800" dirty="0" smtClean="0">
              <a:solidFill>
                <a:schemeClr val="tx1"/>
              </a:solidFill>
              <a:latin typeface="+mj-lt"/>
            </a:endParaRP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altLang="en-US" sz="1800" dirty="0" smtClean="0">
                <a:solidFill>
                  <a:schemeClr val="tx1"/>
                </a:solidFill>
                <a:latin typeface="+mj-lt"/>
                <a:hlinkClick r:id="rId3"/>
              </a:rPr>
              <a:t>www.March2success.com</a:t>
            </a:r>
            <a:endParaRPr lang="en-US" altLang="en-US" sz="1800" dirty="0" smtClean="0">
              <a:solidFill>
                <a:schemeClr val="tx1"/>
              </a:solidFill>
              <a:latin typeface="+mj-lt"/>
            </a:endParaRP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endParaRPr lang="en-US" altLang="en-US" sz="1800" dirty="0">
              <a:solidFill>
                <a:schemeClr val="tx1"/>
              </a:solidFill>
              <a:latin typeface="+mj-lt"/>
            </a:endParaRP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endParaRPr lang="en-US" altLang="en-US" sz="1800" dirty="0" smtClean="0">
              <a:solidFill>
                <a:schemeClr val="tx1"/>
              </a:solidFill>
              <a:latin typeface="+mj-lt"/>
            </a:endParaRP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endParaRPr lang="en-US" altLang="en-US" sz="1800" dirty="0">
              <a:solidFill>
                <a:schemeClr val="tx1"/>
              </a:solidFill>
              <a:latin typeface="+mj-lt"/>
            </a:endParaRPr>
          </a:p>
          <a:p>
            <a:pPr marL="0" indent="0">
              <a:buNone/>
            </a:pPr>
            <a:endParaRPr 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945910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Different Types of College Options</a:t>
            </a:r>
            <a:endParaRPr lang="en-US" dirty="0"/>
          </a:p>
        </p:txBody>
      </p:sp>
      <p:pic>
        <p:nvPicPr>
          <p:cNvPr id="1026" name="Picture 2" descr="Image result for chattahoochee tech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745" y="1100268"/>
            <a:ext cx="2454275" cy="12039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mag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2322" y="4960790"/>
            <a:ext cx="2162175" cy="1466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AutoShape 6" descr="Image result for georgia perimeter colleg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8" descr="Image result for georgia perimeter college"/>
          <p:cNvSpPr>
            <a:spLocks noChangeAspect="1" noChangeArrowheads="1"/>
          </p:cNvSpPr>
          <p:nvPr/>
        </p:nvSpPr>
        <p:spPr bwMode="auto">
          <a:xfrm>
            <a:off x="641350" y="631824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10" descr="Image result for georgia perimeter college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36" name="Picture 12" descr="Georgia Highlands College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783" y="3976284"/>
            <a:ext cx="2362200" cy="1143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AutoShape 14" descr="Image result for clark atlanta university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AutoShape 16" descr="Image result for clark atlanta university"/>
          <p:cNvSpPr>
            <a:spLocks noChangeAspect="1" noChangeArrowheads="1"/>
          </p:cNvSpPr>
          <p:nvPr/>
        </p:nvSpPr>
        <p:spPr bwMode="auto">
          <a:xfrm>
            <a:off x="4114800" y="2209800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AutoShape 18" descr="Image result for spelman college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44" name="Picture 20" descr="Image result for spelman college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9365" y="4750348"/>
            <a:ext cx="3367485" cy="13049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6" name="Picture 22" descr="Image result for uga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1773" y="3028553"/>
            <a:ext cx="2115760" cy="1628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AutoShape 24" descr="Image result for tuskegee university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AutoShape 26" descr="Image result for tuskegee university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52" name="Picture 28" descr="Image result for tuskegee university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1122214"/>
            <a:ext cx="3000375" cy="1524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AutoShape 30" descr="Image result for famu"/>
          <p:cNvSpPr>
            <a:spLocks noChangeAspect="1" noChangeArrowheads="1"/>
          </p:cNvSpPr>
          <p:nvPr/>
        </p:nvSpPr>
        <p:spPr bwMode="auto">
          <a:xfrm>
            <a:off x="917575" y="6175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56" name="Picture 32" descr="Image result for famu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0886" y="2056951"/>
            <a:ext cx="2291994" cy="1770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AutoShape 34" descr="Image result for grambling state university"/>
          <p:cNvSpPr>
            <a:spLocks noChangeAspect="1" noChangeArrowheads="1"/>
          </p:cNvSpPr>
          <p:nvPr/>
        </p:nvSpPr>
        <p:spPr bwMode="auto">
          <a:xfrm>
            <a:off x="1069975" y="769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60" name="Picture 36" descr="Image result for grambling state university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2313" y="1227138"/>
            <a:ext cx="2143125" cy="18014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AutoShape 38" descr="Image result for university of south carolina"/>
          <p:cNvSpPr>
            <a:spLocks noChangeAspect="1" noChangeArrowheads="1"/>
          </p:cNvSpPr>
          <p:nvPr/>
        </p:nvSpPr>
        <p:spPr bwMode="auto">
          <a:xfrm>
            <a:off x="1222375" y="922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64" name="Picture 40" descr="Image result for university of south carolina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0185" y="2646215"/>
            <a:ext cx="1673225" cy="2276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AutoShape 46" descr="Image result for georgia perimeter college"/>
          <p:cNvSpPr>
            <a:spLocks noChangeAspect="1" noChangeArrowheads="1"/>
          </p:cNvSpPr>
          <p:nvPr/>
        </p:nvSpPr>
        <p:spPr bwMode="auto">
          <a:xfrm>
            <a:off x="1374775" y="1074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72" name="Picture 48" descr="Image result for georgia state university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746" y="5481511"/>
            <a:ext cx="2716568" cy="1116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54534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Creating a List of Colleges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Choose one or two </a:t>
            </a:r>
            <a:r>
              <a:rPr lang="en-US" b="1" i="1" dirty="0" smtClean="0"/>
              <a:t>SAFETY</a:t>
            </a:r>
            <a:r>
              <a:rPr lang="en-US" dirty="0" smtClean="0"/>
              <a:t> schools:  Student is above admissions  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criteria</a:t>
            </a:r>
          </a:p>
          <a:p>
            <a:endParaRPr lang="en-US" dirty="0" smtClean="0"/>
          </a:p>
          <a:p>
            <a:r>
              <a:rPr lang="en-US" dirty="0" smtClean="0"/>
              <a:t>Choose one or two </a:t>
            </a:r>
            <a:r>
              <a:rPr lang="en-US" b="1" i="1" dirty="0" smtClean="0"/>
              <a:t>TARGET</a:t>
            </a:r>
            <a:r>
              <a:rPr lang="en-US" dirty="0" smtClean="0"/>
              <a:t> schools:  Student meets admissions criteria</a:t>
            </a:r>
          </a:p>
          <a:p>
            <a:endParaRPr lang="en-US" dirty="0"/>
          </a:p>
          <a:p>
            <a:r>
              <a:rPr lang="en-US" dirty="0" smtClean="0"/>
              <a:t>Choose one or two </a:t>
            </a:r>
            <a:r>
              <a:rPr lang="en-US" b="1" i="1" dirty="0" smtClean="0"/>
              <a:t>REACH </a:t>
            </a:r>
            <a:r>
              <a:rPr lang="en-US" dirty="0" smtClean="0"/>
              <a:t>schools:  Student is close to admissions criteria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9768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College Visits at CHS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30-45 </a:t>
            </a:r>
            <a:r>
              <a:rPr lang="en-US" dirty="0"/>
              <a:t>minute meetings with college </a:t>
            </a:r>
            <a:r>
              <a:rPr lang="en-US" dirty="0" smtClean="0"/>
              <a:t>representatives</a:t>
            </a:r>
          </a:p>
          <a:p>
            <a:endParaRPr lang="en-US" dirty="0"/>
          </a:p>
          <a:p>
            <a:r>
              <a:rPr lang="en-US" dirty="0" smtClean="0"/>
              <a:t>Please research college requirements before signing up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Sign </a:t>
            </a:r>
            <a:r>
              <a:rPr lang="en-US" dirty="0"/>
              <a:t>up to attend no later than the day before </a:t>
            </a:r>
            <a:r>
              <a:rPr lang="en-US" dirty="0" smtClean="0"/>
              <a:t>– </a:t>
            </a:r>
            <a:r>
              <a:rPr lang="en-US" dirty="0"/>
              <a:t>a pass </a:t>
            </a:r>
            <a:r>
              <a:rPr lang="en-US" dirty="0" smtClean="0"/>
              <a:t>will be sent to </a:t>
            </a:r>
            <a:r>
              <a:rPr lang="en-US" dirty="0"/>
              <a:t>you </a:t>
            </a:r>
            <a:r>
              <a:rPr lang="en-US" dirty="0" smtClean="0"/>
              <a:t>allowing you to attend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Most current list will be posted on the bulletin </a:t>
            </a:r>
            <a:r>
              <a:rPr lang="en-US" dirty="0" smtClean="0"/>
              <a:t>board in </a:t>
            </a:r>
            <a:r>
              <a:rPr lang="en-US" dirty="0"/>
              <a:t>the </a:t>
            </a:r>
            <a:r>
              <a:rPr lang="en-US" dirty="0" smtClean="0"/>
              <a:t>counseling office, announcements and the school counseling website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9329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College Visits at CHS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1400" b="1" i="1" u="sng" dirty="0" smtClean="0"/>
              <a:t>September</a:t>
            </a:r>
          </a:p>
          <a:p>
            <a:endParaRPr lang="en-US" sz="1400" dirty="0" smtClean="0"/>
          </a:p>
          <a:p>
            <a:r>
              <a:rPr lang="en-US" sz="1400" dirty="0" smtClean="0"/>
              <a:t>4th </a:t>
            </a:r>
            <a:r>
              <a:rPr lang="en-US" sz="1400" dirty="0"/>
              <a:t>-University of Kentucky School of </a:t>
            </a:r>
            <a:endParaRPr lang="en-US" sz="1400" dirty="0" smtClean="0"/>
          </a:p>
          <a:p>
            <a:pPr marL="0" indent="0">
              <a:buNone/>
            </a:pPr>
            <a:r>
              <a:rPr lang="en-US" sz="1400" dirty="0" smtClean="0"/>
              <a:t>     Engineering</a:t>
            </a:r>
            <a:r>
              <a:rPr lang="en-US" sz="1400" dirty="0"/>
              <a:t> </a:t>
            </a:r>
            <a:r>
              <a:rPr lang="en-US" sz="1400" dirty="0" smtClean="0"/>
              <a:t>-2:00 p.m.</a:t>
            </a:r>
          </a:p>
          <a:p>
            <a:endParaRPr lang="en-US" sz="1400" dirty="0" smtClean="0"/>
          </a:p>
          <a:p>
            <a:r>
              <a:rPr lang="en-US" sz="1400" dirty="0" smtClean="0"/>
              <a:t>5th </a:t>
            </a:r>
            <a:r>
              <a:rPr lang="en-US" sz="1400" dirty="0"/>
              <a:t>– Georgia Tech - 9:00 </a:t>
            </a:r>
            <a:r>
              <a:rPr lang="en-US" sz="1400" dirty="0" smtClean="0"/>
              <a:t>a.m.</a:t>
            </a:r>
          </a:p>
          <a:p>
            <a:r>
              <a:rPr lang="en-US" sz="1400" dirty="0" smtClean="0"/>
              <a:t>10th </a:t>
            </a:r>
            <a:r>
              <a:rPr lang="en-US" sz="1400" dirty="0"/>
              <a:t>- Seton Hall University - 9:00 </a:t>
            </a:r>
            <a:r>
              <a:rPr lang="en-US" sz="1400" dirty="0" smtClean="0"/>
              <a:t>a.m.</a:t>
            </a:r>
          </a:p>
          <a:p>
            <a:r>
              <a:rPr lang="en-US" sz="1400" dirty="0" smtClean="0"/>
              <a:t>10th </a:t>
            </a:r>
            <a:r>
              <a:rPr lang="en-US" sz="1400" dirty="0"/>
              <a:t>– Kennesaw State University - 10:30 a.m.</a:t>
            </a:r>
          </a:p>
          <a:p>
            <a:r>
              <a:rPr lang="en-US" sz="1400" dirty="0"/>
              <a:t>10th- Washington College - 2:30 p.m.</a:t>
            </a:r>
          </a:p>
          <a:p>
            <a:r>
              <a:rPr lang="en-US" sz="1400" dirty="0"/>
              <a:t>11th - Tufts University - 10:30 a.m.</a:t>
            </a:r>
          </a:p>
          <a:p>
            <a:r>
              <a:rPr lang="en-US" sz="1400" dirty="0"/>
              <a:t>11th </a:t>
            </a:r>
            <a:r>
              <a:rPr lang="en-US" sz="1400" dirty="0" smtClean="0"/>
              <a:t>- Ga </a:t>
            </a:r>
            <a:r>
              <a:rPr lang="en-US" sz="1400" dirty="0"/>
              <a:t>Southern University - 2:30 p.m.</a:t>
            </a:r>
          </a:p>
          <a:p>
            <a:r>
              <a:rPr lang="en-US" sz="1400" dirty="0"/>
              <a:t>12th - Berry College - 9:30 a.m.</a:t>
            </a:r>
          </a:p>
          <a:p>
            <a:r>
              <a:rPr lang="en-US" sz="1400" dirty="0"/>
              <a:t>12th - SCAD - 10:30 a.m.</a:t>
            </a:r>
          </a:p>
          <a:p>
            <a:r>
              <a:rPr lang="en-US" sz="1400" dirty="0"/>
              <a:t>17th - University of Georgia - 9:30 a.m.</a:t>
            </a:r>
          </a:p>
          <a:p>
            <a:r>
              <a:rPr lang="en-US" sz="1400" dirty="0"/>
              <a:t>18th – Emory University - 9:00 a.m.</a:t>
            </a:r>
          </a:p>
          <a:p>
            <a:r>
              <a:rPr lang="en-US" sz="1400" dirty="0"/>
              <a:t>20th - Gordon State College - 9:00 a.m.</a:t>
            </a:r>
          </a:p>
          <a:p>
            <a:endParaRPr lang="en-US" sz="1200" dirty="0"/>
          </a:p>
        </p:txBody>
      </p:sp>
      <p:sp>
        <p:nvSpPr>
          <p:cNvPr id="4" name="Content Placeholder 3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1400" b="1" i="1" u="sng" dirty="0"/>
              <a:t>October</a:t>
            </a:r>
            <a:r>
              <a:rPr lang="en-US" sz="1400" dirty="0"/>
              <a:t/>
            </a:r>
            <a:br>
              <a:rPr lang="en-US" sz="1400" dirty="0"/>
            </a:br>
            <a:endParaRPr lang="en-US" sz="1400" dirty="0"/>
          </a:p>
          <a:p>
            <a:r>
              <a:rPr lang="en-US" sz="1400" dirty="0"/>
              <a:t>1st - Furman University -11:00</a:t>
            </a:r>
          </a:p>
          <a:p>
            <a:r>
              <a:rPr lang="en-US" sz="1400" dirty="0"/>
              <a:t>5th - Georgia College - 2:30 p.m.</a:t>
            </a:r>
          </a:p>
          <a:p>
            <a:r>
              <a:rPr lang="en-US" sz="1400" dirty="0"/>
              <a:t>9th - Georgia Highlands - 10:30 a.m.</a:t>
            </a:r>
          </a:p>
          <a:p>
            <a:r>
              <a:rPr lang="en-US" sz="1400" dirty="0"/>
              <a:t>15th - Columbus State University - 10:30 a.m.</a:t>
            </a:r>
          </a:p>
          <a:p>
            <a:r>
              <a:rPr lang="en-US" sz="1400" dirty="0"/>
              <a:t>15th -Dillard University- 2:30 p.m.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4231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Technical College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752600"/>
            <a:ext cx="8229600" cy="4953000"/>
          </a:xfrm>
        </p:spPr>
        <p:txBody>
          <a:bodyPr/>
          <a:lstStyle/>
          <a:p>
            <a:r>
              <a:rPr lang="en-US" sz="1800" dirty="0"/>
              <a:t>Chattahoochee Technical College</a:t>
            </a:r>
          </a:p>
          <a:p>
            <a:pPr marL="68580" indent="0">
              <a:buNone/>
            </a:pPr>
            <a:r>
              <a:rPr lang="en-US" sz="1800" dirty="0"/>
              <a:t>	</a:t>
            </a:r>
            <a:r>
              <a:rPr lang="en-US" sz="1800" dirty="0">
                <a:hlinkClick r:id="rId3"/>
              </a:rPr>
              <a:t>www.chattahoocheetech.edu</a:t>
            </a:r>
            <a:r>
              <a:rPr lang="en-US" sz="1800" dirty="0"/>
              <a:t>  </a:t>
            </a:r>
          </a:p>
          <a:p>
            <a:endParaRPr lang="en-US" sz="1800" b="1" dirty="0" smtClean="0"/>
          </a:p>
          <a:p>
            <a:r>
              <a:rPr lang="en-US" sz="1800" b="1" dirty="0" smtClean="0"/>
              <a:t>Certificates</a:t>
            </a:r>
            <a:r>
              <a:rPr lang="en-US" sz="1800" dirty="0" smtClean="0"/>
              <a:t> </a:t>
            </a:r>
            <a:r>
              <a:rPr lang="en-US" sz="1800" dirty="0"/>
              <a:t>in specific areas – programs last a few weeks to few months in </a:t>
            </a:r>
            <a:r>
              <a:rPr lang="en-US" sz="1800" dirty="0" smtClean="0"/>
              <a:t>length</a:t>
            </a:r>
            <a:endParaRPr lang="en-US" sz="1800" dirty="0"/>
          </a:p>
          <a:p>
            <a:endParaRPr lang="en-US" sz="1800" b="1" dirty="0" smtClean="0"/>
          </a:p>
          <a:p>
            <a:r>
              <a:rPr lang="en-US" sz="1800" b="1" dirty="0" smtClean="0"/>
              <a:t>Diplomas</a:t>
            </a:r>
            <a:r>
              <a:rPr lang="en-US" sz="1800" dirty="0" smtClean="0"/>
              <a:t> </a:t>
            </a:r>
            <a:r>
              <a:rPr lang="en-US" sz="1800" dirty="0"/>
              <a:t>– programs last a few months to a year in </a:t>
            </a:r>
            <a:r>
              <a:rPr lang="en-US" sz="1800" dirty="0" smtClean="0"/>
              <a:t>length</a:t>
            </a:r>
            <a:endParaRPr lang="en-US" sz="1800" dirty="0"/>
          </a:p>
          <a:p>
            <a:endParaRPr lang="en-US" sz="1800" b="1" dirty="0" smtClean="0"/>
          </a:p>
          <a:p>
            <a:r>
              <a:rPr lang="en-US" sz="1800" b="1" dirty="0" smtClean="0"/>
              <a:t>Associates </a:t>
            </a:r>
            <a:r>
              <a:rPr lang="en-US" sz="1800" b="1" dirty="0"/>
              <a:t>Degree </a:t>
            </a:r>
            <a:r>
              <a:rPr lang="en-US" sz="1800" dirty="0"/>
              <a:t>– two year college degree – credits can be transferred to any </a:t>
            </a:r>
            <a:r>
              <a:rPr lang="en-US" sz="1800" dirty="0" smtClean="0"/>
              <a:t>college/university </a:t>
            </a:r>
            <a:r>
              <a:rPr lang="en-US" sz="1800" dirty="0"/>
              <a:t>in GA and possibly out of </a:t>
            </a:r>
            <a:r>
              <a:rPr lang="en-US" sz="1800" dirty="0" smtClean="0"/>
              <a:t>state </a:t>
            </a:r>
            <a:endParaRPr lang="en-US" sz="1800" dirty="0"/>
          </a:p>
          <a:p>
            <a:pPr marL="0" indent="0">
              <a:buNone/>
            </a:pPr>
            <a:endParaRPr lang="en-US" sz="1800" dirty="0"/>
          </a:p>
          <a:p>
            <a:r>
              <a:rPr lang="en-US" sz="1800" dirty="0" smtClean="0"/>
              <a:t>Research </a:t>
            </a:r>
            <a:r>
              <a:rPr lang="en-US" sz="1800" dirty="0"/>
              <a:t>programs at other Technical Colleges in </a:t>
            </a:r>
            <a:r>
              <a:rPr lang="en-US" sz="1800" dirty="0" smtClean="0"/>
              <a:t>Georgia</a:t>
            </a:r>
          </a:p>
          <a:p>
            <a:endParaRPr lang="en-US" sz="1800" dirty="0"/>
          </a:p>
          <a:p>
            <a:r>
              <a:rPr lang="en-US" sz="1800" dirty="0">
                <a:hlinkClick r:id="rId4"/>
              </a:rPr>
              <a:t>https://tcsg.edu</a:t>
            </a:r>
            <a:endParaRPr lang="en-US" sz="1800" dirty="0"/>
          </a:p>
          <a:p>
            <a:endParaRPr lang="en-US" sz="1800" dirty="0"/>
          </a:p>
          <a:p>
            <a:pPr marL="68580" indent="0" algn="ctr">
              <a:buNone/>
            </a:pPr>
            <a:r>
              <a:rPr lang="en-US" sz="1800" dirty="0"/>
              <a:t>		</a:t>
            </a:r>
            <a:r>
              <a:rPr lang="en-US" sz="1800" dirty="0" smtClean="0"/>
              <a:t>  </a:t>
            </a:r>
            <a:endParaRPr lang="en-US" sz="1800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6949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Two-Year College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Georgia Highlands College</a:t>
            </a:r>
          </a:p>
          <a:p>
            <a:pPr marL="68580" indent="0">
              <a:buNone/>
            </a:pPr>
            <a:r>
              <a:rPr lang="en-US" dirty="0"/>
              <a:t>	</a:t>
            </a:r>
            <a:r>
              <a:rPr lang="en-US" dirty="0">
                <a:hlinkClick r:id="rId3"/>
              </a:rPr>
              <a:t>www.highlands.edu</a:t>
            </a:r>
            <a:r>
              <a:rPr lang="en-US" dirty="0"/>
              <a:t> </a:t>
            </a:r>
          </a:p>
          <a:p>
            <a:endParaRPr lang="en-US" dirty="0" smtClean="0"/>
          </a:p>
          <a:p>
            <a:r>
              <a:rPr lang="en-US" dirty="0" smtClean="0"/>
              <a:t>Perimeter College—Direct pipeline to Georgia State University</a:t>
            </a:r>
            <a:endParaRPr lang="en-US" dirty="0"/>
          </a:p>
          <a:p>
            <a:pPr marL="68580" indent="0">
              <a:buNone/>
            </a:pPr>
            <a:r>
              <a:rPr lang="en-US" dirty="0"/>
              <a:t>	</a:t>
            </a:r>
            <a:r>
              <a:rPr lang="en-US" dirty="0">
                <a:hlinkClick r:id="rId4"/>
              </a:rPr>
              <a:t>www.perimeter.gsu.edu</a:t>
            </a:r>
            <a:r>
              <a:rPr lang="en-US" dirty="0"/>
              <a:t>  </a:t>
            </a:r>
          </a:p>
          <a:p>
            <a:endParaRPr lang="en-US" dirty="0" smtClean="0"/>
          </a:p>
          <a:p>
            <a:r>
              <a:rPr lang="en-US" dirty="0" smtClean="0"/>
              <a:t>University </a:t>
            </a:r>
            <a:r>
              <a:rPr lang="en-US" dirty="0"/>
              <a:t>of North Georgia Two-Year Campuses</a:t>
            </a:r>
          </a:p>
          <a:p>
            <a:pPr marL="68580" indent="0">
              <a:buNone/>
            </a:pPr>
            <a:r>
              <a:rPr lang="en-US" dirty="0"/>
              <a:t>	</a:t>
            </a:r>
            <a:r>
              <a:rPr lang="en-US" dirty="0">
                <a:hlinkClick r:id="rId5"/>
              </a:rPr>
              <a:t>www.ung.edu</a:t>
            </a:r>
            <a:r>
              <a:rPr lang="en-US" dirty="0"/>
              <a:t> </a:t>
            </a:r>
          </a:p>
          <a:p>
            <a:endParaRPr lang="en-US" dirty="0" smtClean="0"/>
          </a:p>
          <a:p>
            <a:r>
              <a:rPr lang="en-US" dirty="0" smtClean="0"/>
              <a:t>These </a:t>
            </a:r>
            <a:r>
              <a:rPr lang="en-US" dirty="0"/>
              <a:t>offer Associates Degrees – you can start a career or use the credits to transfer to a 4-year </a:t>
            </a:r>
            <a:r>
              <a:rPr lang="en-US" dirty="0" smtClean="0"/>
              <a:t>college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2823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2-Year &amp; Technical College Application Procedures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Apply </a:t>
            </a:r>
            <a:r>
              <a:rPr lang="en-US" dirty="0"/>
              <a:t>by clicking on “Apply” at the college website under “Admissions</a:t>
            </a:r>
            <a:r>
              <a:rPr lang="en-US" dirty="0" smtClean="0"/>
              <a:t>”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Send </a:t>
            </a:r>
            <a:r>
              <a:rPr lang="en-US" dirty="0"/>
              <a:t>your high school transcript to the </a:t>
            </a:r>
            <a:r>
              <a:rPr lang="en-US" dirty="0" smtClean="0"/>
              <a:t>college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Take </a:t>
            </a:r>
            <a:r>
              <a:rPr lang="en-US" dirty="0"/>
              <a:t>the </a:t>
            </a:r>
            <a:r>
              <a:rPr lang="en-US" dirty="0" smtClean="0"/>
              <a:t>colleges’ </a:t>
            </a:r>
            <a:r>
              <a:rPr lang="en-US" dirty="0"/>
              <a:t>placement test (ACCUPLACER – cost $</a:t>
            </a:r>
            <a:r>
              <a:rPr lang="en-US" dirty="0" smtClean="0"/>
              <a:t>25) or </a:t>
            </a:r>
            <a:r>
              <a:rPr lang="en-US" dirty="0"/>
              <a:t>send SAT/ACT scores if you have them.  </a:t>
            </a:r>
            <a:r>
              <a:rPr lang="en-US" dirty="0">
                <a:hlinkClick r:id="rId3"/>
              </a:rPr>
              <a:t>www.accuplacer.org</a:t>
            </a:r>
            <a:r>
              <a:rPr lang="en-US" dirty="0"/>
              <a:t> – practice tests</a:t>
            </a:r>
          </a:p>
          <a:p>
            <a:endParaRPr lang="en-US" dirty="0" smtClean="0"/>
          </a:p>
          <a:p>
            <a:r>
              <a:rPr lang="en-US" dirty="0" smtClean="0"/>
              <a:t>Take </a:t>
            </a:r>
            <a:r>
              <a:rPr lang="en-US" dirty="0"/>
              <a:t>a tour of the different campuses you are </a:t>
            </a:r>
            <a:r>
              <a:rPr lang="en-US" dirty="0" smtClean="0"/>
              <a:t>considering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1261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CHS Counseling Department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19200"/>
            <a:ext cx="8229600" cy="54864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dirty="0">
                <a:solidFill>
                  <a:schemeClr val="tx1"/>
                </a:solidFill>
                <a:latin typeface="+mj-lt"/>
              </a:rPr>
              <a:t>A – Bo					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	Mrs</a:t>
            </a:r>
            <a:r>
              <a:rPr lang="en-US" dirty="0">
                <a:solidFill>
                  <a:schemeClr val="tx1"/>
                </a:solidFill>
                <a:latin typeface="+mj-lt"/>
              </a:rPr>
              <a:t>. Burke-Collins</a:t>
            </a: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dirty="0">
                <a:solidFill>
                  <a:schemeClr val="tx1"/>
                </a:solidFill>
                <a:latin typeface="+mj-lt"/>
              </a:rPr>
              <a:t>Br – F					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	Mrs</a:t>
            </a:r>
            <a:r>
              <a:rPr lang="en-US" dirty="0">
                <a:solidFill>
                  <a:schemeClr val="tx1"/>
                </a:solidFill>
                <a:latin typeface="+mj-lt"/>
              </a:rPr>
              <a:t>. Ellison-Brown </a:t>
            </a: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altLang="en-US" dirty="0">
                <a:solidFill>
                  <a:schemeClr val="tx1"/>
                </a:solidFill>
                <a:latin typeface="+mj-lt"/>
              </a:rPr>
              <a:t>G – K						</a:t>
            </a:r>
            <a:r>
              <a:rPr lang="en-US" altLang="en-US" dirty="0" smtClean="0">
                <a:solidFill>
                  <a:schemeClr val="tx1"/>
                </a:solidFill>
                <a:latin typeface="+mj-lt"/>
              </a:rPr>
              <a:t>	Dr</a:t>
            </a:r>
            <a:r>
              <a:rPr lang="en-US" altLang="en-US" dirty="0">
                <a:solidFill>
                  <a:schemeClr val="tx1"/>
                </a:solidFill>
                <a:latin typeface="+mj-lt"/>
              </a:rPr>
              <a:t>. Amand</a:t>
            </a: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altLang="en-US" dirty="0">
                <a:solidFill>
                  <a:schemeClr val="tx1"/>
                </a:solidFill>
                <a:latin typeface="+mj-lt"/>
              </a:rPr>
              <a:t>L – Pa 					</a:t>
            </a:r>
            <a:r>
              <a:rPr lang="en-US" altLang="en-US" dirty="0" smtClean="0">
                <a:solidFill>
                  <a:schemeClr val="tx1"/>
                </a:solidFill>
                <a:latin typeface="+mj-lt"/>
              </a:rPr>
              <a:t>	Mrs</a:t>
            </a:r>
            <a:r>
              <a:rPr lang="en-US" altLang="en-US" dirty="0">
                <a:solidFill>
                  <a:schemeClr val="tx1"/>
                </a:solidFill>
                <a:latin typeface="+mj-lt"/>
              </a:rPr>
              <a:t>. Wright </a:t>
            </a: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altLang="en-US" dirty="0" err="1">
                <a:solidFill>
                  <a:schemeClr val="tx1"/>
                </a:solidFill>
                <a:latin typeface="+mj-lt"/>
              </a:rPr>
              <a:t>Pe</a:t>
            </a:r>
            <a:r>
              <a:rPr lang="en-US" altLang="en-US" dirty="0">
                <a:solidFill>
                  <a:schemeClr val="tx1"/>
                </a:solidFill>
                <a:latin typeface="+mj-lt"/>
              </a:rPr>
              <a:t> – Sam/ESOL/AVID		</a:t>
            </a:r>
            <a:r>
              <a:rPr lang="en-US" altLang="en-US" dirty="0" smtClean="0">
                <a:solidFill>
                  <a:schemeClr val="tx1"/>
                </a:solidFill>
                <a:latin typeface="+mj-lt"/>
              </a:rPr>
              <a:t>	Mrs</a:t>
            </a:r>
            <a:r>
              <a:rPr lang="en-US" altLang="en-US" dirty="0">
                <a:solidFill>
                  <a:schemeClr val="tx1"/>
                </a:solidFill>
                <a:latin typeface="+mj-lt"/>
              </a:rPr>
              <a:t>. Schloemer</a:t>
            </a: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dirty="0">
                <a:solidFill>
                  <a:schemeClr val="tx1"/>
                </a:solidFill>
                <a:latin typeface="+mj-lt"/>
              </a:rPr>
              <a:t>San – Z 					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	Mrs</a:t>
            </a:r>
            <a:r>
              <a:rPr lang="en-US" dirty="0">
                <a:solidFill>
                  <a:schemeClr val="tx1"/>
                </a:solidFill>
                <a:latin typeface="+mj-lt"/>
              </a:rPr>
              <a:t>. Jackson</a:t>
            </a: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dirty="0">
                <a:solidFill>
                  <a:schemeClr val="tx1"/>
                </a:solidFill>
                <a:latin typeface="+mj-lt"/>
              </a:rPr>
              <a:t>Registrar/Dual Enrollment	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	Mrs</a:t>
            </a:r>
            <a:r>
              <a:rPr lang="en-US" dirty="0">
                <a:solidFill>
                  <a:schemeClr val="tx1"/>
                </a:solidFill>
                <a:latin typeface="+mj-lt"/>
              </a:rPr>
              <a:t>. Loftin</a:t>
            </a: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School Counseling Intern</a:t>
            </a:r>
            <a:r>
              <a:rPr lang="en-US" dirty="0">
                <a:solidFill>
                  <a:schemeClr val="tx1"/>
                </a:solidFill>
                <a:latin typeface="+mj-lt"/>
              </a:rPr>
              <a:t>	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	Mrs. Beasley</a:t>
            </a:r>
            <a:r>
              <a:rPr lang="en-US" dirty="0">
                <a:solidFill>
                  <a:schemeClr val="tx1"/>
                </a:solidFill>
                <a:latin typeface="+mj-lt"/>
              </a:rPr>
              <a:t>		</a:t>
            </a: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dirty="0">
                <a:solidFill>
                  <a:schemeClr val="tx1"/>
                </a:solidFill>
                <a:latin typeface="+mj-lt"/>
              </a:rPr>
              <a:t>Transcripts				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	Mrs</a:t>
            </a:r>
            <a:r>
              <a:rPr lang="en-US" dirty="0">
                <a:solidFill>
                  <a:schemeClr val="tx1"/>
                </a:solidFill>
                <a:latin typeface="+mj-lt"/>
              </a:rPr>
              <a:t>. 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Askew/Mrs. Perez</a:t>
            </a:r>
            <a:endParaRPr lang="en-US" dirty="0">
              <a:solidFill>
                <a:schemeClr val="tx1"/>
              </a:solidFill>
              <a:latin typeface="+mj-lt"/>
            </a:endParaRP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dirty="0">
                <a:solidFill>
                  <a:schemeClr val="tx1"/>
                </a:solidFill>
                <a:latin typeface="+mj-lt"/>
              </a:rPr>
              <a:t>Records/Address Change	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	Mrs</a:t>
            </a:r>
            <a:r>
              <a:rPr lang="en-US" dirty="0">
                <a:solidFill>
                  <a:schemeClr val="tx1"/>
                </a:solidFill>
                <a:latin typeface="+mj-lt"/>
              </a:rPr>
              <a:t>. Askew</a:t>
            </a: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endParaRPr lang="en-US" sz="1600" dirty="0">
              <a:solidFill>
                <a:schemeClr val="tx1"/>
              </a:solidFill>
              <a:latin typeface="+mj-lt"/>
            </a:endParaRPr>
          </a:p>
          <a:p>
            <a:pPr marL="0" indent="0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sz="2400" dirty="0">
                <a:solidFill>
                  <a:schemeClr val="tx1"/>
                </a:solidFill>
                <a:latin typeface="+mj-lt"/>
              </a:rPr>
              <a:t>Follow </a:t>
            </a:r>
            <a:r>
              <a:rPr lang="en-US" sz="2400" dirty="0" smtClean="0">
                <a:solidFill>
                  <a:schemeClr val="tx1"/>
                </a:solidFill>
                <a:latin typeface="+mj-lt"/>
              </a:rPr>
              <a:t>us on Twitter: </a:t>
            </a:r>
            <a:r>
              <a:rPr lang="en-US" sz="2400" dirty="0">
                <a:solidFill>
                  <a:schemeClr val="tx1"/>
                </a:solidFill>
              </a:rPr>
              <a:t>@</a:t>
            </a:r>
            <a:r>
              <a:rPr lang="en-US" sz="2400" dirty="0" err="1" smtClean="0">
                <a:solidFill>
                  <a:schemeClr val="tx1"/>
                </a:solidFill>
              </a:rPr>
              <a:t>CounselorSparta</a:t>
            </a:r>
            <a:endParaRPr lang="en-US" sz="2400" dirty="0" smtClean="0">
              <a:solidFill>
                <a:schemeClr val="tx1"/>
              </a:solidFill>
            </a:endParaRPr>
          </a:p>
          <a:p>
            <a:pPr marL="0" indent="0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sz="2400" dirty="0" smtClean="0">
                <a:solidFill>
                  <a:schemeClr val="tx1"/>
                </a:solidFill>
                <a:latin typeface="+mj-lt"/>
              </a:rPr>
              <a:t>Website</a:t>
            </a:r>
            <a:r>
              <a:rPr lang="en-US" sz="2400" dirty="0">
                <a:solidFill>
                  <a:schemeClr val="tx1"/>
                </a:solidFill>
                <a:latin typeface="+mj-lt"/>
              </a:rPr>
              <a:t>: http://bespartansharp.weebly.com/</a:t>
            </a:r>
          </a:p>
          <a:p>
            <a:pPr marL="0" indent="0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sz="2400" dirty="0" smtClean="0">
                <a:solidFill>
                  <a:schemeClr val="tx1"/>
                </a:solidFill>
                <a:latin typeface="+mj-lt"/>
              </a:rPr>
              <a:t>Remind 101: @gafa78 to 81010</a:t>
            </a:r>
            <a:endParaRPr lang="en-US" sz="2400" dirty="0">
              <a:solidFill>
                <a:schemeClr val="tx1"/>
              </a:solidFill>
              <a:latin typeface="+mj-lt"/>
            </a:endParaRP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endParaRPr lang="en-US" sz="1800" dirty="0">
              <a:solidFill>
                <a:schemeClr val="bg1"/>
              </a:solidFill>
              <a:effectLst>
                <a:outerShdw blurRad="38100" dist="38100" dir="2700000" algn="tl">
                  <a:srgbClr val="808080"/>
                </a:outerShdw>
              </a:effectLst>
              <a:latin typeface="Maiandra GD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sz="1800" b="1" dirty="0">
                <a:solidFill>
                  <a:schemeClr val="bg1"/>
                </a:solidFill>
                <a:latin typeface="Maiandra GD" pitchFamily="34" charset="0"/>
              </a:rPr>
              <a:t>		</a:t>
            </a:r>
            <a:endParaRPr lang="en-US" sz="1400" b="1" dirty="0">
              <a:solidFill>
                <a:schemeClr val="bg1"/>
              </a:solidFill>
              <a:latin typeface="Maiandra GD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sz="800" b="1" dirty="0">
                <a:solidFill>
                  <a:schemeClr val="bg1"/>
                </a:solidFill>
                <a:latin typeface="Maiandra GD" pitchFamily="34" charset="0"/>
              </a:rPr>
              <a:t> </a:t>
            </a:r>
          </a:p>
          <a:p>
            <a:pPr marL="0" indent="0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sz="1400" b="1" dirty="0">
                <a:solidFill>
                  <a:schemeClr val="bg1"/>
                </a:solidFill>
                <a:latin typeface="Maiandra GD" pitchFamily="34" charset="0"/>
              </a:rPr>
              <a:t>            </a:t>
            </a:r>
            <a:endParaRPr lang="en-US" sz="1100" b="1" dirty="0">
              <a:solidFill>
                <a:schemeClr val="bg1"/>
              </a:solidFill>
              <a:latin typeface="Maiandra GD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8549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Choosing the Right 4 Year College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>
                <a:solidFill>
                  <a:schemeClr val="tx1"/>
                </a:solidFill>
                <a:latin typeface="+mn-lt"/>
              </a:rPr>
              <a:t>Go to www.collegeboard.org to look up the school of your choice and compare your GPA and ACT/SAT scores with that of admitted students</a:t>
            </a:r>
          </a:p>
          <a:p>
            <a:pPr eaLnBrk="1" hangingPunct="1">
              <a:buFontTx/>
              <a:buNone/>
              <a:defRPr/>
            </a:pPr>
            <a:endParaRPr lang="en-US" dirty="0">
              <a:solidFill>
                <a:schemeClr val="tx1"/>
              </a:solidFill>
              <a:latin typeface="+mn-lt"/>
            </a:endParaRPr>
          </a:p>
          <a:p>
            <a:pPr eaLnBrk="1" hangingPunct="1">
              <a:defRPr/>
            </a:pPr>
            <a:r>
              <a:rPr lang="en-US" dirty="0">
                <a:solidFill>
                  <a:schemeClr val="tx1"/>
                </a:solidFill>
                <a:latin typeface="+mn-lt"/>
              </a:rPr>
              <a:t>Do the College Matchmaker on www.collegeboard.org or use the School Finder tool on www.gafutures.org </a:t>
            </a:r>
          </a:p>
          <a:p>
            <a:pPr marL="0" indent="0">
              <a:buNone/>
              <a:defRPr/>
            </a:pPr>
            <a:endParaRPr lang="en-US" dirty="0">
              <a:solidFill>
                <a:schemeClr val="tx1"/>
              </a:solidFill>
              <a:effectLst>
                <a:outerShdw blurRad="38100" dist="38100" dir="2700000" algn="tl">
                  <a:srgbClr val="808080"/>
                </a:outerShdw>
              </a:effectLst>
              <a:latin typeface="+mn-lt"/>
            </a:endParaRPr>
          </a:p>
          <a:p>
            <a:pPr>
              <a:defRPr/>
            </a:pPr>
            <a:r>
              <a:rPr lang="en-US" dirty="0">
                <a:solidFill>
                  <a:schemeClr val="tx1"/>
                </a:solidFill>
                <a:latin typeface="+mn-lt"/>
              </a:rPr>
              <a:t>Career Cruising Matchmaker: www.careercruising.com</a:t>
            </a:r>
          </a:p>
          <a:p>
            <a:endParaRPr 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57306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Many Should I Apply To?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3-5 (on average)</a:t>
            </a:r>
          </a:p>
          <a:p>
            <a:endParaRPr lang="en-US" dirty="0" smtClean="0"/>
          </a:p>
          <a:p>
            <a:r>
              <a:rPr lang="en-US" dirty="0" smtClean="0"/>
              <a:t>This range depends on the fit of the colleges in relation to the student’s academic record and circumstances</a:t>
            </a:r>
          </a:p>
          <a:p>
            <a:endParaRPr lang="en-US" dirty="0"/>
          </a:p>
          <a:p>
            <a:r>
              <a:rPr lang="en-US" dirty="0" smtClean="0"/>
              <a:t>List should include a combination of safety, target, and reach schools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6329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College Admission Terms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752600"/>
            <a:ext cx="8229600" cy="4876800"/>
          </a:xfrm>
        </p:spPr>
        <p:txBody>
          <a:bodyPr/>
          <a:lstStyle/>
          <a:p>
            <a:pPr eaLnBrk="1" hangingPunct="1">
              <a:buFont typeface="Wingdings 3" panose="05040102010807070707" pitchFamily="18" charset="2"/>
              <a:buNone/>
            </a:pPr>
            <a:r>
              <a:rPr lang="en-US" altLang="en-US" sz="1800" u="sng" dirty="0" smtClean="0"/>
              <a:t>Regular </a:t>
            </a:r>
            <a:r>
              <a:rPr lang="en-US" altLang="en-US" sz="1800" u="sng" dirty="0"/>
              <a:t>Admissions Deadline: </a:t>
            </a:r>
            <a:r>
              <a:rPr lang="en-US" altLang="en-US" sz="1800" dirty="0"/>
              <a:t>The regular admission deadline is specified by the college, which is typically </a:t>
            </a:r>
            <a:r>
              <a:rPr lang="en-US" altLang="en-US" sz="1800" dirty="0" smtClean="0"/>
              <a:t>between January and </a:t>
            </a:r>
            <a:r>
              <a:rPr lang="en-US" altLang="en-US" sz="1800" dirty="0" smtClean="0"/>
              <a:t>March</a:t>
            </a:r>
            <a:endParaRPr lang="en-US" altLang="en-US" sz="1800" dirty="0" smtClean="0"/>
          </a:p>
          <a:p>
            <a:pPr eaLnBrk="1" hangingPunct="1">
              <a:buFont typeface="Wingdings 3" panose="05040102010807070707" pitchFamily="18" charset="2"/>
              <a:buNone/>
            </a:pPr>
            <a:r>
              <a:rPr lang="en-US" altLang="en-US" sz="1800" b="1" dirty="0" smtClean="0"/>
              <a:t>*</a:t>
            </a:r>
            <a:r>
              <a:rPr lang="en-US" altLang="en-US" sz="1800" b="1" i="1" dirty="0" smtClean="0"/>
              <a:t>Scholarship deadlines may be before regular admission deadlines.</a:t>
            </a:r>
            <a:endParaRPr lang="en-US" altLang="en-US" sz="1800" b="1" i="1" dirty="0"/>
          </a:p>
          <a:p>
            <a:pPr eaLnBrk="1" hangingPunct="1">
              <a:buFont typeface="Wingdings 3" panose="05040102010807070707" pitchFamily="18" charset="2"/>
              <a:buNone/>
            </a:pPr>
            <a:endParaRPr lang="en-US" altLang="en-US" sz="1800" u="sng" dirty="0" smtClean="0"/>
          </a:p>
          <a:p>
            <a:pPr eaLnBrk="1" hangingPunct="1">
              <a:buFont typeface="Wingdings 3" panose="05040102010807070707" pitchFamily="18" charset="2"/>
              <a:buNone/>
            </a:pPr>
            <a:r>
              <a:rPr lang="en-US" altLang="en-US" sz="1800" u="sng" dirty="0" smtClean="0"/>
              <a:t>Rolling </a:t>
            </a:r>
            <a:r>
              <a:rPr lang="en-US" altLang="en-US" sz="1800" u="sng" dirty="0"/>
              <a:t>Admissions: </a:t>
            </a:r>
            <a:r>
              <a:rPr lang="en-US" altLang="en-US" sz="1800" dirty="0"/>
              <a:t>No deadline date. Applications are processed as they are </a:t>
            </a:r>
            <a:r>
              <a:rPr lang="en-US" altLang="en-US" sz="1800" dirty="0" smtClean="0"/>
              <a:t>received</a:t>
            </a:r>
            <a:endParaRPr lang="en-US" altLang="en-US" sz="1800" dirty="0"/>
          </a:p>
          <a:p>
            <a:pPr eaLnBrk="1" hangingPunct="1">
              <a:buFont typeface="Wingdings 3" panose="05040102010807070707" pitchFamily="18" charset="2"/>
              <a:buNone/>
            </a:pPr>
            <a:endParaRPr lang="en-US" altLang="en-US" sz="1800" u="sng" dirty="0" smtClean="0"/>
          </a:p>
          <a:p>
            <a:pPr eaLnBrk="1" hangingPunct="1">
              <a:buFont typeface="Wingdings 3" panose="05040102010807070707" pitchFamily="18" charset="2"/>
              <a:buNone/>
            </a:pPr>
            <a:r>
              <a:rPr lang="en-US" altLang="en-US" sz="1800" u="sng" dirty="0" smtClean="0"/>
              <a:t>Early </a:t>
            </a:r>
            <a:r>
              <a:rPr lang="en-US" altLang="en-US" sz="1800" u="sng" dirty="0"/>
              <a:t>Action: </a:t>
            </a:r>
            <a:r>
              <a:rPr lang="en-US" altLang="en-US" sz="1800" dirty="0"/>
              <a:t>Early application that is </a:t>
            </a:r>
            <a:r>
              <a:rPr lang="en-US" altLang="en-US" sz="1800" u="sng" dirty="0">
                <a:solidFill>
                  <a:srgbClr val="FF0000"/>
                </a:solidFill>
              </a:rPr>
              <a:t>NON-BINDING</a:t>
            </a:r>
            <a:r>
              <a:rPr lang="en-US" altLang="en-US" sz="1800" dirty="0"/>
              <a:t> with a deadline, typically in </a:t>
            </a:r>
            <a:r>
              <a:rPr lang="en-US" altLang="en-US" sz="1800" dirty="0" smtClean="0"/>
              <a:t>October/November</a:t>
            </a:r>
            <a:endParaRPr lang="en-US" altLang="en-US" sz="1800" dirty="0"/>
          </a:p>
          <a:p>
            <a:pPr eaLnBrk="1" hangingPunct="1">
              <a:buFont typeface="Wingdings 3" panose="05040102010807070707" pitchFamily="18" charset="2"/>
              <a:buNone/>
            </a:pPr>
            <a:endParaRPr lang="en-US" altLang="en-US" sz="1800" u="sng" dirty="0" smtClean="0"/>
          </a:p>
          <a:p>
            <a:pPr eaLnBrk="1" hangingPunct="1">
              <a:buFont typeface="Wingdings 3" panose="05040102010807070707" pitchFamily="18" charset="2"/>
              <a:buNone/>
            </a:pPr>
            <a:r>
              <a:rPr lang="en-US" altLang="en-US" sz="1800" u="sng" dirty="0" smtClean="0"/>
              <a:t>Early </a:t>
            </a:r>
            <a:r>
              <a:rPr lang="en-US" altLang="en-US" sz="1800" u="sng" dirty="0"/>
              <a:t>Decision</a:t>
            </a:r>
            <a:r>
              <a:rPr lang="en-US" altLang="en-US" sz="1800" dirty="0"/>
              <a:t>: This is a </a:t>
            </a:r>
            <a:r>
              <a:rPr lang="en-US" altLang="en-US" sz="1800" u="sng" dirty="0">
                <a:solidFill>
                  <a:srgbClr val="FF0000"/>
                </a:solidFill>
              </a:rPr>
              <a:t>BINDING</a:t>
            </a:r>
            <a:r>
              <a:rPr lang="en-US" altLang="en-US" sz="1800" dirty="0"/>
              <a:t> agreement that should only be used when applying to the top choice school. Deadline is typically in October/November. </a:t>
            </a:r>
            <a:r>
              <a:rPr lang="en-US" altLang="en-US" sz="1800" i="1" dirty="0"/>
              <a:t>See your counselor before selecting this </a:t>
            </a:r>
            <a:r>
              <a:rPr lang="en-US" altLang="en-US" sz="1800" i="1" dirty="0" smtClean="0"/>
              <a:t>option</a:t>
            </a:r>
            <a:endParaRPr lang="en-US" altLang="en-US" sz="1800" i="1" dirty="0"/>
          </a:p>
          <a:p>
            <a:pPr algn="ctr" eaLnBrk="1" hangingPunct="1">
              <a:buFont typeface="Wingdings 3" panose="05040102010807070707" pitchFamily="18" charset="2"/>
              <a:buNone/>
            </a:pPr>
            <a:r>
              <a:rPr lang="en-US" altLang="en-US" sz="1800" dirty="0">
                <a:solidFill>
                  <a:srgbClr val="FF0000"/>
                </a:solidFill>
              </a:rPr>
              <a:t>It is the responsibility of the student to check each college’s website for their admissions deadline</a:t>
            </a:r>
            <a:r>
              <a:rPr lang="en-US" altLang="en-US" sz="1800" dirty="0" smtClean="0">
                <a:solidFill>
                  <a:srgbClr val="FF0000"/>
                </a:solidFill>
              </a:rPr>
              <a:t>.</a:t>
            </a:r>
          </a:p>
          <a:p>
            <a:pPr algn="ctr" eaLnBrk="1" hangingPunct="1">
              <a:buFont typeface="Wingdings 3" panose="05040102010807070707" pitchFamily="18" charset="2"/>
              <a:buNone/>
            </a:pPr>
            <a:endParaRPr lang="en-US" altLang="en-US" sz="1800" dirty="0" smtClean="0">
              <a:solidFill>
                <a:srgbClr val="FF0000"/>
              </a:solidFill>
            </a:endParaRPr>
          </a:p>
          <a:p>
            <a:pPr algn="ctr" eaLnBrk="1" hangingPunct="1">
              <a:buFont typeface="Wingdings 3" panose="05040102010807070707" pitchFamily="18" charset="2"/>
              <a:buNone/>
            </a:pPr>
            <a:endParaRPr lang="en-US" altLang="en-US" sz="1800" dirty="0">
              <a:solidFill>
                <a:srgbClr val="FF0000"/>
              </a:solidFill>
            </a:endParaRPr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948421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 Colleges Consider?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Quality &amp; rigor of your academic courses</a:t>
            </a:r>
          </a:p>
          <a:p>
            <a:r>
              <a:rPr lang="en-US" dirty="0" smtClean="0"/>
              <a:t>Your Grade </a:t>
            </a:r>
            <a:r>
              <a:rPr lang="en-US" dirty="0"/>
              <a:t>Point </a:t>
            </a:r>
            <a:r>
              <a:rPr lang="en-US" dirty="0" smtClean="0"/>
              <a:t>Average </a:t>
            </a:r>
            <a:endParaRPr lang="en-US" dirty="0"/>
          </a:p>
          <a:p>
            <a:r>
              <a:rPr lang="en-US" dirty="0" smtClean="0"/>
              <a:t>Scores </a:t>
            </a:r>
            <a:r>
              <a:rPr lang="en-US" dirty="0"/>
              <a:t>on the SAT and/or ACT</a:t>
            </a:r>
          </a:p>
          <a:p>
            <a:r>
              <a:rPr lang="en-US" dirty="0" smtClean="0"/>
              <a:t>Essay </a:t>
            </a:r>
            <a:r>
              <a:rPr lang="en-US" dirty="0"/>
              <a:t>and personal </a:t>
            </a:r>
            <a:r>
              <a:rPr lang="en-US" dirty="0" smtClean="0"/>
              <a:t>statement (not required by all colleges)</a:t>
            </a:r>
            <a:endParaRPr lang="en-US" dirty="0"/>
          </a:p>
          <a:p>
            <a:r>
              <a:rPr lang="en-US" dirty="0"/>
              <a:t>Activities in school and the community  </a:t>
            </a:r>
          </a:p>
          <a:p>
            <a:r>
              <a:rPr lang="en-US" dirty="0"/>
              <a:t>Leadership or passion in a specific area</a:t>
            </a:r>
          </a:p>
          <a:p>
            <a:r>
              <a:rPr lang="en-US" dirty="0"/>
              <a:t>Letters of </a:t>
            </a:r>
            <a:r>
              <a:rPr lang="en-US" dirty="0" smtClean="0"/>
              <a:t>Recommendation (not required by all colleges) </a:t>
            </a:r>
            <a:r>
              <a:rPr lang="en-US" i="1" dirty="0" smtClean="0"/>
              <a:t>*Please give at least 2 weeks notice</a:t>
            </a:r>
            <a:endParaRPr lang="en-US" i="1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0237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Components of an Application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dirty="0"/>
              <a:t>Online application</a:t>
            </a:r>
          </a:p>
          <a:p>
            <a:pPr eaLnBrk="1" fontAlgn="auto" hangingPunct="1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dirty="0"/>
              <a:t>Official transcript</a:t>
            </a:r>
          </a:p>
          <a:p>
            <a:pPr eaLnBrk="1" fontAlgn="auto" hangingPunct="1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dirty="0"/>
              <a:t>Test scores sent directly from testing agency</a:t>
            </a:r>
          </a:p>
          <a:p>
            <a:pPr eaLnBrk="1" fontAlgn="auto" hangingPunct="1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dirty="0"/>
              <a:t>Application fee (credit/debit card or fee waiver)</a:t>
            </a:r>
          </a:p>
          <a:p>
            <a:pPr marL="0" indent="0" eaLnBrk="1" hangingPunct="1">
              <a:buNone/>
              <a:defRPr/>
            </a:pPr>
            <a:endParaRPr lang="en-US" dirty="0"/>
          </a:p>
          <a:p>
            <a:pPr eaLnBrk="1" hangingPunct="1">
              <a:buFont typeface="Wingdings" panose="05000000000000000000" pitchFamily="2" charset="2"/>
              <a:buChar char="Ø"/>
              <a:defRPr/>
            </a:pPr>
            <a:r>
              <a:rPr lang="en-US" dirty="0"/>
              <a:t>May include:</a:t>
            </a:r>
          </a:p>
          <a:p>
            <a:pPr marL="742950" lvl="1" indent="-285750" eaLnBrk="1" hangingPunct="1">
              <a:buFontTx/>
              <a:buChar char="–"/>
              <a:defRPr/>
            </a:pPr>
            <a:r>
              <a:rPr lang="en-US" dirty="0"/>
              <a:t>Essay(s)</a:t>
            </a:r>
          </a:p>
          <a:p>
            <a:pPr marL="742950" lvl="1" indent="-285750" eaLnBrk="1" hangingPunct="1">
              <a:buFontTx/>
              <a:buChar char="–"/>
              <a:defRPr/>
            </a:pPr>
            <a:r>
              <a:rPr lang="en-US" dirty="0"/>
              <a:t>Recommendations</a:t>
            </a:r>
          </a:p>
          <a:p>
            <a:pPr marL="742950" lvl="1" indent="-285750" eaLnBrk="1" hangingPunct="1">
              <a:buFontTx/>
              <a:buChar char="–"/>
              <a:defRPr/>
            </a:pPr>
            <a:r>
              <a:rPr lang="en-US" dirty="0"/>
              <a:t>Activities List/Résumé</a:t>
            </a:r>
          </a:p>
          <a:p>
            <a:pPr marL="742950" lvl="1" indent="-285750" eaLnBrk="1" hangingPunct="1">
              <a:buFontTx/>
              <a:buChar char="–"/>
              <a:defRPr/>
            </a:pPr>
            <a:endParaRPr lang="en-US" sz="2000" dirty="0">
              <a:solidFill>
                <a:schemeClr val="tx1"/>
              </a:solidFill>
              <a:effectLst>
                <a:outerShdw blurRad="38100" dist="38100" dir="2700000" algn="tl">
                  <a:srgbClr val="808080"/>
                </a:outerShdw>
              </a:effectLst>
              <a:latin typeface="+mn-lt"/>
            </a:endParaRPr>
          </a:p>
          <a:p>
            <a:pPr marL="742950" lvl="1" indent="-285750" eaLnBrk="1" hangingPunct="1">
              <a:buFontTx/>
              <a:buChar char="–"/>
              <a:defRPr/>
            </a:pPr>
            <a:endParaRPr lang="en-US" sz="2000" dirty="0">
              <a:solidFill>
                <a:schemeClr val="tx1"/>
              </a:solidFill>
              <a:effectLst>
                <a:outerShdw blurRad="38100" dist="38100" dir="2700000" algn="tl">
                  <a:srgbClr val="808080"/>
                </a:outerShdw>
              </a:effectLst>
              <a:latin typeface="+mn-lt"/>
            </a:endParaRPr>
          </a:p>
          <a:p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935565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Don’t Miss Your Deadline!!!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College deadlines are firm, there are no exceptions</a:t>
            </a:r>
          </a:p>
          <a:p>
            <a:endParaRPr lang="en-US" dirty="0" smtClean="0"/>
          </a:p>
          <a:p>
            <a:r>
              <a:rPr lang="en-US" dirty="0" smtClean="0"/>
              <a:t>Varies by college— </a:t>
            </a:r>
            <a:r>
              <a:rPr lang="en-US" b="1" i="1" u="sng" dirty="0" smtClean="0"/>
              <a:t>CHECK THE WEBSITE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5" descr="deadlin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294" t="15738" r="6168" b="3934"/>
          <a:stretch>
            <a:fillRect/>
          </a:stretch>
        </p:blipFill>
        <p:spPr bwMode="auto">
          <a:xfrm>
            <a:off x="2895600" y="3581400"/>
            <a:ext cx="2743200" cy="223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33903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Common Application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1133" y="1524000"/>
            <a:ext cx="8229600" cy="4572000"/>
          </a:xfrm>
        </p:spPr>
        <p:txBody>
          <a:bodyPr/>
          <a:lstStyle/>
          <a:p>
            <a:pPr marL="457200" indent="-457200" eaLnBrk="1" fontAlgn="auto" hangingPunct="1">
              <a:spcAft>
                <a:spcPts val="0"/>
              </a:spcAft>
              <a:defRPr/>
            </a:pPr>
            <a:r>
              <a:rPr lang="en-US" dirty="0"/>
              <a:t>Create your account on </a:t>
            </a:r>
            <a:r>
              <a:rPr lang="en-US" dirty="0">
                <a:solidFill>
                  <a:schemeClr val="tx1"/>
                </a:solidFill>
                <a:latin typeface="+mj-lt"/>
                <a:hlinkClick r:id="rId3"/>
              </a:rPr>
              <a:t>www.commonapp.org</a:t>
            </a:r>
            <a:r>
              <a:rPr lang="en-US" dirty="0">
                <a:solidFill>
                  <a:schemeClr val="tx1"/>
                </a:solidFill>
                <a:latin typeface="+mj-lt"/>
              </a:rPr>
              <a:t> </a:t>
            </a:r>
            <a:r>
              <a:rPr lang="en-US" dirty="0"/>
              <a:t>and complete the required </a:t>
            </a:r>
            <a:r>
              <a:rPr lang="en-US" dirty="0" smtClean="0"/>
              <a:t>forms</a:t>
            </a:r>
            <a:endParaRPr lang="en-US" dirty="0"/>
          </a:p>
          <a:p>
            <a:pPr marL="457200" indent="-457200" eaLnBrk="1" fontAlgn="auto" hangingPunct="1">
              <a:spcAft>
                <a:spcPts val="0"/>
              </a:spcAft>
              <a:defRPr/>
            </a:pPr>
            <a:endParaRPr lang="en-US" dirty="0"/>
          </a:p>
          <a:p>
            <a:pPr marL="457200" indent="-457200" eaLnBrk="1" fontAlgn="auto" hangingPunct="1">
              <a:spcAft>
                <a:spcPts val="0"/>
              </a:spcAft>
              <a:defRPr/>
            </a:pPr>
            <a:r>
              <a:rPr lang="en-US" dirty="0"/>
              <a:t>Electronically invite your school counselor to be the recommender.  Your counselor will complete the secondary school report and upload your transcript. Allow 10 school days (2 weeks) for </a:t>
            </a:r>
            <a:r>
              <a:rPr lang="en-US" dirty="0" smtClean="0"/>
              <a:t>processing</a:t>
            </a:r>
            <a:endParaRPr lang="en-US" dirty="0"/>
          </a:p>
          <a:p>
            <a:pPr eaLnBrk="1" fontAlgn="auto" hangingPunct="1">
              <a:spcAft>
                <a:spcPts val="0"/>
              </a:spcAft>
              <a:buNone/>
              <a:defRPr/>
            </a:pPr>
            <a:r>
              <a:rPr lang="en-US" dirty="0"/>
              <a:t>	</a:t>
            </a:r>
          </a:p>
          <a:p>
            <a:pPr eaLnBrk="1" fontAlgn="auto" hangingPunct="1"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dirty="0"/>
              <a:t>   You must let your counselor know in advance via email that you    	will be inviting us to complete the recommendation form for you </a:t>
            </a:r>
            <a:r>
              <a:rPr lang="en-US" dirty="0">
                <a:sym typeface="Wingdings" panose="05000000000000000000" pitchFamily="2" charset="2"/>
              </a:rPr>
              <a:t></a:t>
            </a:r>
            <a:endParaRPr lang="en-US" dirty="0"/>
          </a:p>
          <a:p>
            <a:pPr marL="457200" indent="-457200" eaLnBrk="1" fontAlgn="auto" hangingPunct="1">
              <a:spcAft>
                <a:spcPts val="0"/>
              </a:spcAft>
              <a:defRPr/>
            </a:pPr>
            <a:endParaRPr lang="en-US" dirty="0"/>
          </a:p>
          <a:p>
            <a:pPr marL="457200" indent="-457200" eaLnBrk="1" fontAlgn="auto" hangingPunct="1">
              <a:spcAft>
                <a:spcPts val="0"/>
              </a:spcAft>
              <a:defRPr/>
            </a:pPr>
            <a:r>
              <a:rPr lang="en-US" dirty="0"/>
              <a:t>After 1st semester grades are reported, you must submit a request for the Common Application Mid-Year report to be </a:t>
            </a:r>
            <a:r>
              <a:rPr lang="en-US" dirty="0" smtClean="0"/>
              <a:t>completed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8852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Types of Application Platforms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en-US" dirty="0" smtClean="0">
                <a:hlinkClick r:id="rId2"/>
              </a:rPr>
              <a:t>Coalitionforcollegeaccess.org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>
                <a:hlinkClick r:id="rId3"/>
              </a:rPr>
              <a:t>Sendedu.org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>
                <a:hlinkClick r:id="rId4"/>
              </a:rPr>
              <a:t>Commonblackcollegeapp.com</a:t>
            </a:r>
            <a:endParaRPr lang="en-US" dirty="0" smtClean="0"/>
          </a:p>
          <a:p>
            <a:endParaRPr lang="en-US" dirty="0">
              <a:hlinkClick r:id="rId5"/>
            </a:endParaRPr>
          </a:p>
          <a:p>
            <a:r>
              <a:rPr lang="en-US" dirty="0" smtClean="0">
                <a:hlinkClick r:id="rId5"/>
              </a:rPr>
              <a:t>Universalcollegeapp.com</a:t>
            </a:r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9597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Requesting an Official Transcript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752600"/>
            <a:ext cx="8229600" cy="4572000"/>
          </a:xfrm>
        </p:spPr>
        <p:txBody>
          <a:bodyPr/>
          <a:lstStyle/>
          <a:p>
            <a:pPr marL="609600" indent="-609600"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dirty="0"/>
              <a:t>$2 TRANSCRIPT FEE MUST BE PAID IN ADVANCE</a:t>
            </a:r>
          </a:p>
          <a:p>
            <a:pPr marL="0" indent="0" algn="ctr" eaLnBrk="1" fontAlgn="auto" hangingPunct="1">
              <a:spcAft>
                <a:spcPts val="0"/>
              </a:spcAft>
              <a:buNone/>
              <a:defRPr/>
            </a:pPr>
            <a:r>
              <a:rPr lang="en-US" b="1" i="1" dirty="0" smtClean="0"/>
              <a:t>Transcript </a:t>
            </a:r>
            <a:r>
              <a:rPr lang="en-US" b="1" i="1" dirty="0"/>
              <a:t>will not be released until fee is paid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endParaRPr lang="en-US" dirty="0"/>
          </a:p>
          <a:p>
            <a:pPr marL="609600" indent="-609600"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dirty="0"/>
              <a:t>GAFutures.org (GA only)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endParaRPr lang="en-US" dirty="0"/>
          </a:p>
          <a:p>
            <a:pPr marL="609600" indent="-609600"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dirty="0"/>
              <a:t>Careercruising.com (nationwide)</a:t>
            </a:r>
          </a:p>
          <a:p>
            <a:pPr marL="609600" indent="-609600"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endParaRPr lang="en-US" dirty="0"/>
          </a:p>
          <a:p>
            <a:pPr marL="609600" indent="-609600"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dirty="0"/>
              <a:t>Other application platforms (e.g. The Common App)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endParaRPr lang="en-US" dirty="0"/>
          </a:p>
          <a:p>
            <a:pPr marL="609600" indent="-609600"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dirty="0"/>
              <a:t>Paper copy (pick up or mail)</a:t>
            </a:r>
          </a:p>
          <a:p>
            <a:pPr marL="609600" indent="-609600"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endParaRPr lang="en-US" sz="2400" dirty="0">
              <a:solidFill>
                <a:schemeClr val="tx1"/>
              </a:solidFill>
              <a:effectLst>
                <a:outerShdw blurRad="38100" dist="38100" dir="2700000" algn="tl">
                  <a:srgbClr val="808080"/>
                </a:outerShdw>
              </a:effectLst>
              <a:latin typeface="+mj-lt"/>
            </a:endParaRPr>
          </a:p>
          <a:p>
            <a:pPr marL="609600" indent="-609600"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endParaRPr lang="en-US" sz="2400" dirty="0">
              <a:solidFill>
                <a:schemeClr val="tx1"/>
              </a:solidFill>
              <a:effectLst>
                <a:outerShdw blurRad="38100" dist="38100" dir="2700000" algn="tl">
                  <a:srgbClr val="808080"/>
                </a:outerShdw>
              </a:effectLst>
              <a:latin typeface="+mj-lt"/>
            </a:endParaRP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endParaRPr lang="en-US" sz="2400" dirty="0" smtClean="0">
              <a:solidFill>
                <a:schemeClr val="tx1"/>
              </a:solidFill>
              <a:effectLst>
                <a:outerShdw blurRad="38100" dist="38100" dir="2700000" algn="tl">
                  <a:srgbClr val="808080"/>
                </a:outerShdw>
              </a:effectLst>
              <a:latin typeface="+mj-lt"/>
            </a:endParaRPr>
          </a:p>
          <a:p>
            <a:endParaRPr 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395805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Financial Aid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95400"/>
            <a:ext cx="8229600" cy="5486400"/>
          </a:xfrm>
        </p:spPr>
        <p:txBody>
          <a:bodyPr/>
          <a:lstStyle/>
          <a:p>
            <a:pPr marL="0" indent="0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u="sng" dirty="0"/>
              <a:t>Federal &amp; State</a:t>
            </a:r>
          </a:p>
          <a:p>
            <a:pPr marL="2209800" lvl="4" indent="-381000" eaLnBrk="1" fontAlgn="auto" hangingPunct="1">
              <a:spcAft>
                <a:spcPts val="0"/>
              </a:spcAft>
              <a:buFontTx/>
              <a:buAutoNum type="alphaUcPeriod"/>
              <a:defRPr/>
            </a:pPr>
            <a:r>
              <a:rPr lang="en-US" sz="1800" dirty="0"/>
              <a:t>HOPE Grant</a:t>
            </a:r>
          </a:p>
          <a:p>
            <a:pPr marL="2209800" lvl="4" indent="-381000" eaLnBrk="1" fontAlgn="auto" hangingPunct="1">
              <a:spcAft>
                <a:spcPts val="0"/>
              </a:spcAft>
              <a:buFontTx/>
              <a:buAutoNum type="alphaUcPeriod"/>
              <a:defRPr/>
            </a:pPr>
            <a:r>
              <a:rPr lang="en-US" sz="1800" dirty="0"/>
              <a:t>Pell Grant</a:t>
            </a:r>
          </a:p>
          <a:p>
            <a:pPr marL="2209800" lvl="4" indent="-381000" eaLnBrk="1" fontAlgn="auto" hangingPunct="1">
              <a:spcAft>
                <a:spcPts val="0"/>
              </a:spcAft>
              <a:buFontTx/>
              <a:buAutoNum type="alphaUcPeriod"/>
              <a:defRPr/>
            </a:pPr>
            <a:r>
              <a:rPr lang="en-US" sz="1800" dirty="0"/>
              <a:t>HOPE Scholarship</a:t>
            </a:r>
          </a:p>
          <a:p>
            <a:pPr marL="2209800" lvl="4" indent="-381000" eaLnBrk="1" fontAlgn="auto" hangingPunct="1">
              <a:spcAft>
                <a:spcPts val="0"/>
              </a:spcAft>
              <a:buFontTx/>
              <a:buAutoNum type="alphaUcPeriod"/>
              <a:defRPr/>
            </a:pPr>
            <a:r>
              <a:rPr lang="en-US" sz="1800" dirty="0"/>
              <a:t>Federal Work Study (must be Pell eligible)</a:t>
            </a:r>
          </a:p>
          <a:p>
            <a:pPr marL="2209800" lvl="4" indent="-381000" eaLnBrk="1" fontAlgn="auto" hangingPunct="1">
              <a:spcAft>
                <a:spcPts val="0"/>
              </a:spcAft>
              <a:buFontTx/>
              <a:buAutoNum type="alphaUcPeriod"/>
              <a:defRPr/>
            </a:pPr>
            <a:r>
              <a:rPr lang="en-US" sz="1800" dirty="0"/>
              <a:t>Student Loans</a:t>
            </a:r>
          </a:p>
          <a:p>
            <a:pPr marL="1828800" lvl="4" indent="0" eaLnBrk="1" fontAlgn="auto" hangingPunct="1">
              <a:spcAft>
                <a:spcPts val="0"/>
              </a:spcAft>
              <a:buNone/>
              <a:defRPr/>
            </a:pPr>
            <a:endParaRPr lang="en-US" sz="1800" dirty="0"/>
          </a:p>
          <a:p>
            <a:pPr marL="1828800" lvl="4" indent="0" eaLnBrk="1" fontAlgn="auto" hangingPunct="1">
              <a:spcAft>
                <a:spcPts val="0"/>
              </a:spcAft>
              <a:buNone/>
              <a:defRPr/>
            </a:pPr>
            <a:r>
              <a:rPr lang="en-US" sz="1800" dirty="0"/>
              <a:t>FAFSA (Free Application for Federal Student Aid)</a:t>
            </a:r>
          </a:p>
          <a:p>
            <a:pPr marL="230188" lvl="1" indent="0">
              <a:buNone/>
              <a:defRPr/>
            </a:pPr>
            <a:r>
              <a:rPr lang="en-US" sz="2400" dirty="0">
                <a:solidFill>
                  <a:schemeClr val="tx1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Maiandra GD" pitchFamily="34" charset="0"/>
              </a:rPr>
              <a:t>			</a:t>
            </a:r>
            <a:r>
              <a:rPr lang="en-US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+mj-lt"/>
                <a:hlinkClick r:id="rId3"/>
              </a:rPr>
              <a:t>www.fafsa.gov</a:t>
            </a:r>
            <a:endParaRPr lang="en-US" sz="3200" dirty="0" smtClean="0">
              <a:solidFill>
                <a:schemeClr val="tx1"/>
              </a:solidFill>
              <a:effectLst>
                <a:outerShdw blurRad="38100" dist="38100" dir="2700000" algn="tl">
                  <a:srgbClr val="808080"/>
                </a:outerShdw>
              </a:effectLst>
              <a:latin typeface="+mj-lt"/>
            </a:endParaRPr>
          </a:p>
          <a:p>
            <a:pPr lvl="1">
              <a:defRPr/>
            </a:pPr>
            <a:r>
              <a:rPr lang="en-US" sz="2000" dirty="0"/>
              <a:t>Application is completed online after October 1st </a:t>
            </a:r>
          </a:p>
          <a:p>
            <a:pPr lvl="1">
              <a:defRPr/>
            </a:pPr>
            <a:r>
              <a:rPr lang="en-US" sz="2000" dirty="0"/>
              <a:t>You &amp; your parents must have a FSA ID, before you apply</a:t>
            </a:r>
          </a:p>
          <a:p>
            <a:pPr marL="230188" lvl="1" indent="0">
              <a:buNone/>
              <a:defRPr/>
            </a:pPr>
            <a:endParaRPr lang="en-US" sz="2000" dirty="0">
              <a:solidFill>
                <a:schemeClr val="tx1"/>
              </a:solidFill>
              <a:effectLst>
                <a:outerShdw blurRad="38100" dist="38100" dir="2700000" algn="tl">
                  <a:srgbClr val="808080"/>
                </a:outerShdw>
              </a:effectLst>
              <a:latin typeface="+mj-lt"/>
            </a:endParaRPr>
          </a:p>
          <a:p>
            <a:pPr lvl="1">
              <a:defRPr/>
            </a:pPr>
            <a:r>
              <a:rPr lang="en-US" sz="2000" dirty="0"/>
              <a:t>NOTE: You &amp; your parents may use your 2017 tax information, but you MUST update the information with your 2018 taxes, once available</a:t>
            </a:r>
          </a:p>
          <a:p>
            <a:pPr lvl="1">
              <a:defRPr/>
            </a:pPr>
            <a:endParaRPr lang="en-US" sz="2000" dirty="0">
              <a:solidFill>
                <a:srgbClr val="274D85"/>
              </a:solidFill>
              <a:latin typeface="Maiandra GD" pitchFamily="34" charset="0"/>
            </a:endParaRPr>
          </a:p>
          <a:p>
            <a:pPr marL="230188" lvl="1" indent="0">
              <a:buNone/>
              <a:defRPr/>
            </a:pPr>
            <a:endParaRPr lang="en-US" sz="3200" dirty="0">
              <a:solidFill>
                <a:srgbClr val="FFFF00"/>
              </a:solidFill>
              <a:latin typeface="Maiandra GD" pitchFamily="34" charset="0"/>
            </a:endParaRPr>
          </a:p>
          <a:p>
            <a:pPr marL="1828800" lvl="4" indent="0" eaLnBrk="1" fontAlgn="auto" hangingPunct="1">
              <a:spcAft>
                <a:spcPts val="0"/>
              </a:spcAft>
              <a:buNone/>
              <a:defRPr/>
            </a:pPr>
            <a:endParaRPr lang="en-US" sz="1800" b="1" dirty="0">
              <a:solidFill>
                <a:srgbClr val="274D85"/>
              </a:solidFill>
              <a:effectLst>
                <a:outerShdw blurRad="38100" dist="38100" dir="2700000" algn="tl">
                  <a:srgbClr val="808080"/>
                </a:outerShdw>
              </a:effectLst>
              <a:latin typeface="Maiandra GD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9947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Mindsets and Behaviors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Understand that postsecondary education and life-long learning is necessary for long-term career </a:t>
            </a:r>
            <a:r>
              <a:rPr lang="en-US" dirty="0" smtClean="0"/>
              <a:t>success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Believe </a:t>
            </a:r>
            <a:r>
              <a:rPr lang="en-US" dirty="0"/>
              <a:t>in using your abilities to their fullest to achieve high-quality </a:t>
            </a:r>
            <a:r>
              <a:rPr lang="en-US" dirty="0" smtClean="0"/>
              <a:t>results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Gather </a:t>
            </a:r>
            <a:r>
              <a:rPr lang="en-US" dirty="0"/>
              <a:t>evidence and consider multiple perspectives to make informed </a:t>
            </a:r>
            <a:r>
              <a:rPr lang="en-US" dirty="0" smtClean="0"/>
              <a:t>decisions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Demonstrate </a:t>
            </a:r>
            <a:r>
              <a:rPr lang="en-US" dirty="0"/>
              <a:t>the ability to manage transitions and adapt to </a:t>
            </a:r>
            <a:r>
              <a:rPr lang="en-US" dirty="0" smtClean="0"/>
              <a:t>change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Use </a:t>
            </a:r>
            <a:r>
              <a:rPr lang="en-US" dirty="0"/>
              <a:t>effective written communication </a:t>
            </a:r>
            <a:r>
              <a:rPr lang="en-US" dirty="0" smtClean="0"/>
              <a:t>skills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2088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HOPE Grant (2 year &amp; Technical Colleges)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Money </a:t>
            </a:r>
            <a:r>
              <a:rPr lang="en-US" dirty="0"/>
              <a:t>for college from the state of </a:t>
            </a:r>
            <a:r>
              <a:rPr lang="en-US" dirty="0" smtClean="0"/>
              <a:t>GA 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Not </a:t>
            </a:r>
            <a:r>
              <a:rPr lang="en-US" dirty="0"/>
              <a:t>based on your high school </a:t>
            </a:r>
            <a:r>
              <a:rPr lang="en-US" dirty="0" smtClean="0"/>
              <a:t>GPA</a:t>
            </a:r>
            <a:endParaRPr lang="en-US" dirty="0"/>
          </a:p>
          <a:p>
            <a:endParaRPr lang="en-US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Pays </a:t>
            </a:r>
            <a:r>
              <a:rPr lang="en-US" dirty="0"/>
              <a:t>about 89% of your tuition each semester ($1,000 for 15 hours)</a:t>
            </a:r>
          </a:p>
          <a:p>
            <a:endParaRPr lang="en-US" dirty="0" smtClean="0"/>
          </a:p>
          <a:p>
            <a:r>
              <a:rPr lang="en-US" dirty="0" smtClean="0"/>
              <a:t>To </a:t>
            </a:r>
            <a:r>
              <a:rPr lang="en-US" dirty="0"/>
              <a:t>keep the HOPE Grant, maintain a college GPA of </a:t>
            </a:r>
            <a:r>
              <a:rPr lang="en-US" dirty="0" smtClean="0"/>
              <a:t>2.0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152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en-US" dirty="0"/>
              <a:t>HOPE Career Grant-100%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>
                <a:solidFill>
                  <a:schemeClr val="tx1"/>
                </a:solidFill>
                <a:hlinkClick r:id="rId3" tooltip="Automotive Technology"/>
              </a:rPr>
              <a:t>Automotive Technology</a:t>
            </a:r>
            <a:endParaRPr lang="en-US" u="sng" dirty="0">
              <a:solidFill>
                <a:schemeClr val="tx1"/>
              </a:solidFill>
            </a:endParaRPr>
          </a:p>
          <a:p>
            <a:r>
              <a:rPr lang="en-US" u="sng" dirty="0">
                <a:solidFill>
                  <a:schemeClr val="tx1"/>
                </a:solidFill>
                <a:hlinkClick r:id="rId3" tooltip="Aviation Technology"/>
              </a:rPr>
              <a:t>Aviation Technology</a:t>
            </a:r>
            <a:endParaRPr lang="en-US" u="sng" dirty="0">
              <a:solidFill>
                <a:schemeClr val="tx1"/>
              </a:solidFill>
            </a:endParaRPr>
          </a:p>
          <a:p>
            <a:r>
              <a:rPr lang="en-US" u="sng" dirty="0">
                <a:solidFill>
                  <a:schemeClr val="tx1"/>
                </a:solidFill>
                <a:hlinkClick r:id="rId3" tooltip="Certified Engineer Assistant"/>
              </a:rPr>
              <a:t>Certified Engineer Assistant</a:t>
            </a:r>
            <a:endParaRPr lang="en-US" u="sng" dirty="0">
              <a:solidFill>
                <a:schemeClr val="tx1"/>
              </a:solidFill>
            </a:endParaRPr>
          </a:p>
          <a:p>
            <a:r>
              <a:rPr lang="en-US" u="sng" dirty="0">
                <a:solidFill>
                  <a:schemeClr val="tx2">
                    <a:lumMod val="60000"/>
                    <a:lumOff val="40000"/>
                  </a:schemeClr>
                </a:solidFill>
                <a:hlinkClick r:id="rId3"/>
              </a:rPr>
              <a:t>Commercial Truck Driving</a:t>
            </a:r>
            <a:endParaRPr lang="en-US" u="sng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r>
              <a:rPr lang="en-US" u="sng" dirty="0">
                <a:solidFill>
                  <a:schemeClr val="tx1"/>
                </a:solidFill>
                <a:hlinkClick r:id="rId3" tooltip="Computer Programming"/>
              </a:rPr>
              <a:t>Computer Programming</a:t>
            </a:r>
            <a:endParaRPr lang="en-US" u="sng" dirty="0">
              <a:solidFill>
                <a:schemeClr val="tx1"/>
              </a:solidFill>
            </a:endParaRPr>
          </a:p>
          <a:p>
            <a:r>
              <a:rPr lang="en-US" u="sng" dirty="0">
                <a:solidFill>
                  <a:schemeClr val="tx1"/>
                </a:solidFill>
                <a:hlinkClick r:id="rId3" tooltip="Computer Technology"/>
              </a:rPr>
              <a:t>Computer Technology</a:t>
            </a:r>
            <a:endParaRPr lang="en-US" u="sng" dirty="0">
              <a:solidFill>
                <a:schemeClr val="tx1"/>
              </a:solidFill>
            </a:endParaRPr>
          </a:p>
          <a:p>
            <a:r>
              <a:rPr lang="en-US" u="sng" dirty="0">
                <a:solidFill>
                  <a:schemeClr val="tx1"/>
                </a:solidFill>
                <a:hlinkClick r:id="rId3" tooltip="Construction Technology"/>
              </a:rPr>
              <a:t>Construction Technology</a:t>
            </a:r>
            <a:endParaRPr lang="en-US" u="sng" dirty="0">
              <a:solidFill>
                <a:schemeClr val="tx1"/>
              </a:solidFill>
            </a:endParaRPr>
          </a:p>
          <a:p>
            <a:r>
              <a:rPr lang="en-US" u="sng" dirty="0">
                <a:solidFill>
                  <a:schemeClr val="tx1"/>
                </a:solidFill>
                <a:hlinkClick r:id="rId3" tooltip="Diesel Equipment Technology"/>
              </a:rPr>
              <a:t>Diesel Equipment Technology</a:t>
            </a:r>
            <a:endParaRPr lang="en-US" u="sng" dirty="0">
              <a:solidFill>
                <a:schemeClr val="tx1"/>
              </a:solidFill>
            </a:endParaRPr>
          </a:p>
          <a:p>
            <a:r>
              <a:rPr lang="en-US" u="sng" dirty="0">
                <a:solidFill>
                  <a:schemeClr val="tx1"/>
                </a:solidFill>
                <a:hlinkClick r:id="rId3" tooltip="Early Childhood Care and Education"/>
              </a:rPr>
              <a:t>Early Childhood Care and Education</a:t>
            </a:r>
            <a:endParaRPr lang="en-US" u="sng" dirty="0">
              <a:solidFill>
                <a:schemeClr val="tx1"/>
              </a:solidFill>
            </a:endParaRP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dirty="0">
                <a:hlinkClick r:id="rId3" tooltip="Electrical Lineman Technology"/>
              </a:rPr>
              <a:t>Electrical Lineman Technology</a:t>
            </a:r>
            <a:endParaRPr lang="en-US" dirty="0"/>
          </a:p>
          <a:p>
            <a:r>
              <a:rPr lang="en-US" dirty="0">
                <a:hlinkClick r:id="rId3" tooltip="Health Science"/>
              </a:rPr>
              <a:t>Health Science</a:t>
            </a:r>
            <a:endParaRPr lang="en-US" dirty="0"/>
          </a:p>
          <a:p>
            <a:r>
              <a:rPr lang="en-US" dirty="0">
                <a:hlinkClick r:id="rId3" tooltip="Industrial Maintenance"/>
              </a:rPr>
              <a:t>Industrial Maintenance</a:t>
            </a:r>
            <a:endParaRPr lang="en-US" dirty="0"/>
          </a:p>
          <a:p>
            <a:r>
              <a:rPr lang="en-US" dirty="0">
                <a:hlinkClick r:id="rId3" tooltip="Logistics/Transportation Technology"/>
              </a:rPr>
              <a:t>Logistics/Transportation Technology</a:t>
            </a:r>
            <a:endParaRPr lang="en-US" dirty="0"/>
          </a:p>
          <a:p>
            <a:r>
              <a:rPr lang="en-US" dirty="0">
                <a:hlinkClick r:id="rId3" tooltip="Movie Production Set Design"/>
              </a:rPr>
              <a:t>Movie Production Set Design</a:t>
            </a:r>
            <a:endParaRPr lang="en-US" dirty="0"/>
          </a:p>
          <a:p>
            <a:r>
              <a:rPr lang="en-US" dirty="0">
                <a:hlinkClick r:id="rId3" tooltip="Practical Nursing"/>
              </a:rPr>
              <a:t>Practical Nursing</a:t>
            </a:r>
            <a:endParaRPr lang="en-US" dirty="0"/>
          </a:p>
          <a:p>
            <a:r>
              <a:rPr lang="en-US" dirty="0">
                <a:hlinkClick r:id="rId3" tooltip="Precision Manufacturing"/>
              </a:rPr>
              <a:t>Precision Manufacturing</a:t>
            </a:r>
            <a:endParaRPr lang="en-US" dirty="0"/>
          </a:p>
          <a:p>
            <a:r>
              <a:rPr lang="en-US" dirty="0">
                <a:hlinkClick r:id="rId3" tooltip="Welding and Joining Technology"/>
              </a:rPr>
              <a:t>Welding and Joining Technology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8713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HOPE Scholarship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sz="2400" dirty="0"/>
              <a:t>HOPE Scholarship</a:t>
            </a: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sz="2400" dirty="0"/>
              <a:t> 3.0 HOPE GPA in high school</a:t>
            </a: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endParaRPr lang="en-US" sz="2400" dirty="0"/>
          </a:p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sz="2400" dirty="0"/>
              <a:t>Recipients must have 3.0 GPA at checkpoints to maintain scholarship</a:t>
            </a: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endParaRPr lang="en-US" sz="2400" dirty="0"/>
          </a:p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sz="2400" dirty="0"/>
              <a:t>If lost, can be regained once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0"/>
          </p:nvPr>
        </p:nvSpPr>
        <p:spPr>
          <a:xfrm>
            <a:off x="4724400" y="1743074"/>
            <a:ext cx="3886200" cy="4810125"/>
          </a:xfrm>
        </p:spPr>
        <p:txBody>
          <a:bodyPr/>
          <a:lstStyle/>
          <a:p>
            <a:pPr marL="0" indent="0" algn="ctr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dirty="0"/>
              <a:t>Zell Miller Scholarship</a:t>
            </a: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dirty="0"/>
              <a:t>Graduate valedictorian or salutatorian</a:t>
            </a: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dirty="0"/>
              <a:t> 3.7 HOPE GPA in high school AND earn a 1200 combined score on reading and math in a single administration of the SAT or a 26 composite score in a single administration of ACT by your graduation date.</a:t>
            </a: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dirty="0"/>
              <a:t>Recipient must have a 3.3 GPA at checkpoints to maintain scholarship.</a:t>
            </a: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dirty="0"/>
              <a:t>If lost cannot be regained at Zell level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7816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 Scholarships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Sign up for CHS’s Scholarship Newsletter</a:t>
            </a:r>
          </a:p>
          <a:p>
            <a:r>
              <a:rPr lang="en-US" u="sng" dirty="0">
                <a:hlinkClick r:id="rId3"/>
              </a:rPr>
              <a:t>https://goo.gl/forms/9UWlIAl5NyHrYVAt1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3250" y="2895600"/>
            <a:ext cx="2857500" cy="289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7699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College Bound Student Athletes NCAA Clearinghouse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 eaLnBrk="1" fontAlgn="auto" hangingPunct="1">
              <a:spcAft>
                <a:spcPts val="600"/>
              </a:spcAft>
              <a:buFontTx/>
              <a:buChar char="•"/>
              <a:defRPr/>
            </a:pPr>
            <a:r>
              <a:rPr lang="en-US" altLang="en-US" dirty="0"/>
              <a:t>You must register with the NCAA Initial-Eligibility </a:t>
            </a:r>
            <a:r>
              <a:rPr lang="en-US" altLang="en-US" dirty="0" smtClean="0"/>
              <a:t>Clearinghouse</a:t>
            </a:r>
            <a:endParaRPr lang="en-US" altLang="en-US" dirty="0"/>
          </a:p>
          <a:p>
            <a:pPr marL="457200" indent="-457200" eaLnBrk="1" fontAlgn="auto" hangingPunct="1">
              <a:spcAft>
                <a:spcPts val="600"/>
              </a:spcAft>
              <a:buFontTx/>
              <a:buChar char="•"/>
              <a:defRPr/>
            </a:pPr>
            <a:r>
              <a:rPr lang="en-US" altLang="en-US" dirty="0"/>
              <a:t>To register, visit their website at:  </a:t>
            </a:r>
            <a:r>
              <a:rPr lang="en-US" altLang="en-US" dirty="0">
                <a:solidFill>
                  <a:schemeClr val="tx1"/>
                </a:solidFill>
                <a:latin typeface="+mj-lt"/>
                <a:hlinkClick r:id="rId2"/>
              </a:rPr>
              <a:t>www.ncaaclearinghouse.net</a:t>
            </a:r>
            <a:endParaRPr lang="en-US" altLang="en-US" dirty="0">
              <a:solidFill>
                <a:schemeClr val="tx1"/>
              </a:solidFill>
              <a:latin typeface="+mj-lt"/>
            </a:endParaRPr>
          </a:p>
          <a:p>
            <a:pPr marL="457200" indent="-457200" eaLnBrk="1" fontAlgn="auto" hangingPunct="1">
              <a:spcAft>
                <a:spcPts val="600"/>
              </a:spcAft>
              <a:buFontTx/>
              <a:buChar char="•"/>
              <a:defRPr/>
            </a:pPr>
            <a:r>
              <a:rPr lang="en-US" altLang="en-US" dirty="0"/>
              <a:t>When taking the SAT/ACT, enter 9999 for scores to be sent to NCAA </a:t>
            </a:r>
            <a:r>
              <a:rPr lang="en-US" altLang="en-US" dirty="0" smtClean="0"/>
              <a:t>Clearinghouse</a:t>
            </a:r>
            <a:endParaRPr lang="en-US" altLang="en-US" dirty="0"/>
          </a:p>
          <a:p>
            <a:pPr marL="457200" indent="-457200" eaLnBrk="1" fontAlgn="auto" hangingPunct="1">
              <a:spcAft>
                <a:spcPts val="600"/>
              </a:spcAft>
              <a:buFontTx/>
              <a:buChar char="•"/>
              <a:defRPr/>
            </a:pPr>
            <a:r>
              <a:rPr lang="en-US" altLang="en-US" dirty="0"/>
              <a:t>You must request a transcript to be sent to the NCAA </a:t>
            </a:r>
            <a:r>
              <a:rPr lang="en-US" altLang="en-US" dirty="0" smtClean="0"/>
              <a:t>clearinghouse</a:t>
            </a:r>
            <a:endParaRPr lang="en-US" altLang="en-US" dirty="0"/>
          </a:p>
          <a:p>
            <a:pPr marL="457200" indent="-457200" eaLnBrk="1" fontAlgn="auto" hangingPunct="1">
              <a:spcAft>
                <a:spcPts val="600"/>
              </a:spcAft>
              <a:buFontTx/>
              <a:buChar char="•"/>
              <a:defRPr/>
            </a:pPr>
            <a:r>
              <a:rPr lang="en-US" altLang="en-US" dirty="0"/>
              <a:t>You are responsible for reviewing the requirements as they might differ from graduation requirements.  Please review their </a:t>
            </a:r>
            <a:r>
              <a:rPr lang="en-US" altLang="en-US" dirty="0" smtClean="0"/>
              <a:t>website</a:t>
            </a:r>
            <a:endParaRPr lang="en-US" altLang="en-US" dirty="0"/>
          </a:p>
          <a:p>
            <a:pPr marL="457200" indent="-457200" eaLnBrk="1" fontAlgn="auto" hangingPunct="1">
              <a:spcAft>
                <a:spcPts val="0"/>
              </a:spcAft>
              <a:buFontTx/>
              <a:buChar char="•"/>
              <a:defRPr/>
            </a:pPr>
            <a:r>
              <a:rPr lang="en-US" altLang="en-US" dirty="0"/>
              <a:t>Please be aware that the NCAA Clearinghouse may not accept courses taken via Credit Recovery (</a:t>
            </a:r>
            <a:r>
              <a:rPr lang="en-US" altLang="en-US" dirty="0" err="1"/>
              <a:t>GradPoint</a:t>
            </a:r>
            <a:r>
              <a:rPr lang="en-US" altLang="en-US" dirty="0"/>
              <a:t>).  See your counselor for additional information, if </a:t>
            </a:r>
            <a:r>
              <a:rPr lang="en-US" altLang="en-US" dirty="0" smtClean="0"/>
              <a:t>necessary</a:t>
            </a:r>
            <a:endParaRPr lang="en-US" altLang="en-US" dirty="0"/>
          </a:p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8584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Social Media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r>
              <a:rPr lang="en-US" dirty="0"/>
              <a:t>Email address – make sure yours is appropriate</a:t>
            </a:r>
          </a:p>
          <a:p>
            <a:pPr>
              <a:spcAft>
                <a:spcPts val="600"/>
              </a:spcAft>
            </a:pPr>
            <a:r>
              <a:rPr lang="en-US" dirty="0"/>
              <a:t>Check your email account at least twice a week.</a:t>
            </a:r>
          </a:p>
          <a:p>
            <a:pPr>
              <a:spcAft>
                <a:spcPts val="600"/>
              </a:spcAft>
            </a:pPr>
            <a:r>
              <a:rPr lang="en-US" dirty="0"/>
              <a:t>Clean up your </a:t>
            </a:r>
            <a:r>
              <a:rPr lang="en-US" dirty="0" smtClean="0"/>
              <a:t>online </a:t>
            </a:r>
            <a:r>
              <a:rPr lang="en-US" dirty="0"/>
              <a:t>interactions – </a:t>
            </a:r>
            <a:r>
              <a:rPr lang="en-US" dirty="0" smtClean="0"/>
              <a:t>employers and colleges </a:t>
            </a:r>
            <a:r>
              <a:rPr lang="en-US" dirty="0"/>
              <a:t>may check your social media</a:t>
            </a:r>
          </a:p>
          <a:p>
            <a:pPr>
              <a:spcAft>
                <a:spcPts val="600"/>
              </a:spcAft>
            </a:pPr>
            <a:r>
              <a:rPr lang="en-US" dirty="0"/>
              <a:t>Be sure to use the company’s social media avenues for tips and information</a:t>
            </a:r>
            <a:r>
              <a:rPr lang="en-US" dirty="0" smtClean="0"/>
              <a:t>.</a:t>
            </a:r>
          </a:p>
          <a:p>
            <a:r>
              <a:rPr lang="en-US" dirty="0" smtClean="0"/>
              <a:t>Follow your desired college(s) on social media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8392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Dates to Remember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September 12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 – Lunch &amp; Learn in career center</a:t>
            </a:r>
          </a:p>
          <a:p>
            <a:endParaRPr lang="en-US" sz="2400" dirty="0"/>
          </a:p>
          <a:p>
            <a:r>
              <a:rPr lang="en-US" sz="2400" dirty="0" smtClean="0"/>
              <a:t>September 18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 –PROBE Fair –Marietta HS 6-8 p.m.</a:t>
            </a:r>
          </a:p>
          <a:p>
            <a:endParaRPr lang="en-US" sz="2400" dirty="0" smtClean="0"/>
          </a:p>
          <a:p>
            <a:r>
              <a:rPr lang="en-US" sz="2400" dirty="0" smtClean="0"/>
              <a:t>September 20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 – College Information Night 6-8p.m.</a:t>
            </a:r>
          </a:p>
          <a:p>
            <a:endParaRPr lang="en-US" sz="2400" dirty="0"/>
          </a:p>
          <a:p>
            <a:r>
              <a:rPr lang="en-US" sz="2400" dirty="0" smtClean="0"/>
              <a:t>October 25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 - ASVAB</a:t>
            </a:r>
          </a:p>
          <a:p>
            <a:endParaRPr lang="en-US" sz="2400" dirty="0"/>
          </a:p>
          <a:p>
            <a:r>
              <a:rPr lang="en-US" sz="2400" dirty="0" smtClean="0"/>
              <a:t>January 21</a:t>
            </a:r>
            <a:r>
              <a:rPr lang="en-US" sz="2400" baseline="30000" dirty="0" smtClean="0"/>
              <a:t>st</a:t>
            </a:r>
            <a:r>
              <a:rPr lang="en-US" sz="2400" dirty="0" smtClean="0"/>
              <a:t>-25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 Empowerment/College Week</a:t>
            </a:r>
          </a:p>
          <a:p>
            <a:endParaRPr lang="en-US" sz="2400" dirty="0"/>
          </a:p>
          <a:p>
            <a:pPr marL="0" indent="0" algn="ctr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940378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314450"/>
            <a:ext cx="6955502" cy="990600"/>
          </a:xfrm>
        </p:spPr>
        <p:txBody>
          <a:bodyPr>
            <a:normAutofit/>
          </a:bodyPr>
          <a:lstStyle/>
          <a:p>
            <a:pPr algn="ctr"/>
            <a:r>
              <a:rPr lang="en-US" sz="4950" dirty="0" smtClean="0"/>
              <a:t>Questions</a:t>
            </a:r>
            <a:endParaRPr lang="en-US" sz="495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0862" y="2477691"/>
            <a:ext cx="2911078" cy="2911078"/>
          </a:xfrm>
        </p:spPr>
      </p:pic>
    </p:spTree>
    <p:extLst>
      <p:ext uri="{BB962C8B-B14F-4D97-AF65-F5344CB8AC3E}">
        <p14:creationId xmlns:p14="http://schemas.microsoft.com/office/powerpoint/2010/main" val="134494033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828800"/>
            <a:ext cx="8077200" cy="4297363"/>
          </a:xfrm>
        </p:spPr>
        <p:txBody>
          <a:bodyPr/>
          <a:lstStyle/>
          <a:p>
            <a:pPr marL="0" indent="0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sz="2400" dirty="0">
                <a:solidFill>
                  <a:schemeClr val="tx1"/>
                </a:solidFill>
                <a:latin typeface="+mj-lt"/>
              </a:rPr>
              <a:t>What am I learning today?</a:t>
            </a:r>
          </a:p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dirty="0">
                <a:solidFill>
                  <a:schemeClr val="tx1"/>
                </a:solidFill>
                <a:latin typeface="+mj-lt"/>
              </a:rPr>
              <a:t>I am going to learn about the different</a:t>
            </a:r>
          </a:p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dirty="0">
                <a:solidFill>
                  <a:schemeClr val="tx1"/>
                </a:solidFill>
                <a:latin typeface="+mj-lt"/>
              </a:rPr>
              <a:t>options available to me after high school.</a:t>
            </a:r>
          </a:p>
          <a:p>
            <a:pPr marL="0" indent="0" eaLnBrk="1" fontAlgn="auto" hangingPunct="1">
              <a:spcAft>
                <a:spcPts val="0"/>
              </a:spcAft>
              <a:buFontTx/>
              <a:buNone/>
              <a:defRPr/>
            </a:pPr>
            <a:endParaRPr lang="en-US" sz="2400" dirty="0" smtClean="0">
              <a:solidFill>
                <a:schemeClr val="tx1"/>
              </a:solidFill>
              <a:latin typeface="+mj-lt"/>
            </a:endParaRPr>
          </a:p>
          <a:p>
            <a:pPr marL="0" indent="0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sz="2400" dirty="0" smtClean="0">
                <a:solidFill>
                  <a:schemeClr val="tx1"/>
                </a:solidFill>
                <a:latin typeface="+mj-lt"/>
              </a:rPr>
              <a:t>What </a:t>
            </a:r>
            <a:r>
              <a:rPr lang="en-US" sz="2400" dirty="0">
                <a:solidFill>
                  <a:schemeClr val="tx1"/>
                </a:solidFill>
                <a:latin typeface="+mj-lt"/>
              </a:rPr>
              <a:t>am I going to do today to learn?</a:t>
            </a:r>
          </a:p>
          <a:p>
            <a:pPr marL="0" indent="0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dirty="0">
                <a:solidFill>
                  <a:schemeClr val="tx1"/>
                </a:solidFill>
                <a:latin typeface="+mj-lt"/>
              </a:rPr>
              <a:t>I am going to select the option that best 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fits </a:t>
            </a:r>
            <a:r>
              <a:rPr lang="en-US" dirty="0">
                <a:solidFill>
                  <a:schemeClr val="tx1"/>
                </a:solidFill>
                <a:latin typeface="+mj-lt"/>
              </a:rPr>
              <a:t>my college/career plan.</a:t>
            </a:r>
          </a:p>
          <a:p>
            <a:pPr marL="0" indent="0" eaLnBrk="1" fontAlgn="auto" hangingPunct="1">
              <a:spcAft>
                <a:spcPts val="0"/>
              </a:spcAft>
              <a:buFontTx/>
              <a:buNone/>
              <a:defRPr/>
            </a:pPr>
            <a:endParaRPr lang="en-US" sz="2400" dirty="0" smtClean="0">
              <a:solidFill>
                <a:schemeClr val="tx1"/>
              </a:solidFill>
              <a:latin typeface="+mj-lt"/>
            </a:endParaRPr>
          </a:p>
          <a:p>
            <a:pPr marL="0" indent="0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sz="2400" dirty="0" smtClean="0">
                <a:solidFill>
                  <a:schemeClr val="tx1"/>
                </a:solidFill>
                <a:latin typeface="+mj-lt"/>
              </a:rPr>
              <a:t>How </a:t>
            </a:r>
            <a:r>
              <a:rPr lang="en-US" sz="2400" dirty="0">
                <a:solidFill>
                  <a:schemeClr val="tx1"/>
                </a:solidFill>
                <a:latin typeface="+mj-lt"/>
              </a:rPr>
              <a:t>will I show that I learned it?</a:t>
            </a:r>
          </a:p>
          <a:p>
            <a:pPr marL="0" indent="0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dirty="0">
                <a:solidFill>
                  <a:schemeClr val="tx1"/>
                </a:solidFill>
                <a:latin typeface="+mj-lt"/>
              </a:rPr>
              <a:t>I am going to indicate my post-secondary goals and plans in Career 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Cruising via homeroom.</a:t>
            </a:r>
            <a:endParaRPr lang="en-US" dirty="0">
              <a:solidFill>
                <a:schemeClr val="tx1"/>
              </a:solidFill>
              <a:latin typeface="+mj-lt"/>
            </a:endParaRPr>
          </a:p>
          <a:p>
            <a:pPr marL="0" indent="0" eaLnBrk="1" fontAlgn="auto" hangingPunct="1">
              <a:spcAft>
                <a:spcPts val="0"/>
              </a:spcAft>
              <a:buFontTx/>
              <a:buNone/>
              <a:defRPr/>
            </a:pPr>
            <a:endParaRPr 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487735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Topics of 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Graduation Requirements</a:t>
            </a:r>
          </a:p>
          <a:p>
            <a:r>
              <a:rPr lang="en-US" dirty="0" smtClean="0"/>
              <a:t>GPA</a:t>
            </a:r>
          </a:p>
          <a:p>
            <a:r>
              <a:rPr lang="en-US" dirty="0" smtClean="0"/>
              <a:t>Testing</a:t>
            </a:r>
          </a:p>
          <a:p>
            <a:r>
              <a:rPr lang="en-US" dirty="0" smtClean="0"/>
              <a:t>Military</a:t>
            </a:r>
          </a:p>
          <a:p>
            <a:r>
              <a:rPr lang="en-US" dirty="0" smtClean="0"/>
              <a:t>College Options/Admissions</a:t>
            </a:r>
          </a:p>
          <a:p>
            <a:r>
              <a:rPr lang="en-US" dirty="0" smtClean="0"/>
              <a:t>Financial Aid Information</a:t>
            </a:r>
          </a:p>
          <a:p>
            <a:r>
              <a:rPr lang="en-US" dirty="0" smtClean="0"/>
              <a:t>NCAA Clearinghouse</a:t>
            </a:r>
          </a:p>
          <a:p>
            <a:r>
              <a:rPr lang="en-US" dirty="0" smtClean="0"/>
              <a:t>Social Media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2519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Graduation 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altLang="en-US" dirty="0">
                <a:latin typeface="Calibri" panose="020F0502020204030204" pitchFamily="34" charset="0"/>
              </a:rPr>
              <a:t>4 Credits of English</a:t>
            </a:r>
          </a:p>
          <a:p>
            <a:pPr eaLnBrk="1" hangingPunct="1">
              <a:buFontTx/>
              <a:buNone/>
            </a:pPr>
            <a:r>
              <a:rPr lang="en-US" altLang="en-US" dirty="0">
                <a:latin typeface="Calibri" panose="020F0502020204030204" pitchFamily="34" charset="0"/>
              </a:rPr>
              <a:t>4 Credits of Math</a:t>
            </a:r>
          </a:p>
          <a:p>
            <a:pPr eaLnBrk="1" hangingPunct="1">
              <a:buFontTx/>
              <a:buNone/>
            </a:pPr>
            <a:r>
              <a:rPr lang="en-US" altLang="en-US" dirty="0">
                <a:latin typeface="Calibri" panose="020F0502020204030204" pitchFamily="34" charset="0"/>
              </a:rPr>
              <a:t>4 Credits of Science</a:t>
            </a:r>
          </a:p>
          <a:p>
            <a:pPr eaLnBrk="1" hangingPunct="1">
              <a:buFontTx/>
              <a:buNone/>
            </a:pPr>
            <a:r>
              <a:rPr lang="en-US" altLang="en-US" dirty="0">
                <a:latin typeface="Calibri" panose="020F0502020204030204" pitchFamily="34" charset="0"/>
              </a:rPr>
              <a:t>3 Credits of Social </a:t>
            </a:r>
            <a:r>
              <a:rPr lang="en-US" altLang="en-US" dirty="0" smtClean="0">
                <a:latin typeface="Calibri" panose="020F0502020204030204" pitchFamily="34" charset="0"/>
              </a:rPr>
              <a:t>Studies (Not including World Geography)</a:t>
            </a:r>
            <a:endParaRPr lang="en-US" altLang="en-US" dirty="0">
              <a:latin typeface="Calibri" panose="020F0502020204030204" pitchFamily="34" charset="0"/>
            </a:endParaRPr>
          </a:p>
          <a:p>
            <a:pPr eaLnBrk="1" hangingPunct="1">
              <a:buFontTx/>
              <a:buNone/>
            </a:pPr>
            <a:r>
              <a:rPr lang="en-US" altLang="en-US" dirty="0">
                <a:latin typeface="Calibri" panose="020F0502020204030204" pitchFamily="34" charset="0"/>
              </a:rPr>
              <a:t>3 Credits from Career Tech/World </a:t>
            </a:r>
            <a:r>
              <a:rPr lang="en-US" altLang="en-US" dirty="0" smtClean="0">
                <a:latin typeface="Calibri" panose="020F0502020204030204" pitchFamily="34" charset="0"/>
              </a:rPr>
              <a:t>Language*/</a:t>
            </a:r>
            <a:r>
              <a:rPr lang="en-US" altLang="en-US" dirty="0">
                <a:latin typeface="Calibri" panose="020F0502020204030204" pitchFamily="34" charset="0"/>
              </a:rPr>
              <a:t>or Fine Arts</a:t>
            </a:r>
          </a:p>
          <a:p>
            <a:pPr eaLnBrk="1" hangingPunct="1">
              <a:buFontTx/>
              <a:buNone/>
            </a:pPr>
            <a:r>
              <a:rPr lang="en-US" altLang="en-US" dirty="0">
                <a:latin typeface="Calibri" panose="020F0502020204030204" pitchFamily="34" charset="0"/>
              </a:rPr>
              <a:t>1 Credit of Health and Personal Fitness (1/2 credit in each)</a:t>
            </a:r>
          </a:p>
          <a:p>
            <a:pPr eaLnBrk="1" hangingPunct="1">
              <a:buFontTx/>
              <a:buNone/>
            </a:pPr>
            <a:r>
              <a:rPr lang="en-US" altLang="en-US" dirty="0">
                <a:latin typeface="Calibri" panose="020F0502020204030204" pitchFamily="34" charset="0"/>
              </a:rPr>
              <a:t>4 General Elective Credits</a:t>
            </a:r>
          </a:p>
          <a:p>
            <a:pPr algn="ctr" eaLnBrk="1" hangingPunct="1">
              <a:buFontTx/>
              <a:buNone/>
            </a:pPr>
            <a:r>
              <a:rPr lang="en-US" altLang="en-US" sz="18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Total </a:t>
            </a:r>
            <a:r>
              <a:rPr lang="en-US" altLang="en-US" sz="1800" b="1" dirty="0">
                <a:solidFill>
                  <a:srgbClr val="FF0000"/>
                </a:solidFill>
                <a:latin typeface="Calibri" panose="020F0502020204030204" pitchFamily="34" charset="0"/>
              </a:rPr>
              <a:t>of </a:t>
            </a:r>
            <a:r>
              <a:rPr lang="en-US" altLang="en-US" b="1" dirty="0">
                <a:solidFill>
                  <a:srgbClr val="FF0000"/>
                </a:solidFill>
                <a:latin typeface="Calibri" panose="020F0502020204030204" pitchFamily="34" charset="0"/>
              </a:rPr>
              <a:t>23</a:t>
            </a:r>
            <a:r>
              <a:rPr lang="en-US" altLang="en-US" sz="1800" b="1" dirty="0">
                <a:solidFill>
                  <a:srgbClr val="FF0000"/>
                </a:solidFill>
                <a:latin typeface="Calibri" panose="020F0502020204030204" pitchFamily="34" charset="0"/>
              </a:rPr>
              <a:t> credits required in specific </a:t>
            </a:r>
            <a:r>
              <a:rPr lang="en-US" altLang="en-US" sz="18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areas</a:t>
            </a:r>
          </a:p>
          <a:p>
            <a:pPr algn="ctr" eaLnBrk="1" hangingPunct="1">
              <a:buFontTx/>
              <a:buNone/>
            </a:pPr>
            <a:r>
              <a:rPr lang="en-US" altLang="en-US" sz="18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*World Language not required for graduation </a:t>
            </a:r>
          </a:p>
          <a:p>
            <a:pPr algn="ctr" eaLnBrk="1" hangingPunct="1">
              <a:buFontTx/>
              <a:buNone/>
            </a:pPr>
            <a:r>
              <a:rPr lang="en-US" altLang="en-US" sz="18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Community service hours are not a graduation requirement</a:t>
            </a:r>
          </a:p>
          <a:p>
            <a:pPr algn="ctr" eaLnBrk="1" hangingPunct="1">
              <a:buFontTx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1998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 Types of GPA’s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371600"/>
            <a:ext cx="8229600" cy="4678363"/>
          </a:xfrm>
        </p:spPr>
        <p:txBody>
          <a:bodyPr/>
          <a:lstStyle/>
          <a:p>
            <a:r>
              <a:rPr lang="en-US" sz="1800" b="1" dirty="0"/>
              <a:t>W</a:t>
            </a:r>
            <a:r>
              <a:rPr lang="en-US" sz="1800" b="1" dirty="0" smtClean="0"/>
              <a:t>eighted </a:t>
            </a:r>
            <a:r>
              <a:rPr lang="en-US" sz="1800" b="1" dirty="0"/>
              <a:t>GPA</a:t>
            </a:r>
            <a:r>
              <a:rPr lang="en-US" sz="1800" dirty="0"/>
              <a:t> </a:t>
            </a:r>
            <a:r>
              <a:rPr lang="en-US" sz="1800" dirty="0" smtClean="0"/>
              <a:t>includes the extra quality points of .5 for honors and 1.0 for AP/IB classes.</a:t>
            </a:r>
          </a:p>
          <a:p>
            <a:endParaRPr lang="en-US" sz="1800" dirty="0"/>
          </a:p>
          <a:p>
            <a:r>
              <a:rPr lang="en-US" sz="1800" b="1" dirty="0"/>
              <a:t>Unweighted GPA</a:t>
            </a:r>
            <a:r>
              <a:rPr lang="en-US" sz="1800" dirty="0"/>
              <a:t> is the most common way to measure academic performance in high </a:t>
            </a:r>
            <a:r>
              <a:rPr lang="en-US" sz="1800" dirty="0" smtClean="0"/>
              <a:t>school and does not include the extra quality </a:t>
            </a:r>
            <a:r>
              <a:rPr lang="en-US" sz="1800" dirty="0" smtClean="0"/>
              <a:t>points </a:t>
            </a:r>
            <a:r>
              <a:rPr lang="en-US" sz="1800" dirty="0"/>
              <a:t> </a:t>
            </a:r>
            <a:endParaRPr lang="en-US" sz="1800" dirty="0" smtClean="0"/>
          </a:p>
          <a:p>
            <a:endParaRPr lang="en-US" sz="1800" dirty="0"/>
          </a:p>
          <a:p>
            <a:r>
              <a:rPr lang="en-US" sz="1800" dirty="0" smtClean="0"/>
              <a:t> </a:t>
            </a:r>
            <a:r>
              <a:rPr lang="en-US" sz="1800" b="1" dirty="0" smtClean="0"/>
              <a:t>HOPE </a:t>
            </a:r>
            <a:r>
              <a:rPr lang="en-US" sz="1800" b="1" dirty="0"/>
              <a:t>GPA </a:t>
            </a:r>
            <a:r>
              <a:rPr lang="en-US" sz="1800" dirty="0"/>
              <a:t>is not the same as </a:t>
            </a:r>
            <a:r>
              <a:rPr lang="en-US" sz="1800" dirty="0" smtClean="0"/>
              <a:t>a weighted or unweighted </a:t>
            </a:r>
            <a:r>
              <a:rPr lang="en-US" sz="1800" dirty="0"/>
              <a:t>high school GPA. </a:t>
            </a:r>
            <a:endParaRPr lang="en-US" sz="1800" dirty="0" smtClean="0"/>
          </a:p>
          <a:p>
            <a:pPr lvl="1"/>
            <a:endParaRPr lang="en-US" sz="1600" dirty="0"/>
          </a:p>
          <a:p>
            <a:pPr lvl="1"/>
            <a:r>
              <a:rPr lang="en-US" sz="1600" dirty="0" smtClean="0"/>
              <a:t>Only includes </a:t>
            </a:r>
            <a:r>
              <a:rPr lang="en-US" sz="1600" dirty="0"/>
              <a:t>core </a:t>
            </a:r>
            <a:r>
              <a:rPr lang="en-US" sz="1600" dirty="0" smtClean="0"/>
              <a:t>classes </a:t>
            </a:r>
            <a:r>
              <a:rPr lang="en-US" sz="1600" dirty="0"/>
              <a:t>of English, mathematics, science, social studies and </a:t>
            </a:r>
            <a:r>
              <a:rPr lang="en-US" sz="1600" dirty="0" smtClean="0"/>
              <a:t>world language</a:t>
            </a:r>
          </a:p>
          <a:p>
            <a:pPr lvl="1"/>
            <a:endParaRPr lang="en-US" sz="1600" dirty="0"/>
          </a:p>
          <a:p>
            <a:pPr lvl="1"/>
            <a:r>
              <a:rPr lang="en-US" sz="1600" dirty="0" smtClean="0"/>
              <a:t> .5 extra quality points are given for grades of B or lower in  AP/IB courses. </a:t>
            </a:r>
            <a:r>
              <a:rPr lang="en-US" dirty="0"/>
              <a:t>A</a:t>
            </a:r>
            <a:r>
              <a:rPr lang="en-US" dirty="0" smtClean="0"/>
              <a:t>ny  		 </a:t>
            </a:r>
            <a:r>
              <a:rPr lang="en-US" sz="1600" dirty="0" smtClean="0"/>
              <a:t>other weighting </a:t>
            </a:r>
            <a:r>
              <a:rPr lang="en-US" sz="1600" dirty="0"/>
              <a:t>added by the high school is </a:t>
            </a:r>
            <a:r>
              <a:rPr lang="en-US" sz="1600" dirty="0" smtClean="0"/>
              <a:t>removed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279550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SAT and ACT Registration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752601"/>
            <a:ext cx="3886200" cy="4724400"/>
          </a:xfrm>
        </p:spPr>
        <p:txBody>
          <a:bodyPr/>
          <a:lstStyle/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en-US" altLang="en-US" sz="1600" b="1" u="sng" dirty="0"/>
              <a:t>SAT </a:t>
            </a:r>
          </a:p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en-US" altLang="en-US" sz="1600" b="1" i="1" dirty="0"/>
              <a:t>Website: www.sat.org/register</a:t>
            </a:r>
          </a:p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en-US" altLang="en-US" sz="1600" dirty="0"/>
              <a:t>Measures evidence-based Reading and Writing and Math.  </a:t>
            </a:r>
            <a:r>
              <a:rPr lang="en-US" altLang="en-US" sz="1600" u="sng" dirty="0"/>
              <a:t>The essay is OPTIONAL.</a:t>
            </a:r>
            <a:endParaRPr lang="en-US" altLang="en-US" sz="1600" dirty="0"/>
          </a:p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en-US" altLang="en-US" sz="1600" dirty="0"/>
              <a:t>No penalty for guessing.</a:t>
            </a:r>
          </a:p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en-US" altLang="en-US" sz="1600" dirty="0"/>
              <a:t>New scale ranging from 400 to 1600.</a:t>
            </a:r>
          </a:p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en-US" altLang="en-US" sz="1600" b="1" u="sng" dirty="0"/>
              <a:t>ACT</a:t>
            </a:r>
          </a:p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en-US" altLang="en-US" sz="1600" b="1" i="1" dirty="0"/>
              <a:t>Website: www.actstudent.org</a:t>
            </a:r>
          </a:p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en-US" altLang="en-US" sz="1600" dirty="0"/>
              <a:t>Measures classroom achievement (knowledge) in four broad content areas as well as the ability to reason and to apply problem-solving skills</a:t>
            </a:r>
          </a:p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en-US" altLang="en-US" sz="1600" dirty="0"/>
              <a:t>- Four content areas: English, Math, Science, and Reading</a:t>
            </a:r>
          </a:p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en-US" altLang="en-US" sz="1600" dirty="0"/>
              <a:t>- No guessing penalty and all multiple choice</a:t>
            </a:r>
            <a:endParaRPr lang="en-US" altLang="en-US" sz="1600" b="1" i="1" dirty="0">
              <a:solidFill>
                <a:srgbClr val="FF0000"/>
              </a:solidFill>
            </a:endParaRP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0"/>
          </p:nvPr>
        </p:nvSpPr>
        <p:spPr>
          <a:xfrm>
            <a:off x="4724400" y="1752601"/>
            <a:ext cx="3886200" cy="4584698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endParaRPr lang="en-US" altLang="en-US" sz="16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alt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2-3 </a:t>
            </a:r>
            <a:r>
              <a:rPr lang="en-US" altLang="en-US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times is </a:t>
            </a:r>
            <a:r>
              <a:rPr lang="en-US" alt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typical to take college admission tests </a:t>
            </a:r>
            <a:endParaRPr lang="en-US" altLang="en-US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endParaRPr lang="en-US" altLang="en-US" sz="16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alt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Check </a:t>
            </a:r>
            <a:r>
              <a:rPr lang="en-US" altLang="en-US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with the college for the last test date they will accept for the application deadline</a:t>
            </a: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endParaRPr lang="en-US" altLang="en-US" sz="16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alt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SAT </a:t>
            </a:r>
            <a:r>
              <a:rPr lang="en-US" altLang="en-US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and ACT scores must be sent directly from the testing agency.</a:t>
            </a: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endParaRPr lang="en-US" altLang="en-US" sz="16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alt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Some </a:t>
            </a:r>
            <a:r>
              <a:rPr lang="en-US" altLang="en-US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schools will super score your </a:t>
            </a:r>
            <a:r>
              <a:rPr lang="en-US" alt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SAT and </a:t>
            </a:r>
            <a:r>
              <a:rPr lang="en-US" alt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ACT </a:t>
            </a:r>
            <a:r>
              <a:rPr lang="en-US" altLang="en-US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score.  </a:t>
            </a:r>
            <a:r>
              <a:rPr lang="en-US" altLang="en-US" sz="1600" b="1" i="1" dirty="0" smtClean="0">
                <a:solidFill>
                  <a:srgbClr val="FF0000"/>
                </a:solidFill>
              </a:rPr>
              <a:t>(when </a:t>
            </a:r>
            <a:r>
              <a:rPr lang="en-US" altLang="en-US" sz="1600" b="1" i="1" dirty="0">
                <a:solidFill>
                  <a:srgbClr val="FF0000"/>
                </a:solidFill>
              </a:rPr>
              <a:t>a college takes the highest sub scores from various test dates to get a new higher super score)</a:t>
            </a:r>
            <a:endParaRPr lang="en-US" altLang="en-US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6454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2018-2019 SAT &amp; ACT Test Dates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  <a:defRPr/>
            </a:pPr>
            <a:r>
              <a:rPr lang="en-US" altLang="en-US" sz="2800" dirty="0">
                <a:solidFill>
                  <a:schemeClr val="tx1"/>
                </a:solidFill>
                <a:latin typeface="+mj-lt"/>
              </a:rPr>
              <a:t>SAT</a:t>
            </a:r>
          </a:p>
          <a:p>
            <a:pPr marL="0" indent="0" algn="ctr">
              <a:buNone/>
              <a:defRPr/>
            </a:pPr>
            <a:r>
              <a:rPr lang="en-US" altLang="en-US" sz="2400" u="sng" dirty="0">
                <a:solidFill>
                  <a:schemeClr val="tx1"/>
                </a:solidFill>
                <a:latin typeface="+mj-lt"/>
              </a:rPr>
              <a:t>collegeboard.org</a:t>
            </a:r>
          </a:p>
          <a:p>
            <a:pPr marL="0" indent="0" algn="ctr">
              <a:buNone/>
              <a:defRPr/>
            </a:pPr>
            <a:r>
              <a:rPr lang="en-US" altLang="en-US" dirty="0" smtClean="0">
                <a:solidFill>
                  <a:schemeClr val="tx1"/>
                </a:solidFill>
                <a:latin typeface="+mj-lt"/>
              </a:rPr>
              <a:t>October 6 (Sept. 7)</a:t>
            </a:r>
            <a:endParaRPr lang="en-US" altLang="en-US" dirty="0">
              <a:solidFill>
                <a:schemeClr val="tx1"/>
              </a:solidFill>
              <a:latin typeface="+mj-lt"/>
            </a:endParaRPr>
          </a:p>
          <a:p>
            <a:pPr marL="0" indent="0" algn="ctr">
              <a:buNone/>
              <a:defRPr/>
            </a:pPr>
            <a:r>
              <a:rPr lang="en-US" altLang="en-US" dirty="0" smtClean="0">
                <a:solidFill>
                  <a:schemeClr val="tx1"/>
                </a:solidFill>
                <a:latin typeface="+mj-lt"/>
              </a:rPr>
              <a:t>November 3 (Oct. 5)</a:t>
            </a:r>
            <a:endParaRPr lang="en-US" altLang="en-US" dirty="0">
              <a:solidFill>
                <a:schemeClr val="tx1"/>
              </a:solidFill>
              <a:latin typeface="+mj-lt"/>
            </a:endParaRPr>
          </a:p>
          <a:p>
            <a:pPr marL="0" indent="0" algn="ctr">
              <a:buNone/>
              <a:defRPr/>
            </a:pPr>
            <a:r>
              <a:rPr lang="en-US" altLang="en-US" dirty="0" smtClean="0">
                <a:solidFill>
                  <a:schemeClr val="tx1"/>
                </a:solidFill>
                <a:latin typeface="+mj-lt"/>
              </a:rPr>
              <a:t>December 1 (Nov. 2)</a:t>
            </a:r>
            <a:endParaRPr lang="en-US" altLang="en-US" dirty="0">
              <a:solidFill>
                <a:schemeClr val="tx1"/>
              </a:solidFill>
              <a:latin typeface="+mj-lt"/>
            </a:endParaRPr>
          </a:p>
          <a:p>
            <a:pPr marL="0" indent="0" algn="ctr">
              <a:buNone/>
              <a:defRPr/>
            </a:pPr>
            <a:r>
              <a:rPr lang="en-US" altLang="en-US" dirty="0" smtClean="0">
                <a:solidFill>
                  <a:schemeClr val="tx1"/>
                </a:solidFill>
                <a:latin typeface="+mj-lt"/>
              </a:rPr>
              <a:t>March 9 (Feb. 8)</a:t>
            </a:r>
            <a:endParaRPr lang="en-US" altLang="en-US" dirty="0">
              <a:solidFill>
                <a:schemeClr val="tx1"/>
              </a:solidFill>
              <a:latin typeface="+mj-lt"/>
            </a:endParaRPr>
          </a:p>
          <a:p>
            <a:pPr marL="0" indent="0" algn="ctr">
              <a:buNone/>
              <a:defRPr/>
            </a:pPr>
            <a:r>
              <a:rPr lang="en-US" altLang="en-US" dirty="0" smtClean="0">
                <a:solidFill>
                  <a:schemeClr val="tx1"/>
                </a:solidFill>
                <a:latin typeface="+mj-lt"/>
              </a:rPr>
              <a:t>May 4 (Apr. 5)</a:t>
            </a:r>
          </a:p>
          <a:p>
            <a:pPr marL="0" indent="0" algn="ctr">
              <a:buNone/>
              <a:defRPr/>
            </a:pPr>
            <a:r>
              <a:rPr lang="en-US" altLang="en-US" dirty="0" smtClean="0">
                <a:solidFill>
                  <a:schemeClr val="tx1"/>
                </a:solidFill>
                <a:latin typeface="+mj-lt"/>
              </a:rPr>
              <a:t>June 1 (May 3)</a:t>
            </a:r>
            <a:endParaRPr lang="en-US" altLang="en-US" dirty="0">
              <a:solidFill>
                <a:schemeClr val="tx1"/>
              </a:solidFill>
              <a:latin typeface="+mj-lt"/>
            </a:endParaRP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pPr marL="0" indent="0" algn="ctr">
              <a:buNone/>
              <a:defRPr/>
            </a:pPr>
            <a:r>
              <a:rPr lang="en-US" altLang="en-US" sz="2800" dirty="0">
                <a:solidFill>
                  <a:schemeClr val="tx1"/>
                </a:solidFill>
                <a:latin typeface="+mj-lt"/>
              </a:rPr>
              <a:t>ACT</a:t>
            </a:r>
          </a:p>
          <a:p>
            <a:pPr marL="0" indent="0" algn="ctr">
              <a:buNone/>
              <a:defRPr/>
            </a:pPr>
            <a:r>
              <a:rPr lang="en-US" altLang="en-US" sz="2400" u="sng" dirty="0">
                <a:solidFill>
                  <a:schemeClr val="tx1"/>
                </a:solidFill>
                <a:latin typeface="+mj-lt"/>
              </a:rPr>
              <a:t>actstudent.org</a:t>
            </a:r>
          </a:p>
          <a:p>
            <a:pPr marL="0" indent="0" algn="ctr">
              <a:buNone/>
              <a:defRPr/>
            </a:pPr>
            <a:r>
              <a:rPr lang="en-US" altLang="en-US" dirty="0">
                <a:solidFill>
                  <a:schemeClr val="tx1"/>
                </a:solidFill>
                <a:latin typeface="+mj-lt"/>
              </a:rPr>
              <a:t>October </a:t>
            </a:r>
            <a:r>
              <a:rPr lang="en-US" altLang="en-US" dirty="0" smtClean="0">
                <a:solidFill>
                  <a:schemeClr val="tx1"/>
                </a:solidFill>
                <a:latin typeface="+mj-lt"/>
              </a:rPr>
              <a:t>27 (Sept</a:t>
            </a:r>
            <a:r>
              <a:rPr lang="en-US" altLang="en-US" dirty="0">
                <a:solidFill>
                  <a:schemeClr val="tx1"/>
                </a:solidFill>
                <a:latin typeface="+mj-lt"/>
              </a:rPr>
              <a:t>. </a:t>
            </a:r>
            <a:r>
              <a:rPr lang="en-US" altLang="en-US" dirty="0" smtClean="0">
                <a:solidFill>
                  <a:schemeClr val="tx1"/>
                </a:solidFill>
                <a:latin typeface="+mj-lt"/>
              </a:rPr>
              <a:t>28)</a:t>
            </a:r>
            <a:endParaRPr lang="en-US" altLang="en-US" dirty="0">
              <a:solidFill>
                <a:schemeClr val="tx1"/>
              </a:solidFill>
              <a:latin typeface="+mj-lt"/>
            </a:endParaRPr>
          </a:p>
          <a:p>
            <a:pPr marL="0" indent="0" algn="ctr">
              <a:buNone/>
              <a:defRPr/>
            </a:pPr>
            <a:r>
              <a:rPr lang="en-US" altLang="en-US" dirty="0">
                <a:solidFill>
                  <a:schemeClr val="tx1"/>
                </a:solidFill>
                <a:latin typeface="+mj-lt"/>
              </a:rPr>
              <a:t>December </a:t>
            </a:r>
            <a:r>
              <a:rPr lang="en-US" altLang="en-US" dirty="0" smtClean="0">
                <a:solidFill>
                  <a:schemeClr val="tx1"/>
                </a:solidFill>
                <a:latin typeface="+mj-lt"/>
              </a:rPr>
              <a:t>8 </a:t>
            </a:r>
            <a:r>
              <a:rPr lang="en-US" altLang="en-US" dirty="0">
                <a:solidFill>
                  <a:schemeClr val="tx1"/>
                </a:solidFill>
                <a:latin typeface="+mj-lt"/>
              </a:rPr>
              <a:t>(Nov. </a:t>
            </a:r>
            <a:r>
              <a:rPr lang="en-US" altLang="en-US" dirty="0" smtClean="0">
                <a:solidFill>
                  <a:schemeClr val="tx1"/>
                </a:solidFill>
                <a:latin typeface="+mj-lt"/>
              </a:rPr>
              <a:t>2)</a:t>
            </a:r>
            <a:endParaRPr lang="en-US" altLang="en-US" dirty="0">
              <a:solidFill>
                <a:schemeClr val="tx1"/>
              </a:solidFill>
              <a:latin typeface="+mj-lt"/>
            </a:endParaRPr>
          </a:p>
          <a:p>
            <a:pPr marL="0" indent="0" algn="ctr">
              <a:buNone/>
              <a:defRPr/>
            </a:pPr>
            <a:r>
              <a:rPr lang="en-US" altLang="en-US" dirty="0">
                <a:solidFill>
                  <a:schemeClr val="tx1"/>
                </a:solidFill>
                <a:latin typeface="+mj-lt"/>
              </a:rPr>
              <a:t>February 9</a:t>
            </a:r>
            <a:r>
              <a:rPr lang="en-US" altLang="en-US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altLang="en-US" dirty="0">
                <a:solidFill>
                  <a:schemeClr val="tx1"/>
                </a:solidFill>
                <a:latin typeface="+mj-lt"/>
              </a:rPr>
              <a:t>(Jan. </a:t>
            </a:r>
            <a:r>
              <a:rPr lang="en-US" altLang="en-US" dirty="0" smtClean="0">
                <a:solidFill>
                  <a:schemeClr val="tx1"/>
                </a:solidFill>
                <a:latin typeface="+mj-lt"/>
              </a:rPr>
              <a:t>11)</a:t>
            </a:r>
            <a:endParaRPr lang="en-US" altLang="en-US" dirty="0">
              <a:solidFill>
                <a:schemeClr val="tx1"/>
              </a:solidFill>
              <a:latin typeface="+mj-lt"/>
            </a:endParaRPr>
          </a:p>
          <a:p>
            <a:pPr marL="0" indent="0" algn="ctr">
              <a:buNone/>
              <a:defRPr/>
            </a:pPr>
            <a:r>
              <a:rPr lang="en-US" altLang="en-US" dirty="0">
                <a:solidFill>
                  <a:schemeClr val="tx1"/>
                </a:solidFill>
                <a:latin typeface="+mj-lt"/>
              </a:rPr>
              <a:t>April </a:t>
            </a:r>
            <a:r>
              <a:rPr lang="en-US" altLang="en-US" dirty="0" smtClean="0">
                <a:solidFill>
                  <a:schemeClr val="tx1"/>
                </a:solidFill>
                <a:latin typeface="+mj-lt"/>
              </a:rPr>
              <a:t>13 </a:t>
            </a:r>
            <a:r>
              <a:rPr lang="en-US" altLang="en-US" dirty="0">
                <a:solidFill>
                  <a:schemeClr val="tx1"/>
                </a:solidFill>
                <a:latin typeface="+mj-lt"/>
              </a:rPr>
              <a:t>(Mar. </a:t>
            </a:r>
            <a:r>
              <a:rPr lang="en-US" altLang="en-US" dirty="0" smtClean="0">
                <a:solidFill>
                  <a:schemeClr val="tx1"/>
                </a:solidFill>
                <a:latin typeface="+mj-lt"/>
              </a:rPr>
              <a:t>8)</a:t>
            </a:r>
            <a:endParaRPr lang="en-US" altLang="en-US" dirty="0">
              <a:solidFill>
                <a:schemeClr val="tx1"/>
              </a:solidFill>
              <a:latin typeface="+mj-lt"/>
            </a:endParaRPr>
          </a:p>
          <a:p>
            <a:pPr marL="0" indent="0" algn="ctr">
              <a:buNone/>
              <a:defRPr/>
            </a:pPr>
            <a:r>
              <a:rPr lang="en-US" altLang="en-US" dirty="0">
                <a:solidFill>
                  <a:schemeClr val="tx1"/>
                </a:solidFill>
                <a:latin typeface="+mj-lt"/>
              </a:rPr>
              <a:t>June </a:t>
            </a:r>
            <a:r>
              <a:rPr lang="en-US" altLang="en-US" dirty="0" smtClean="0">
                <a:solidFill>
                  <a:schemeClr val="tx1"/>
                </a:solidFill>
                <a:latin typeface="+mj-lt"/>
              </a:rPr>
              <a:t>8 </a:t>
            </a:r>
            <a:r>
              <a:rPr lang="en-US" altLang="en-US" dirty="0">
                <a:solidFill>
                  <a:schemeClr val="tx1"/>
                </a:solidFill>
                <a:latin typeface="+mj-lt"/>
              </a:rPr>
              <a:t>( May </a:t>
            </a:r>
            <a:r>
              <a:rPr lang="en-US" altLang="en-US" dirty="0" smtClean="0">
                <a:solidFill>
                  <a:schemeClr val="tx1"/>
                </a:solidFill>
                <a:latin typeface="+mj-lt"/>
              </a:rPr>
              <a:t>3)</a:t>
            </a:r>
            <a:endParaRPr lang="en-US" altLang="en-US" dirty="0">
              <a:solidFill>
                <a:schemeClr val="tx1"/>
              </a:solidFill>
              <a:latin typeface="+mj-lt"/>
            </a:endParaRPr>
          </a:p>
          <a:p>
            <a:pPr marL="0" indent="0" algn="ctr">
              <a:buNone/>
              <a:defRPr/>
            </a:pPr>
            <a:r>
              <a:rPr lang="en-US" altLang="en-US" dirty="0">
                <a:solidFill>
                  <a:schemeClr val="tx1"/>
                </a:solidFill>
                <a:latin typeface="+mj-lt"/>
              </a:rPr>
              <a:t>July </a:t>
            </a:r>
            <a:r>
              <a:rPr lang="en-US" altLang="en-US" dirty="0" smtClean="0">
                <a:solidFill>
                  <a:schemeClr val="tx1"/>
                </a:solidFill>
                <a:latin typeface="+mj-lt"/>
              </a:rPr>
              <a:t>13 </a:t>
            </a:r>
            <a:r>
              <a:rPr lang="en-US" altLang="en-US" dirty="0">
                <a:solidFill>
                  <a:schemeClr val="tx1"/>
                </a:solidFill>
                <a:latin typeface="+mj-lt"/>
              </a:rPr>
              <a:t>( Jun. </a:t>
            </a:r>
            <a:r>
              <a:rPr lang="en-US" altLang="en-US" dirty="0" smtClean="0">
                <a:solidFill>
                  <a:schemeClr val="tx1"/>
                </a:solidFill>
                <a:latin typeface="+mj-lt"/>
              </a:rPr>
              <a:t>14)</a:t>
            </a:r>
            <a:endParaRPr lang="en-US" altLang="en-US" dirty="0">
              <a:solidFill>
                <a:schemeClr val="tx1"/>
              </a:solidFill>
              <a:latin typeface="+mj-lt"/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4644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ocal Market Activation-Gree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2465</TotalTime>
  <Words>1811</Words>
  <Application>Microsoft Office PowerPoint</Application>
  <PresentationFormat>On-screen Show (4:3)</PresentationFormat>
  <Paragraphs>414</Paragraphs>
  <Slides>37</Slides>
  <Notes>31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43" baseType="lpstr">
      <vt:lpstr>Arial</vt:lpstr>
      <vt:lpstr>Calibri</vt:lpstr>
      <vt:lpstr>Maiandra GD</vt:lpstr>
      <vt:lpstr>Wingdings</vt:lpstr>
      <vt:lpstr>Wingdings 3</vt:lpstr>
      <vt:lpstr>Local Market Activation-Green</vt:lpstr>
      <vt:lpstr>Campbell High School </vt:lpstr>
      <vt:lpstr>CHS Counseling Department</vt:lpstr>
      <vt:lpstr>Mindsets and Behaviors</vt:lpstr>
      <vt:lpstr>Learning Questions</vt:lpstr>
      <vt:lpstr>Topics of Discussion</vt:lpstr>
      <vt:lpstr>Graduation Requirements</vt:lpstr>
      <vt:lpstr>3 Types of GPA’s</vt:lpstr>
      <vt:lpstr>SAT and ACT Registration</vt:lpstr>
      <vt:lpstr>2018-2019 SAT &amp; ACT Test Dates</vt:lpstr>
      <vt:lpstr>Accuplacer</vt:lpstr>
      <vt:lpstr>Military</vt:lpstr>
      <vt:lpstr>Armed Services Vocational Aptitude Battery (ASVAB)</vt:lpstr>
      <vt:lpstr> Different Types of College Options</vt:lpstr>
      <vt:lpstr>Creating a List of Colleges</vt:lpstr>
      <vt:lpstr>College Visits at CHS</vt:lpstr>
      <vt:lpstr>College Visits at CHS</vt:lpstr>
      <vt:lpstr>Technical College</vt:lpstr>
      <vt:lpstr>Two-Year College</vt:lpstr>
      <vt:lpstr>2-Year &amp; Technical College Application Procedures</vt:lpstr>
      <vt:lpstr>Choosing the Right 4 Year College</vt:lpstr>
      <vt:lpstr>How Many Should I Apply To?</vt:lpstr>
      <vt:lpstr>College Admission Terms</vt:lpstr>
      <vt:lpstr>What Do Colleges Consider?</vt:lpstr>
      <vt:lpstr>Components of an Application</vt:lpstr>
      <vt:lpstr>Don’t Miss Your Deadline!!!</vt:lpstr>
      <vt:lpstr>The Common Application</vt:lpstr>
      <vt:lpstr>Other Types of Application Platforms </vt:lpstr>
      <vt:lpstr>Requesting an Official Transcript  </vt:lpstr>
      <vt:lpstr>Financial Aid</vt:lpstr>
      <vt:lpstr>HOPE Grant (2 year &amp; Technical Colleges)</vt:lpstr>
      <vt:lpstr> HOPE Career Grant-100%</vt:lpstr>
      <vt:lpstr>HOPE Scholarship Information</vt:lpstr>
      <vt:lpstr>Finding Scholarships </vt:lpstr>
      <vt:lpstr>College Bound Student Athletes NCAA Clearinghouse</vt:lpstr>
      <vt:lpstr>Social Media </vt:lpstr>
      <vt:lpstr>Dates to Remember</vt:lpstr>
      <vt:lpstr>Questions</vt:lpstr>
    </vt:vector>
  </TitlesOfParts>
  <Company>C-E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Finding Money for College or Career School</dc:title>
  <dc:creator>user ce</dc:creator>
  <cp:keywords>financial aid, FAFSA, grants, loans, work-study, federal student aid, deadlines, FSA ID, IRS Data Retrieval Tool</cp:keywords>
  <dc:description/>
  <cp:lastModifiedBy>Tina Amand</cp:lastModifiedBy>
  <cp:revision>271</cp:revision>
  <cp:lastPrinted>2018-09-05T13:26:17Z</cp:lastPrinted>
  <dcterms:created xsi:type="dcterms:W3CDTF">2012-06-11T19:08:42Z</dcterms:created>
  <dcterms:modified xsi:type="dcterms:W3CDTF">2018-09-06T14:00:34Z</dcterms:modified>
</cp:coreProperties>
</file>